
<file path=[Content_Types].xml><?xml version="1.0" encoding="utf-8"?>
<Types xmlns="http://schemas.openxmlformats.org/package/2006/content-types">
  <Default Extension="png" ContentType="image/png"/>
  <Default Extension="jpeg" ContentType="image/jpeg"/>
  <Default Extension="xls" ContentType="application/vnd.ms-excel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tags/tag6.xml" ContentType="application/vnd.openxmlformats-officedocument.presentationml.tags+xml"/>
  <Override PartName="/ppt/notesSlides/notesSlide5.xml" ContentType="application/vnd.openxmlformats-officedocument.presentationml.notesSlide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notesSlides/notesSlide7.xml" ContentType="application/vnd.openxmlformats-officedocument.presentationml.notesSlide+xml"/>
  <Override PartName="/ppt/tags/tag9.xml" ContentType="application/vnd.openxmlformats-officedocument.presentationml.tags+xml"/>
  <Override PartName="/ppt/notesSlides/notesSlide8.xml" ContentType="application/vnd.openxmlformats-officedocument.presentationml.notesSlide+xml"/>
  <Override PartName="/ppt/tags/tag10.xml" ContentType="application/vnd.openxmlformats-officedocument.presentationml.tags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notesSlides/notesSlide10.xml" ContentType="application/vnd.openxmlformats-officedocument.presentationml.notesSlide+xml"/>
  <Override PartName="/ppt/tags/tag12.xml" ContentType="application/vnd.openxmlformats-officedocument.presentationml.tags+xml"/>
  <Override PartName="/ppt/notesSlides/notesSlide11.xml" ContentType="application/vnd.openxmlformats-officedocument.presentationml.notesSlide+xml"/>
  <Override PartName="/ppt/tags/tag13.xml" ContentType="application/vnd.openxmlformats-officedocument.presentationml.tags+xml"/>
  <Override PartName="/ppt/notesSlides/notesSlide12.xml" ContentType="application/vnd.openxmlformats-officedocument.presentationml.notesSlide+xml"/>
  <Override PartName="/ppt/tags/tag14.xml" ContentType="application/vnd.openxmlformats-officedocument.presentationml.tags+xml"/>
  <Override PartName="/ppt/notesSlides/notesSlide13.xml" ContentType="application/vnd.openxmlformats-officedocument.presentationml.notesSlide+xml"/>
  <Override PartName="/ppt/tags/tag15.xml" ContentType="application/vnd.openxmlformats-officedocument.presentationml.tags+xml"/>
  <Override PartName="/ppt/notesSlides/notesSlide14.xml" ContentType="application/vnd.openxmlformats-officedocument.presentationml.notesSlide+xml"/>
  <Override PartName="/ppt/tags/tag16.xml" ContentType="application/vnd.openxmlformats-officedocument.presentationml.tags+xml"/>
  <Override PartName="/ppt/notesSlides/notesSlide15.xml" ContentType="application/vnd.openxmlformats-officedocument.presentationml.notesSlide+xml"/>
  <Override PartName="/ppt/tags/tag17.xml" ContentType="application/vnd.openxmlformats-officedocument.presentationml.tags+xml"/>
  <Override PartName="/ppt/notesSlides/notesSlide16.xml" ContentType="application/vnd.openxmlformats-officedocument.presentationml.notesSlide+xml"/>
  <Override PartName="/ppt/tags/tag18.xml" ContentType="application/vnd.openxmlformats-officedocument.presentationml.tags+xml"/>
  <Override PartName="/ppt/notesSlides/notesSlide17.xml" ContentType="application/vnd.openxmlformats-officedocument.presentationml.notesSlide+xml"/>
  <Override PartName="/ppt/tags/tag19.xml" ContentType="application/vnd.openxmlformats-officedocument.presentationml.tags+xml"/>
  <Override PartName="/ppt/notesSlides/notesSlide18.xml" ContentType="application/vnd.openxmlformats-officedocument.presentationml.notesSlide+xml"/>
  <Override PartName="/ppt/tags/tag20.xml" ContentType="application/vnd.openxmlformats-officedocument.presentationml.tags+xml"/>
  <Override PartName="/ppt/notesSlides/notesSlide19.xml" ContentType="application/vnd.openxmlformats-officedocument.presentationml.notesSlide+xml"/>
  <Override PartName="/ppt/tags/tag21.xml" ContentType="application/vnd.openxmlformats-officedocument.presentationml.tags+xml"/>
  <Override PartName="/ppt/notesSlides/notesSlide20.xml" ContentType="application/vnd.openxmlformats-officedocument.presentationml.notesSlide+xml"/>
  <Override PartName="/ppt/tags/tag22.xml" ContentType="application/vnd.openxmlformats-officedocument.presentationml.tags+xml"/>
  <Override PartName="/ppt/notesSlides/notesSlide21.xml" ContentType="application/vnd.openxmlformats-officedocument.presentationml.notesSlide+xml"/>
  <Override PartName="/ppt/tags/tag23.xml" ContentType="application/vnd.openxmlformats-officedocument.presentationml.tags+xml"/>
  <Override PartName="/ppt/notesSlides/notesSlide22.xml" ContentType="application/vnd.openxmlformats-officedocument.presentationml.notesSlide+xml"/>
  <Override PartName="/ppt/tags/tag24.xml" ContentType="application/vnd.openxmlformats-officedocument.presentationml.tags+xml"/>
  <Override PartName="/ppt/notesSlides/notesSlide23.xml" ContentType="application/vnd.openxmlformats-officedocument.presentationml.notesSlide+xml"/>
  <Override PartName="/ppt/tags/tag25.xml" ContentType="application/vnd.openxmlformats-officedocument.presentationml.tags+xml"/>
  <Override PartName="/ppt/notesSlides/notesSlide24.xml" ContentType="application/vnd.openxmlformats-officedocument.presentationml.notesSlide+xml"/>
  <Override PartName="/ppt/tags/tag26.xml" ContentType="application/vnd.openxmlformats-officedocument.presentationml.tags+xml"/>
  <Override PartName="/ppt/notesSlides/notesSlide25.xml" ContentType="application/vnd.openxmlformats-officedocument.presentationml.notesSlide+xml"/>
  <Override PartName="/ppt/tags/tag27.xml" ContentType="application/vnd.openxmlformats-officedocument.presentationml.tags+xml"/>
  <Override PartName="/ppt/notesSlides/notesSlide26.xml" ContentType="application/vnd.openxmlformats-officedocument.presentationml.notesSlide+xml"/>
  <Override PartName="/ppt/tags/tag28.xml" ContentType="application/vnd.openxmlformats-officedocument.presentationml.tags+xml"/>
  <Override PartName="/ppt/notesSlides/notesSlide27.xml" ContentType="application/vnd.openxmlformats-officedocument.presentationml.notesSlide+xml"/>
  <Override PartName="/ppt/tags/tag29.xml" ContentType="application/vnd.openxmlformats-officedocument.presentationml.tags+xml"/>
  <Override PartName="/ppt/notesSlides/notesSlide28.xml" ContentType="application/vnd.openxmlformats-officedocument.presentationml.notesSlide+xml"/>
  <Override PartName="/ppt/tags/tag30.xml" ContentType="application/vnd.openxmlformats-officedocument.presentationml.tags+xml"/>
  <Override PartName="/ppt/notesSlides/notesSlide29.xml" ContentType="application/vnd.openxmlformats-officedocument.presentationml.notesSlide+xml"/>
  <Override PartName="/ppt/tags/tag31.xml" ContentType="application/vnd.openxmlformats-officedocument.presentationml.tags+xml"/>
  <Override PartName="/ppt/notesSlides/notesSlide30.xml" ContentType="application/vnd.openxmlformats-officedocument.presentationml.notesSlide+xml"/>
  <Override PartName="/ppt/tags/tag32.xml" ContentType="application/vnd.openxmlformats-officedocument.presentationml.tags+xml"/>
  <Override PartName="/ppt/notesSlides/notesSlide31.xml" ContentType="application/vnd.openxmlformats-officedocument.presentationml.notesSlide+xml"/>
  <Override PartName="/ppt/tags/tag33.xml" ContentType="application/vnd.openxmlformats-officedocument.presentationml.tags+xml"/>
  <Override PartName="/ppt/notesSlides/notesSlide32.xml" ContentType="application/vnd.openxmlformats-officedocument.presentationml.notesSlide+xml"/>
  <Override PartName="/ppt/tags/tag34.xml" ContentType="application/vnd.openxmlformats-officedocument.presentationml.tags+xml"/>
  <Override PartName="/ppt/notesSlides/notesSlide33.xml" ContentType="application/vnd.openxmlformats-officedocument.presentationml.notesSlide+xml"/>
  <Override PartName="/ppt/tags/tag35.xml" ContentType="application/vnd.openxmlformats-officedocument.presentationml.tags+xml"/>
  <Override PartName="/ppt/notesSlides/notesSlide34.xml" ContentType="application/vnd.openxmlformats-officedocument.presentationml.notesSlide+xml"/>
  <Override PartName="/ppt/tags/tag36.xml" ContentType="application/vnd.openxmlformats-officedocument.presentationml.tags+xml"/>
  <Override PartName="/ppt/notesSlides/notesSlide35.xml" ContentType="application/vnd.openxmlformats-officedocument.presentationml.notesSlide+xml"/>
  <Override PartName="/ppt/tags/tag37.xml" ContentType="application/vnd.openxmlformats-officedocument.presentationml.tags+xml"/>
  <Override PartName="/ppt/notesSlides/notesSlide36.xml" ContentType="application/vnd.openxmlformats-officedocument.presentationml.notesSlide+xml"/>
  <Override PartName="/ppt/tags/tag38.xml" ContentType="application/vnd.openxmlformats-officedocument.presentationml.tags+xml"/>
  <Override PartName="/ppt/notesSlides/notesSlide37.xml" ContentType="application/vnd.openxmlformats-officedocument.presentationml.notesSlide+xml"/>
  <Override PartName="/ppt/tags/tag39.xml" ContentType="application/vnd.openxmlformats-officedocument.presentationml.tags+xml"/>
  <Override PartName="/ppt/notesSlides/notesSlide38.xml" ContentType="application/vnd.openxmlformats-officedocument.presentationml.notesSlide+xml"/>
  <Override PartName="/ppt/tags/tag40.xml" ContentType="application/vnd.openxmlformats-officedocument.presentationml.tags+xml"/>
  <Override PartName="/ppt/notesSlides/notesSlide39.xml" ContentType="application/vnd.openxmlformats-officedocument.presentationml.notesSlide+xml"/>
  <Override PartName="/ppt/tags/tag41.xml" ContentType="application/vnd.openxmlformats-officedocument.presentationml.tags+xml"/>
  <Override PartName="/ppt/notesSlides/notesSlide40.xml" ContentType="application/vnd.openxmlformats-officedocument.presentationml.notesSlide+xml"/>
  <Override PartName="/ppt/tags/tag42.xml" ContentType="application/vnd.openxmlformats-officedocument.presentationml.tags+xml"/>
  <Override PartName="/ppt/notesSlides/notesSlide41.xml" ContentType="application/vnd.openxmlformats-officedocument.presentationml.notesSlide+xml"/>
  <Override PartName="/ppt/tags/tag43.xml" ContentType="application/vnd.openxmlformats-officedocument.presentationml.tags+xml"/>
  <Override PartName="/ppt/notesSlides/notesSlide42.xml" ContentType="application/vnd.openxmlformats-officedocument.presentationml.notesSlide+xml"/>
  <Override PartName="/ppt/tags/tag44.xml" ContentType="application/vnd.openxmlformats-officedocument.presentationml.tags+xml"/>
  <Override PartName="/ppt/notesSlides/notesSlide43.xml" ContentType="application/vnd.openxmlformats-officedocument.presentationml.notesSlide+xml"/>
  <Override PartName="/ppt/tags/tag45.xml" ContentType="application/vnd.openxmlformats-officedocument.presentationml.tags+xml"/>
  <Override PartName="/ppt/notesSlides/notesSlide44.xml" ContentType="application/vnd.openxmlformats-officedocument.presentationml.notesSlide+xml"/>
  <Override PartName="/ppt/tags/tag46.xml" ContentType="application/vnd.openxmlformats-officedocument.presentationml.tags+xml"/>
  <Override PartName="/ppt/notesSlides/notesSlide45.xml" ContentType="application/vnd.openxmlformats-officedocument.presentationml.notesSlide+xml"/>
  <Override PartName="/ppt/tags/tag47.xml" ContentType="application/vnd.openxmlformats-officedocument.presentationml.tags+xml"/>
  <Override PartName="/ppt/notesSlides/notesSlide46.xml" ContentType="application/vnd.openxmlformats-officedocument.presentationml.notesSlide+xml"/>
  <Override PartName="/ppt/tags/tag48.xml" ContentType="application/vnd.openxmlformats-officedocument.presentationml.tags+xml"/>
  <Override PartName="/ppt/notesSlides/notesSlide47.xml" ContentType="application/vnd.openxmlformats-officedocument.presentationml.notesSlide+xml"/>
  <Override PartName="/ppt/tags/tag49.xml" ContentType="application/vnd.openxmlformats-officedocument.presentationml.tags+xml"/>
  <Override PartName="/ppt/notesSlides/notesSlide48.xml" ContentType="application/vnd.openxmlformats-officedocument.presentationml.notesSlide+xml"/>
  <Override PartName="/ppt/tags/tag50.xml" ContentType="application/vnd.openxmlformats-officedocument.presentationml.tags+xml"/>
  <Override PartName="/ppt/notesSlides/notesSlide49.xml" ContentType="application/vnd.openxmlformats-officedocument.presentationml.notesSlide+xml"/>
  <Override PartName="/ppt/tags/tag51.xml" ContentType="application/vnd.openxmlformats-officedocument.presentationml.tags+xml"/>
  <Override PartName="/ppt/notesSlides/notesSlide50.xml" ContentType="application/vnd.openxmlformats-officedocument.presentationml.notesSlide+xml"/>
  <Override PartName="/ppt/tags/tag52.xml" ContentType="application/vnd.openxmlformats-officedocument.presentationml.tags+xml"/>
  <Override PartName="/ppt/notesSlides/notesSlide51.xml" ContentType="application/vnd.openxmlformats-officedocument.presentationml.notesSlide+xml"/>
  <Override PartName="/ppt/tags/tag53.xml" ContentType="application/vnd.openxmlformats-officedocument.presentationml.tags+xml"/>
  <Override PartName="/ppt/notesSlides/notesSlide52.xml" ContentType="application/vnd.openxmlformats-officedocument.presentationml.notesSlide+xml"/>
  <Override PartName="/ppt/tags/tag54.xml" ContentType="application/vnd.openxmlformats-officedocument.presentationml.tags+xml"/>
  <Override PartName="/ppt/notesSlides/notesSlide53.xml" ContentType="application/vnd.openxmlformats-officedocument.presentationml.notesSlide+xml"/>
  <Override PartName="/ppt/tags/tag55.xml" ContentType="application/vnd.openxmlformats-officedocument.presentationml.tags+xml"/>
  <Override PartName="/ppt/notesSlides/notesSlide54.xml" ContentType="application/vnd.openxmlformats-officedocument.presentationml.notesSlide+xml"/>
  <Override PartName="/ppt/tags/tag56.xml" ContentType="application/vnd.openxmlformats-officedocument.presentationml.tags+xml"/>
  <Override PartName="/ppt/notesSlides/notesSlide55.xml" ContentType="application/vnd.openxmlformats-officedocument.presentationml.notesSlide+xml"/>
  <Override PartName="/ppt/tags/tag57.xml" ContentType="application/vnd.openxmlformats-officedocument.presentationml.tags+xml"/>
  <Override PartName="/ppt/notesSlides/notesSlide56.xml" ContentType="application/vnd.openxmlformats-officedocument.presentationml.notesSlide+xml"/>
  <Override PartName="/ppt/tags/tag58.xml" ContentType="application/vnd.openxmlformats-officedocument.presentationml.tags+xml"/>
  <Override PartName="/ppt/notesSlides/notesSlide57.xml" ContentType="application/vnd.openxmlformats-officedocument.presentationml.notesSlide+xml"/>
  <Override PartName="/ppt/tags/tag59.xml" ContentType="application/vnd.openxmlformats-officedocument.presentationml.tags+xml"/>
  <Override PartName="/ppt/notesSlides/notesSlide58.xml" ContentType="application/vnd.openxmlformats-officedocument.presentationml.notesSlide+xml"/>
  <Override PartName="/ppt/tags/tag60.xml" ContentType="application/vnd.openxmlformats-officedocument.presentationml.tags+xml"/>
  <Override PartName="/ppt/notesSlides/notesSlide59.xml" ContentType="application/vnd.openxmlformats-officedocument.presentationml.notesSlide+xml"/>
  <Override PartName="/ppt/tags/tag61.xml" ContentType="application/vnd.openxmlformats-officedocument.presentationml.tags+xml"/>
  <Override PartName="/ppt/notesSlides/notesSlide60.xml" ContentType="application/vnd.openxmlformats-officedocument.presentationml.notesSlide+xml"/>
  <Override PartName="/ppt/tags/tag62.xml" ContentType="application/vnd.openxmlformats-officedocument.presentationml.tags+xml"/>
  <Override PartName="/ppt/notesSlides/notesSlide61.xml" ContentType="application/vnd.openxmlformats-officedocument.presentationml.notesSlide+xml"/>
  <Override PartName="/ppt/tags/tag63.xml" ContentType="application/vnd.openxmlformats-officedocument.presentationml.tags+xml"/>
  <Override PartName="/ppt/notesSlides/notesSlide62.xml" ContentType="application/vnd.openxmlformats-officedocument.presentationml.notesSlide+xml"/>
  <Override PartName="/ppt/tags/tag64.xml" ContentType="application/vnd.openxmlformats-officedocument.presentationml.tags+xml"/>
  <Override PartName="/ppt/notesSlides/notesSlide63.xml" ContentType="application/vnd.openxmlformats-officedocument.presentationml.notesSlide+xml"/>
  <Override PartName="/ppt/tags/tag65.xml" ContentType="application/vnd.openxmlformats-officedocument.presentationml.tags+xml"/>
  <Override PartName="/ppt/notesSlides/notesSlide64.xml" ContentType="application/vnd.openxmlformats-officedocument.presentationml.notesSlide+xml"/>
  <Override PartName="/ppt/tags/tag66.xml" ContentType="application/vnd.openxmlformats-officedocument.presentationml.tags+xml"/>
  <Override PartName="/ppt/notesSlides/notesSlide65.xml" ContentType="application/vnd.openxmlformats-officedocument.presentationml.notesSlide+xml"/>
  <Override PartName="/ppt/tags/tag67.xml" ContentType="application/vnd.openxmlformats-officedocument.presentationml.tags+xml"/>
  <Override PartName="/ppt/notesSlides/notesSlide66.xml" ContentType="application/vnd.openxmlformats-officedocument.presentationml.notesSlide+xml"/>
  <Override PartName="/ppt/tags/tag68.xml" ContentType="application/vnd.openxmlformats-officedocument.presentationml.tags+xml"/>
  <Override PartName="/ppt/notesSlides/notesSlide67.xml" ContentType="application/vnd.openxmlformats-officedocument.presentationml.notesSlide+xml"/>
  <Override PartName="/ppt/tags/tag69.xml" ContentType="application/vnd.openxmlformats-officedocument.presentationml.tags+xml"/>
  <Override PartName="/ppt/notesSlides/notesSlide68.xml" ContentType="application/vnd.openxmlformats-officedocument.presentationml.notesSlide+xml"/>
  <Override PartName="/ppt/tags/tag70.xml" ContentType="application/vnd.openxmlformats-officedocument.presentationml.tags+xml"/>
  <Override PartName="/ppt/notesSlides/notesSlide69.xml" ContentType="application/vnd.openxmlformats-officedocument.presentationml.notesSlide+xml"/>
  <Override PartName="/ppt/tags/tag71.xml" ContentType="application/vnd.openxmlformats-officedocument.presentationml.tags+xml"/>
  <Override PartName="/ppt/notesSlides/notesSlide70.xml" ContentType="application/vnd.openxmlformats-officedocument.presentationml.notesSlide+xml"/>
  <Override PartName="/ppt/tags/tag72.xml" ContentType="application/vnd.openxmlformats-officedocument.presentationml.tags+xml"/>
  <Override PartName="/ppt/notesSlides/notesSlide71.xml" ContentType="application/vnd.openxmlformats-officedocument.presentationml.notesSlide+xml"/>
  <Override PartName="/ppt/tags/tag73.xml" ContentType="application/vnd.openxmlformats-officedocument.presentationml.tags+xml"/>
  <Override PartName="/ppt/notesSlides/notesSlide72.xml" ContentType="application/vnd.openxmlformats-officedocument.presentationml.notesSlide+xml"/>
  <Override PartName="/ppt/tags/tag74.xml" ContentType="application/vnd.openxmlformats-officedocument.presentationml.tags+xml"/>
  <Override PartName="/ppt/notesSlides/notesSlide73.xml" ContentType="application/vnd.openxmlformats-officedocument.presentationml.notesSlide+xml"/>
  <Override PartName="/ppt/tags/tag75.xml" ContentType="application/vnd.openxmlformats-officedocument.presentationml.tags+xml"/>
  <Override PartName="/ppt/notesSlides/notesSlide74.xml" ContentType="application/vnd.openxmlformats-officedocument.presentationml.notesSlide+xml"/>
  <Override PartName="/ppt/tags/tag76.xml" ContentType="application/vnd.openxmlformats-officedocument.presentationml.tags+xml"/>
  <Override PartName="/ppt/notesSlides/notesSlide75.xml" ContentType="application/vnd.openxmlformats-officedocument.presentationml.notesSlide+xml"/>
  <Override PartName="/ppt/tags/tag77.xml" ContentType="application/vnd.openxmlformats-officedocument.presentationml.tags+xml"/>
  <Override PartName="/ppt/notesSlides/notesSlide76.xml" ContentType="application/vnd.openxmlformats-officedocument.presentationml.notesSlide+xml"/>
  <Override PartName="/ppt/tags/tag78.xml" ContentType="application/vnd.openxmlformats-officedocument.presentationml.tags+xml"/>
  <Override PartName="/ppt/notesSlides/notesSlide77.xml" ContentType="application/vnd.openxmlformats-officedocument.presentationml.notesSlide+xml"/>
  <Override PartName="/ppt/tags/tag79.xml" ContentType="application/vnd.openxmlformats-officedocument.presentationml.tags+xml"/>
  <Override PartName="/ppt/notesSlides/notesSlide78.xml" ContentType="application/vnd.openxmlformats-officedocument.presentationml.notesSlide+xml"/>
  <Override PartName="/ppt/tags/tag80.xml" ContentType="application/vnd.openxmlformats-officedocument.presentationml.tags+xml"/>
  <Override PartName="/ppt/notesSlides/notesSlide79.xml" ContentType="application/vnd.openxmlformats-officedocument.presentationml.notesSlide+xml"/>
  <Override PartName="/ppt/tags/tag81.xml" ContentType="application/vnd.openxmlformats-officedocument.presentationml.tags+xml"/>
  <Override PartName="/ppt/notesSlides/notesSlide80.xml" ContentType="application/vnd.openxmlformats-officedocument.presentationml.notesSlide+xml"/>
  <Override PartName="/ppt/tags/tag82.xml" ContentType="application/vnd.openxmlformats-officedocument.presentationml.tags+xml"/>
  <Override PartName="/ppt/notesSlides/notesSlide81.xml" ContentType="application/vnd.openxmlformats-officedocument.presentationml.notesSlide+xml"/>
  <Override PartName="/ppt/tags/tag83.xml" ContentType="application/vnd.openxmlformats-officedocument.presentationml.tags+xml"/>
  <Override PartName="/ppt/notesSlides/notesSlide82.xml" ContentType="application/vnd.openxmlformats-officedocument.presentationml.notesSlide+xml"/>
  <Override PartName="/ppt/tags/tag84.xml" ContentType="application/vnd.openxmlformats-officedocument.presentationml.tags+xml"/>
  <Override PartName="/ppt/notesSlides/notesSlide83.xml" ContentType="application/vnd.openxmlformats-officedocument.presentationml.notesSlide+xml"/>
  <Override PartName="/ppt/tags/tag85.xml" ContentType="application/vnd.openxmlformats-officedocument.presentationml.tags+xml"/>
  <Override PartName="/ppt/notesSlides/notesSlide84.xml" ContentType="application/vnd.openxmlformats-officedocument.presentationml.notesSlide+xml"/>
  <Override PartName="/ppt/tags/tag86.xml" ContentType="application/vnd.openxmlformats-officedocument.presentationml.tags+xml"/>
  <Override PartName="/ppt/notesSlides/notesSlide85.xml" ContentType="application/vnd.openxmlformats-officedocument.presentationml.notesSlide+xml"/>
  <Override PartName="/ppt/tags/tag87.xml" ContentType="application/vnd.openxmlformats-officedocument.presentationml.tags+xml"/>
  <Override PartName="/ppt/notesSlides/notesSlide86.xml" ContentType="application/vnd.openxmlformats-officedocument.presentationml.notesSlide+xml"/>
  <Override PartName="/ppt/tags/tag88.xml" ContentType="application/vnd.openxmlformats-officedocument.presentationml.tags+xml"/>
  <Override PartName="/ppt/notesSlides/notesSlide87.xml" ContentType="application/vnd.openxmlformats-officedocument.presentationml.notesSlide+xml"/>
  <Override PartName="/ppt/tags/tag89.xml" ContentType="application/vnd.openxmlformats-officedocument.presentationml.tags+xml"/>
  <Override PartName="/ppt/notesSlides/notesSlide88.xml" ContentType="application/vnd.openxmlformats-officedocument.presentationml.notesSlide+xml"/>
  <Override PartName="/ppt/tags/tag90.xml" ContentType="application/vnd.openxmlformats-officedocument.presentationml.tags+xml"/>
  <Override PartName="/ppt/notesSlides/notesSlide89.xml" ContentType="application/vnd.openxmlformats-officedocument.presentationml.notesSlide+xml"/>
  <Override PartName="/ppt/tags/tag91.xml" ContentType="application/vnd.openxmlformats-officedocument.presentationml.tags+xml"/>
  <Override PartName="/ppt/notesSlides/notesSlide90.xml" ContentType="application/vnd.openxmlformats-officedocument.presentationml.notesSlide+xml"/>
  <Override PartName="/ppt/tags/tag92.xml" ContentType="application/vnd.openxmlformats-officedocument.presentationml.tags+xml"/>
  <Override PartName="/ppt/notesSlides/notesSlide91.xml" ContentType="application/vnd.openxmlformats-officedocument.presentationml.notesSlide+xml"/>
  <Override PartName="/ppt/tags/tag93.xml" ContentType="application/vnd.openxmlformats-officedocument.presentationml.tags+xml"/>
  <Override PartName="/ppt/notesSlides/notesSlide92.xml" ContentType="application/vnd.openxmlformats-officedocument.presentationml.notesSlide+xml"/>
  <Override PartName="/ppt/tags/tag94.xml" ContentType="application/vnd.openxmlformats-officedocument.presentationml.tags+xml"/>
  <Override PartName="/ppt/notesSlides/notesSlide93.xml" ContentType="application/vnd.openxmlformats-officedocument.presentationml.notesSlide+xml"/>
  <Override PartName="/ppt/tags/tag95.xml" ContentType="application/vnd.openxmlformats-officedocument.presentationml.tags+xml"/>
  <Override PartName="/ppt/notesSlides/notesSlide94.xml" ContentType="application/vnd.openxmlformats-officedocument.presentationml.notesSlide+xml"/>
  <Override PartName="/ppt/tags/tag96.xml" ContentType="application/vnd.openxmlformats-officedocument.presentationml.tags+xml"/>
  <Override PartName="/ppt/notesSlides/notesSlide95.xml" ContentType="application/vnd.openxmlformats-officedocument.presentationml.notesSlide+xml"/>
  <Override PartName="/ppt/tags/tag97.xml" ContentType="application/vnd.openxmlformats-officedocument.presentationml.tags+xml"/>
  <Override PartName="/ppt/notesSlides/notesSlide96.xml" ContentType="application/vnd.openxmlformats-officedocument.presentationml.notesSlide+xml"/>
  <Override PartName="/ppt/tags/tag98.xml" ContentType="application/vnd.openxmlformats-officedocument.presentationml.tags+xml"/>
  <Override PartName="/ppt/notesSlides/notesSlide97.xml" ContentType="application/vnd.openxmlformats-officedocument.presentationml.notesSlide+xml"/>
  <Override PartName="/ppt/tags/tag99.xml" ContentType="application/vnd.openxmlformats-officedocument.presentationml.tags+xml"/>
  <Override PartName="/ppt/notesSlides/notesSlide98.xml" ContentType="application/vnd.openxmlformats-officedocument.presentationml.notesSlide+xml"/>
  <Override PartName="/ppt/tags/tag100.xml" ContentType="application/vnd.openxmlformats-officedocument.presentationml.tags+xml"/>
  <Override PartName="/ppt/notesSlides/notesSlide99.xml" ContentType="application/vnd.openxmlformats-officedocument.presentationml.notesSlide+xml"/>
  <Override PartName="/ppt/tags/tag101.xml" ContentType="application/vnd.openxmlformats-officedocument.presentationml.tags+xml"/>
  <Override PartName="/ppt/notesSlides/notesSlide100.xml" ContentType="application/vnd.openxmlformats-officedocument.presentationml.notesSlide+xml"/>
  <Override PartName="/ppt/tags/tag102.xml" ContentType="application/vnd.openxmlformats-officedocument.presentationml.tags+xml"/>
  <Override PartName="/ppt/notesSlides/notesSlide101.xml" ContentType="application/vnd.openxmlformats-officedocument.presentationml.notesSlide+xml"/>
  <Override PartName="/ppt/tags/tag103.xml" ContentType="application/vnd.openxmlformats-officedocument.presentationml.tags+xml"/>
  <Override PartName="/ppt/notesSlides/notesSlide102.xml" ContentType="application/vnd.openxmlformats-officedocument.presentationml.notesSlide+xml"/>
  <Override PartName="/ppt/tags/tag104.xml" ContentType="application/vnd.openxmlformats-officedocument.presentationml.tags+xml"/>
  <Override PartName="/ppt/notesSlides/notesSlide103.xml" ContentType="application/vnd.openxmlformats-officedocument.presentationml.notesSlide+xml"/>
  <Override PartName="/ppt/tags/tag105.xml" ContentType="application/vnd.openxmlformats-officedocument.presentationml.tags+xml"/>
  <Override PartName="/ppt/notesSlides/notesSlide104.xml" ContentType="application/vnd.openxmlformats-officedocument.presentationml.notesSlide+xml"/>
  <Override PartName="/ppt/tags/tag106.xml" ContentType="application/vnd.openxmlformats-officedocument.presentationml.tags+xml"/>
  <Override PartName="/ppt/notesSlides/notesSlide105.xml" ContentType="application/vnd.openxmlformats-officedocument.presentationml.notesSlide+xml"/>
  <Override PartName="/ppt/tags/tag107.xml" ContentType="application/vnd.openxmlformats-officedocument.presentationml.tags+xml"/>
  <Override PartName="/ppt/notesSlides/notesSlide106.xml" ContentType="application/vnd.openxmlformats-officedocument.presentationml.notesSlide+xml"/>
  <Override PartName="/ppt/tags/tag108.xml" ContentType="application/vnd.openxmlformats-officedocument.presentationml.tags+xml"/>
  <Override PartName="/ppt/notesSlides/notesSlide107.xml" ContentType="application/vnd.openxmlformats-officedocument.presentationml.notesSlide+xml"/>
  <Override PartName="/ppt/tags/tag109.xml" ContentType="application/vnd.openxmlformats-officedocument.presentationml.tags+xml"/>
  <Override PartName="/ppt/notesSlides/notesSlide108.xml" ContentType="application/vnd.openxmlformats-officedocument.presentationml.notesSlide+xml"/>
  <Override PartName="/ppt/tags/tag110.xml" ContentType="application/vnd.openxmlformats-officedocument.presentationml.tags+xml"/>
  <Override PartName="/ppt/notesSlides/notesSlide109.xml" ContentType="application/vnd.openxmlformats-officedocument.presentationml.notesSlide+xml"/>
  <Override PartName="/ppt/tags/tag111.xml" ContentType="application/vnd.openxmlformats-officedocument.presentationml.tags+xml"/>
  <Override PartName="/ppt/notesSlides/notesSlide110.xml" ContentType="application/vnd.openxmlformats-officedocument.presentationml.notesSlide+xml"/>
  <Override PartName="/ppt/tags/tag112.xml" ContentType="application/vnd.openxmlformats-officedocument.presentationml.tags+xml"/>
  <Override PartName="/ppt/notesSlides/notesSlide1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handoutMasterIdLst>
    <p:handoutMasterId r:id="rId114"/>
  </p:handoutMasterIdLst>
  <p:sldIdLst>
    <p:sldId id="564" r:id="rId2"/>
    <p:sldId id="565" r:id="rId3"/>
    <p:sldId id="566" r:id="rId4"/>
    <p:sldId id="567" r:id="rId5"/>
    <p:sldId id="568" r:id="rId6"/>
    <p:sldId id="569" r:id="rId7"/>
    <p:sldId id="570" r:id="rId8"/>
    <p:sldId id="571" r:id="rId9"/>
    <p:sldId id="572" r:id="rId10"/>
    <p:sldId id="560" r:id="rId11"/>
    <p:sldId id="258" r:id="rId12"/>
    <p:sldId id="408" r:id="rId13"/>
    <p:sldId id="452" r:id="rId14"/>
    <p:sldId id="453" r:id="rId15"/>
    <p:sldId id="458" r:id="rId16"/>
    <p:sldId id="454" r:id="rId17"/>
    <p:sldId id="455" r:id="rId18"/>
    <p:sldId id="456" r:id="rId19"/>
    <p:sldId id="561" r:id="rId20"/>
    <p:sldId id="460" r:id="rId21"/>
    <p:sldId id="462" r:id="rId22"/>
    <p:sldId id="466" r:id="rId23"/>
    <p:sldId id="467" r:id="rId24"/>
    <p:sldId id="468" r:id="rId25"/>
    <p:sldId id="469" r:id="rId26"/>
    <p:sldId id="470" r:id="rId27"/>
    <p:sldId id="472" r:id="rId28"/>
    <p:sldId id="471" r:id="rId29"/>
    <p:sldId id="473" r:id="rId30"/>
    <p:sldId id="474" r:id="rId31"/>
    <p:sldId id="475" r:id="rId32"/>
    <p:sldId id="476" r:id="rId33"/>
    <p:sldId id="477" r:id="rId34"/>
    <p:sldId id="478" r:id="rId35"/>
    <p:sldId id="479" r:id="rId36"/>
    <p:sldId id="480" r:id="rId37"/>
    <p:sldId id="481" r:id="rId38"/>
    <p:sldId id="482" r:id="rId39"/>
    <p:sldId id="483" r:id="rId40"/>
    <p:sldId id="563" r:id="rId41"/>
    <p:sldId id="484" r:id="rId42"/>
    <p:sldId id="485" r:id="rId43"/>
    <p:sldId id="486" r:id="rId44"/>
    <p:sldId id="487" r:id="rId45"/>
    <p:sldId id="488" r:id="rId46"/>
    <p:sldId id="489" r:id="rId47"/>
    <p:sldId id="490" r:id="rId48"/>
    <p:sldId id="491" r:id="rId49"/>
    <p:sldId id="492" r:id="rId50"/>
    <p:sldId id="493" r:id="rId51"/>
    <p:sldId id="494" r:id="rId52"/>
    <p:sldId id="495" r:id="rId53"/>
    <p:sldId id="496" r:id="rId54"/>
    <p:sldId id="497" r:id="rId55"/>
    <p:sldId id="498" r:id="rId56"/>
    <p:sldId id="499" r:id="rId57"/>
    <p:sldId id="500" r:id="rId58"/>
    <p:sldId id="501" r:id="rId59"/>
    <p:sldId id="502" r:id="rId60"/>
    <p:sldId id="506" r:id="rId61"/>
    <p:sldId id="507" r:id="rId62"/>
    <p:sldId id="508" r:id="rId63"/>
    <p:sldId id="509" r:id="rId64"/>
    <p:sldId id="510" r:id="rId65"/>
    <p:sldId id="511" r:id="rId66"/>
    <p:sldId id="513" r:id="rId67"/>
    <p:sldId id="514" r:id="rId68"/>
    <p:sldId id="515" r:id="rId69"/>
    <p:sldId id="516" r:id="rId70"/>
    <p:sldId id="517" r:id="rId71"/>
    <p:sldId id="519" r:id="rId72"/>
    <p:sldId id="520" r:id="rId73"/>
    <p:sldId id="521" r:id="rId74"/>
    <p:sldId id="522" r:id="rId75"/>
    <p:sldId id="523" r:id="rId76"/>
    <p:sldId id="524" r:id="rId77"/>
    <p:sldId id="525" r:id="rId78"/>
    <p:sldId id="518" r:id="rId79"/>
    <p:sldId id="526" r:id="rId80"/>
    <p:sldId id="527" r:id="rId81"/>
    <p:sldId id="528" r:id="rId82"/>
    <p:sldId id="530" r:id="rId83"/>
    <p:sldId id="531" r:id="rId84"/>
    <p:sldId id="529" r:id="rId85"/>
    <p:sldId id="532" r:id="rId86"/>
    <p:sldId id="533" r:id="rId87"/>
    <p:sldId id="534" r:id="rId88"/>
    <p:sldId id="536" r:id="rId89"/>
    <p:sldId id="537" r:id="rId90"/>
    <p:sldId id="538" r:id="rId91"/>
    <p:sldId id="539" r:id="rId92"/>
    <p:sldId id="540" r:id="rId93"/>
    <p:sldId id="541" r:id="rId94"/>
    <p:sldId id="543" r:id="rId95"/>
    <p:sldId id="542" r:id="rId96"/>
    <p:sldId id="545" r:id="rId97"/>
    <p:sldId id="546" r:id="rId98"/>
    <p:sldId id="547" r:id="rId99"/>
    <p:sldId id="548" r:id="rId100"/>
    <p:sldId id="549" r:id="rId101"/>
    <p:sldId id="550" r:id="rId102"/>
    <p:sldId id="551" r:id="rId103"/>
    <p:sldId id="552" r:id="rId104"/>
    <p:sldId id="553" r:id="rId105"/>
    <p:sldId id="554" r:id="rId106"/>
    <p:sldId id="555" r:id="rId107"/>
    <p:sldId id="556" r:id="rId108"/>
    <p:sldId id="557" r:id="rId109"/>
    <p:sldId id="558" r:id="rId110"/>
    <p:sldId id="559" r:id="rId111"/>
    <p:sldId id="562" r:id="rId112"/>
  </p:sldIdLst>
  <p:sldSz cx="9144000" cy="6858000" type="screen4x3"/>
  <p:notesSz cx="6858000" cy="9144000"/>
  <p:custShowLst>
    <p:custShow name="自定义放映 1" id="0">
      <p:sldLst>
        <p:sld r:id="rId11"/>
        <p:sld r:id="rId12"/>
        <p:sld r:id="rId13"/>
        <p:sld r:id="rId14"/>
        <p:sld r:id="rId15"/>
        <p:sld r:id="rId16"/>
        <p:sld r:id="rId17"/>
        <p:sld r:id="rId18"/>
        <p:sld r:id="rId19"/>
        <p:sld r:id="rId20"/>
        <p:sld r:id="rId21"/>
        <p:sld r:id="rId22"/>
        <p:sld r:id="rId23"/>
        <p:sld r:id="rId24"/>
        <p:sld r:id="rId25"/>
        <p:sld r:id="rId26"/>
        <p:sld r:id="rId27"/>
        <p:sld r:id="rId28"/>
        <p:sld r:id="rId29"/>
        <p:sld r:id="rId30"/>
        <p:sld r:id="rId31"/>
        <p:sld r:id="rId32"/>
        <p:sld r:id="rId33"/>
        <p:sld r:id="rId34"/>
        <p:sld r:id="rId35"/>
        <p:sld r:id="rId36"/>
        <p:sld r:id="rId37"/>
        <p:sld r:id="rId38"/>
        <p:sld r:id="rId39"/>
        <p:sld r:id="rId40"/>
        <p:sld r:id="rId42"/>
        <p:sld r:id="rId43"/>
        <p:sld r:id="rId44"/>
        <p:sld r:id="rId45"/>
        <p:sld r:id="rId46"/>
        <p:sld r:id="rId47"/>
        <p:sld r:id="rId48"/>
        <p:sld r:id="rId49"/>
        <p:sld r:id="rId50"/>
        <p:sld r:id="rId51"/>
        <p:sld r:id="rId52"/>
        <p:sld r:id="rId53"/>
        <p:sld r:id="rId54"/>
        <p:sld r:id="rId55"/>
        <p:sld r:id="rId56"/>
        <p:sld r:id="rId57"/>
        <p:sld r:id="rId58"/>
        <p:sld r:id="rId59"/>
        <p:sld r:id="rId60"/>
        <p:sld r:id="rId61"/>
        <p:sld r:id="rId62"/>
        <p:sld r:id="rId63"/>
        <p:sld r:id="rId64"/>
        <p:sld r:id="rId65"/>
        <p:sld r:id="rId66"/>
        <p:sld r:id="rId67"/>
        <p:sld r:id="rId68"/>
        <p:sld r:id="rId69"/>
        <p:sld r:id="rId70"/>
        <p:sld r:id="rId71"/>
        <p:sld r:id="rId72"/>
        <p:sld r:id="rId73"/>
        <p:sld r:id="rId74"/>
        <p:sld r:id="rId75"/>
        <p:sld r:id="rId76"/>
        <p:sld r:id="rId77"/>
        <p:sld r:id="rId78"/>
        <p:sld r:id="rId79"/>
        <p:sld r:id="rId80"/>
        <p:sld r:id="rId81"/>
        <p:sld r:id="rId82"/>
        <p:sld r:id="rId83"/>
        <p:sld r:id="rId84"/>
        <p:sld r:id="rId85"/>
        <p:sld r:id="rId86"/>
        <p:sld r:id="rId87"/>
        <p:sld r:id="rId88"/>
        <p:sld r:id="rId89"/>
        <p:sld r:id="rId90"/>
        <p:sld r:id="rId91"/>
        <p:sld r:id="rId92"/>
        <p:sld r:id="rId93"/>
        <p:sld r:id="rId94"/>
        <p:sld r:id="rId95"/>
        <p:sld r:id="rId96"/>
        <p:sld r:id="rId97"/>
        <p:sld r:id="rId98"/>
        <p:sld r:id="rId99"/>
        <p:sld r:id="rId100"/>
        <p:sld r:id="rId101"/>
        <p:sld r:id="rId102"/>
        <p:sld r:id="rId103"/>
        <p:sld r:id="rId104"/>
        <p:sld r:id="rId105"/>
        <p:sld r:id="rId106"/>
        <p:sld r:id="rId107"/>
        <p:sld r:id="rId108"/>
        <p:sld r:id="rId109"/>
        <p:sld r:id="rId110"/>
        <p:sld r:id="rId111"/>
        <p:sld r:id="rId112"/>
      </p:sldLst>
    </p:custShow>
  </p:custShowLst>
  <p:custDataLst>
    <p:tags r:id="rId115"/>
  </p:custDataLst>
  <p:kinsoku lang="zh-CN" invalStChars="!),.:;?]}、。—ˇ¨〃々～‖…’”〕〉》」』〗】∶！＂＇），．：；？］｀｜｝·" invalEndChars="([{‘“〔〈《「『〖【（［｛．·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D7FC"/>
    <a:srgbClr val="2A85EA"/>
    <a:srgbClr val="FF4343"/>
    <a:srgbClr val="E7F4FF"/>
    <a:srgbClr val="CA0000"/>
    <a:srgbClr val="C3F7FD"/>
    <a:srgbClr val="00CDEA"/>
    <a:srgbClr val="F0A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668" autoAdjust="0"/>
    <p:restoredTop sz="85597" autoAdjust="0"/>
  </p:normalViewPr>
  <p:slideViewPr>
    <p:cSldViewPr snapToGrid="0" snapToObjects="1">
      <p:cViewPr varScale="1">
        <p:scale>
          <a:sx n="97" d="100"/>
          <a:sy n="97" d="100"/>
        </p:scale>
        <p:origin x="-2010" y="-96"/>
      </p:cViewPr>
      <p:guideLst>
        <p:guide orient="horz" pos="3430"/>
        <p:guide pos="236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1999" cy="71999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tags" Target="tags/tag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C4C396E0-26F7-4E4E-AD20-90100B862A90}" type="datetimeFigureOut">
              <a:rPr lang="zh-CN" altLang="en-US"/>
              <a:pPr>
                <a:defRPr/>
              </a:pPr>
              <a:t>2019/9/10/Tuesday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6442A61B-0415-4D6B-8A20-5AC38624F70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41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43F6945-537B-4C3C-9EE2-58DA811D01AD}" type="datetimeFigureOut">
              <a:rPr lang="zh-CN" altLang="en-US"/>
              <a:pPr>
                <a:defRPr/>
              </a:pPr>
              <a:t>2019/9/10/Tuesday</a:t>
            </a:fld>
            <a:endParaRPr lang="en-US"/>
          </a:p>
        </p:txBody>
      </p:sp>
      <p:sp>
        <p:nvSpPr>
          <p:cNvPr id="11571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charset="0"/>
              <a:buNone/>
              <a:defRPr sz="1200"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14E2A781-3AE4-4C1B-8477-30CCE338C4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030637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67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674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167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3EB846-A34F-46E4-B5CC-BF35E1C0B12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59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595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595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8BBA328-94DC-435A-A50C-E8C13F456A4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81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811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811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A1C41BB-E138-4890-B7C9-3DE572FFF2F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91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914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91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AD30250-532F-47C6-AF4D-94F80A4C830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01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016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016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6E6661A-16F1-413B-8441-D49ADFC18CF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11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118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118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DDCEE0-1197-462E-A5A3-E802ED040BC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22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221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221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488C225-8598-4B26-AC57-A1D0FF2F98C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32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323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323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AD8AC0-E15D-4FAC-AF7A-EBEA4658127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42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426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426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30DDFE-CA5B-44BF-B47C-308021A03A7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2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528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528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E55D875-0B2C-4586-A587-80934B14D43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63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630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630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7D7AEAA-D180-4A70-8F32-D357F07AED5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73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733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733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7F74CFE-A619-47AF-BCBE-AFD5FC86C1D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109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69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698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698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3D51EE1-A185-41E7-AA0E-2DD98603D19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83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835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835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216147E-3E29-4960-87F6-FD421631188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93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2938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2938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403A4F5-DBBF-4496-AFE6-C3E363C4A45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111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80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800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800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8545133-72C6-49D2-96FD-08BCAC85081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90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902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902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F0C8481-2AA1-4717-AA4F-19EA450764B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00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005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530BB86-096F-48F4-B380-F60CCB29544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30053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107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107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C076AD-A968-46F9-925B-9860A81B807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20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210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210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F66D50D-DC8A-4719-8821-9C8CC44150C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312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312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99F9A8D-FAC1-4724-82AC-AAAE703AD4E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41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414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0649D06-AF38-4F5F-83F9-F35C3BA68DC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mtClean="0">
              <a:latin typeface="Arial" charset="0"/>
            </a:endParaRPr>
          </a:p>
        </p:txBody>
      </p:sp>
      <p:sp>
        <p:nvSpPr>
          <p:cNvPr id="134149" name="页脚占位符 4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51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517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517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57FFC4F-ED7A-4CA1-AD8D-26E0ECA8518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77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776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1776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587A1DE-75B2-4041-AD66-F9452A9AD68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6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619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619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5F7E6D4-FB15-4DA1-912F-464456ECB26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722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722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78E55D9-13FC-4DB7-8CFF-17E5E8FA365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82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什么叫“算法”？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算法可以是一个对象吗？</a:t>
            </a:r>
            <a:endParaRPr lang="en-US" altLang="zh-CN" smtClean="0">
              <a:ea typeface="宋体" charset="-122"/>
            </a:endParaRPr>
          </a:p>
          <a:p>
            <a:r>
              <a:rPr lang="zh-CN" altLang="en-US" smtClean="0">
                <a:ea typeface="宋体" charset="-122"/>
              </a:rPr>
              <a:t>如：算法类</a:t>
            </a:r>
          </a:p>
        </p:txBody>
      </p:sp>
      <p:sp>
        <p:nvSpPr>
          <p:cNvPr id="13824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824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3942432-3ABA-44DB-BC84-84ACD0985AF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92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3926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3926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1A0912C-4335-4E88-8F85-30AE3851532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02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029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029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90D68A6-99DE-423F-8DA3-8DF475B35D7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13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smtClean="0">
                <a:ea typeface="宋体" charset="-122"/>
              </a:rPr>
              <a:t>Capsule</a:t>
            </a:r>
            <a:r>
              <a:rPr lang="zh-CN" altLang="en-US" smtClean="0">
                <a:ea typeface="宋体" charset="-122"/>
              </a:rPr>
              <a:t>，胶囊；太空梭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Inherit</a:t>
            </a:r>
            <a:r>
              <a:rPr lang="zh-CN" altLang="en-US" smtClean="0">
                <a:ea typeface="宋体" charset="-122"/>
              </a:rPr>
              <a:t>，继承</a:t>
            </a:r>
            <a:endParaRPr lang="en-US" altLang="zh-CN" smtClean="0">
              <a:ea typeface="宋体" charset="-122"/>
            </a:endParaRPr>
          </a:p>
          <a:p>
            <a:r>
              <a:rPr lang="en-US" altLang="zh-CN" smtClean="0">
                <a:ea typeface="宋体" charset="-122"/>
              </a:rPr>
              <a:t>Poly</a:t>
            </a:r>
            <a:r>
              <a:rPr lang="zh-CN" altLang="en-US" smtClean="0">
                <a:ea typeface="宋体" charset="-122"/>
              </a:rPr>
              <a:t>：多。</a:t>
            </a:r>
            <a:r>
              <a:rPr lang="en-US" altLang="zh-CN" smtClean="0">
                <a:ea typeface="宋体" charset="-122"/>
              </a:rPr>
              <a:t>Morphism</a:t>
            </a:r>
            <a:r>
              <a:rPr lang="zh-CN" altLang="en-US" smtClean="0">
                <a:ea typeface="宋体" charset="-122"/>
              </a:rPr>
              <a:t>：形态</a:t>
            </a:r>
          </a:p>
        </p:txBody>
      </p:sp>
      <p:sp>
        <p:nvSpPr>
          <p:cNvPr id="14131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131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87BEFC-A312-4180-86EE-DFED39D55F7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23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234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23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2B5565D-8D0D-47D3-9D09-A76D5DD1E23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336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336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E2DCE8-F5CE-4987-92AA-4BC25343295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43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438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438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C7E7285-0B18-4B9C-ACFF-D9AE5C55246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54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541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541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0A0337B-DE34-4E88-A2C4-F617E67EC50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87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878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1878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1A78625-61F4-4A58-85BC-009DD0191D9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643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643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499B02B-24D4-44B4-9A2B-96687EF439B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74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746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746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A24951A-E82B-4973-81D0-F3F184EE54C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848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848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71BA4B8-A685-49F9-B56E-7CAB7F0F650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95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4950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4950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2C09BA5-58B3-4CD4-864B-CCA27D00502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05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053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053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9EE2C51-EC20-465D-9D0A-00452A78626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15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155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155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5D5A040-62D9-4DA1-8BC8-1FE981404B0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25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258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258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C8D0C66-1891-403A-97F8-F34A88EE4A7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360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360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2C2CAE3-C056-47F3-B84F-5E6FC5A883C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46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462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462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6C3F522-A44C-43C8-87A2-F84C155182B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56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565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565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780FE2A-354F-49E3-A84A-D19DD7CA9F2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39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98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1981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1981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176551-5A2B-42DC-9FA7-C7944740404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66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667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667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ED98308-2BB8-4328-80BF-D68DFFF2B0F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76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770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770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95AF30F-6E2A-48FB-810F-BCD6AF18D44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87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5872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872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E3948D8-E439-4D24-81AF-21F014727BF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97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>
                <a:ea typeface="宋体" charset="-122"/>
              </a:rPr>
              <a:t>这个图不是十分严谨</a:t>
            </a:r>
          </a:p>
        </p:txBody>
      </p:sp>
      <p:sp>
        <p:nvSpPr>
          <p:cNvPr id="15974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5974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6E865C6-0313-4E4F-8506-F2CFE7ED963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07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077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077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37C7FDB-30BE-4A17-9CE2-8214F85436E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17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179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179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452080F-D576-4B0B-9BF5-C88ABB978D9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28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282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282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E9A5BB6-3288-4E38-B9FF-99322F58E05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384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384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8CA5B71-1531-44CB-8863-779E3972FEDF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48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486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486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1E576D9-E1F7-4B3B-82C7-6F1DFBF7012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58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589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589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981208C-18BF-4A9E-B1D5-E6FAB72C4B8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08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083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083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1711F63-DA05-4E7C-BDCB-8E141E0CB3D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69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691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691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85A52F8-237E-484C-96A5-5174D73CD8D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79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794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79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FBDBE77-690A-4235-98FE-4CE6F7DBEB56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89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896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896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7DD8560-A05A-4C9E-9E91-E93580F74CE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99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6998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6998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81875DD-F2E5-4CCE-8FC9-D98908EDE1A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10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101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101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D83426E-8368-438C-8C05-B8430815447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20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203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203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531DD13-47C1-4ECF-ACAB-72E8F197D41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30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306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306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1705760-1250-4348-896E-D30DD9F65E2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0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408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408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34A2094-8D50-479F-8BF9-4C2812BF33D6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51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510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510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B398E71-B920-4D26-BBAC-BA9400E7737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61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613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613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509B40-1F52-4C1B-898F-20098BF4652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59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18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186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186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5A44318-70D7-4D63-B241-32C7EDF4A7E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71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715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715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235843-F16B-42D4-9772-CA673DA4E27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81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818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818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38F6A30-7094-475B-9DDA-4CC38C010D4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7920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7920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8A9026D-B9C9-4037-B971-07DEDEFCD61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02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022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022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A411D51-760A-42B5-8C46-3B11A1E1077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12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125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125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391E123-1D91-42EE-A3B0-196CF7C2A75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22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227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227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91D1456-A43C-43E6-BD31-FF0BB2A5FC0A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32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330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330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2E839E6-81DB-49EA-B383-D478E25D98A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432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432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477FD9A-DA28-4200-9BA7-C989046AFD9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53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534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534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A7B0842-53E9-41D5-A5C0-5F3E7C61186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63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637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637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C48BC0-5D9C-4829-B481-03C610C728D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69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28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288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288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1869821C-3F1E-433D-94BE-B68FB24380B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73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739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739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D0851EA-ADFB-4615-8BD9-8F3CD6450BFF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84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842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842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C5CB54B-18D5-4360-93C2-203FE7B11E8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94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8944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8944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FEE94C0-559E-412A-8322-53468B61B00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04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046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046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B56546-80EA-4E2A-85DD-7E1A2C3AC58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14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149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149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32E68079-40F7-41C5-9B45-6C582A5F9D6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251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251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251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F817BFD-5076-4642-839F-0C37536302E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353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354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354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2BCF8CF4-B4A5-4C00-8751-A880433E2FDC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6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456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456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B8A9F725-077F-453D-A7A2-0291B2DF06D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558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558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558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A0E7137-A276-4964-A9E1-D50A01F07886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661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661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661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DF6BD10-2265-48A5-B2FC-FCD161A6C88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79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39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390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390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932235C-7A3C-4BEC-8244-F46B5D94FEB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6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763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763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763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D798846-9F7B-4212-A57F-32EFD961F75B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865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866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866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2916A17-4D0A-4085-BAC3-D4683EB9F4F3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968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9968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9968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68DC5CF8-38AF-4215-AA42-1DA508C885ED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070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070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070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EF3D346-5A5F-4455-AF6E-0A74640042F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17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173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173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AEEDF34C-0DF8-4940-A329-CEC79E70BB5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275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275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275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36EF47D-7039-459D-95F9-78E852953ABF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377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378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378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E7647179-14DC-4511-BDEC-882A8F99C721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0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480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480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DB4377B2-3E55-4383-8E65-3505FE0630B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582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582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582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C08F783-2474-430E-905C-30B6D08092A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685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685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685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9403EDEA-FFF5-437E-925A-2A156EEA9D92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89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2493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12493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12493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409431DB-014E-41BC-BE6A-AB8954B6F4B5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787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787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787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75AADA3-870F-4532-98CF-6C43869109D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90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889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890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890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FB0582E-8603-48D5-A82C-2B169EFFBDC8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91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992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0992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0992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CF28B9CC-66DD-4E4D-BA75-A306CE7CEEEF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92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094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094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094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7028502-527E-49F1-BF21-C8AC11012B6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93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197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197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197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7FA594FE-5137-4A28-AD65-D6C8FE5AC75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94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29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2996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2997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C8A77DF-91DC-4701-AB60-2934E0BF1FE7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4019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4020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4021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58066C70-A785-45D4-AB6A-081B1BC17699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96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43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5044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5045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FC554DF3-C598-40BA-AC43-A4B1BB260AD0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97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6067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6068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6069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8C9EBD75-2E83-4682-8036-C6D3E62EE1FE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98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7091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  <p:sp>
        <p:nvSpPr>
          <p:cNvPr id="217092" name="页脚占位符 3"/>
          <p:cNvSpPr>
            <a:spLocks noGrp="1"/>
          </p:cNvSpPr>
          <p:nvPr>
            <p:ph type="ftr" sz="quarter" idx="4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mtClean="0">
              <a:latin typeface="Arial" charset="0"/>
            </a:endParaRPr>
          </a:p>
        </p:txBody>
      </p:sp>
      <p:sp>
        <p:nvSpPr>
          <p:cNvPr id="217093" name="灯片编号占位符 4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fld id="{0233BD59-5C43-4892-8A80-19FD746A77C4}" type="slidenum">
              <a:rPr lang="zh-CN" altLang="en-US" smtClean="0">
                <a:latin typeface="Arial" charset="0"/>
              </a:rPr>
              <a:pPr eaLnBrk="1" hangingPunct="1">
                <a:spcBef>
                  <a:spcPct val="0"/>
                </a:spcBef>
                <a:buFontTx/>
                <a:buNone/>
              </a:pPr>
              <a:t>99</a:t>
            </a:fld>
            <a:endParaRPr lang="en-US" altLang="zh-CN" smtClean="0">
              <a:latin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16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51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11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标题和图示或组织结构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martArt 占位符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36124750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endParaRPr lang="zh-CN" altLang="en-US" noProof="0" smtClean="0"/>
          </a:p>
        </p:txBody>
      </p:sp>
    </p:spTree>
    <p:extLst>
      <p:ext uri="{BB962C8B-B14F-4D97-AF65-F5344CB8AC3E}">
        <p14:creationId xmlns:p14="http://schemas.microsoft.com/office/powerpoint/2010/main" val="1411735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105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2522896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621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02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840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4293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5215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88214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4319" r:id="rId1"/>
    <p:sldLayoutId id="2147484307" r:id="rId2"/>
    <p:sldLayoutId id="2147484308" r:id="rId3"/>
    <p:sldLayoutId id="2147484309" r:id="rId4"/>
    <p:sldLayoutId id="2147484310" r:id="rId5"/>
    <p:sldLayoutId id="2147484311" r:id="rId6"/>
    <p:sldLayoutId id="2147484312" r:id="rId7"/>
    <p:sldLayoutId id="2147484313" r:id="rId8"/>
    <p:sldLayoutId id="2147484314" r:id="rId9"/>
    <p:sldLayoutId id="2147484315" r:id="rId10"/>
    <p:sldLayoutId id="2147484316" r:id="rId11"/>
    <p:sldLayoutId id="2147484317" r:id="rId12"/>
    <p:sldLayoutId id="2147484318" r:id="rId13"/>
  </p:sldLayoutIdLst>
  <p:timing>
    <p:tnLst>
      <p:par>
        <p:cTn id="1" dur="indefinite" restart="never" nodeType="tmRoot"/>
      </p:par>
    </p:tnLst>
  </p:timing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0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1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20.doc" TargetMode="External"/><Relationship Id="rId4" Type="http://schemas.openxmlformats.org/officeDocument/2006/relationships/image" Target="../media/image6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2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foot%20the%20attention.doc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3.xml"/><Relationship Id="rId4" Type="http://schemas.openxmlformats.org/officeDocument/2006/relationships/image" Target="../media/image7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4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5.xml"/><Relationship Id="rId4" Type="http://schemas.openxmlformats.org/officeDocument/2006/relationships/image" Target="../media/image11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5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6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21.doc" TargetMode="External"/><Relationship Id="rId4" Type="http://schemas.openxmlformats.org/officeDocument/2006/relationships/image" Target="../media/image63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6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7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22.doc" TargetMode="External"/><Relationship Id="rId4" Type="http://schemas.openxmlformats.org/officeDocument/2006/relationships/image" Target="../media/image6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8.xml"/><Relationship Id="rId4" Type="http://schemas.openxmlformats.org/officeDocument/2006/relationships/image" Target="../media/image6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9.xml"/><Relationship Id="rId4" Type="http://schemas.openxmlformats.org/officeDocument/2006/relationships/image" Target="../media/image11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109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0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23.doc" TargetMode="External"/><Relationship Id="rId4" Type="http://schemas.openxmlformats.org/officeDocument/2006/relationships/image" Target="../media/image6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1.xml"/><Relationship Id="rId4" Type="http://schemas.openxmlformats.org/officeDocument/2006/relationships/image" Target="../media/image73.jpe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14.png"/><Relationship Id="rId12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6" Type="http://schemas.openxmlformats.org/officeDocument/2006/relationships/image" Target="../media/image13.png"/><Relationship Id="rId11" Type="http://schemas.openxmlformats.org/officeDocument/2006/relationships/image" Target="../media/image21.png"/><Relationship Id="rId5" Type="http://schemas.openxmlformats.org/officeDocument/2006/relationships/image" Target="../media/image12.png"/><Relationship Id="rId10" Type="http://schemas.openxmlformats.org/officeDocument/2006/relationships/image" Target="../media/image20.png"/><Relationship Id="rId4" Type="http://schemas.openxmlformats.org/officeDocument/2006/relationships/image" Target="../media/image11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tags" Target="../tags/tag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Microsoft_Excel_97-2003_Worksheet1.xls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Relationship Id="rId6" Type="http://schemas.openxmlformats.org/officeDocument/2006/relationships/image" Target="../media/image35.wmf"/><Relationship Id="rId5" Type="http://schemas.openxmlformats.org/officeDocument/2006/relationships/image" Target="../media/image34.w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7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8.xml"/><Relationship Id="rId4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9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5.w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6" Type="http://schemas.openxmlformats.org/officeDocument/2006/relationships/image" Target="../media/image34.wmf"/><Relationship Id="rId5" Type="http://schemas.openxmlformats.org/officeDocument/2006/relationships/image" Target="../media/image23.jpe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notesSlide" Target="../notesSlides/notesSlide3.xml"/><Relationship Id="rId7" Type="http://schemas.openxmlformats.org/officeDocument/2006/relationships/slide" Target="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slide" Target="slide5.xml"/><Relationship Id="rId5" Type="http://schemas.openxmlformats.org/officeDocument/2006/relationships/slide" Target="slide4.xml"/><Relationship Id="rId10" Type="http://schemas.openxmlformats.org/officeDocument/2006/relationships/slide" Target="slide9.xml"/><Relationship Id="rId4" Type="http://schemas.openxmlformats.org/officeDocument/2006/relationships/image" Target="../media/image3.png"/><Relationship Id="rId9" Type="http://schemas.openxmlformats.org/officeDocument/2006/relationships/slide" Target="slide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1.xml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2.xml"/><Relationship Id="rId5" Type="http://schemas.openxmlformats.org/officeDocument/2006/relationships/image" Target="../media/image43.wmf"/><Relationship Id="rId4" Type="http://schemas.openxmlformats.org/officeDocument/2006/relationships/image" Target="../media/image4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3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4.xml"/><Relationship Id="rId4" Type="http://schemas.openxmlformats.org/officeDocument/2006/relationships/image" Target="../media/image45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5.xml"/><Relationship Id="rId6" Type="http://schemas.openxmlformats.org/officeDocument/2006/relationships/image" Target="../media/image23.jpe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6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0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4.xml"/><Relationship Id="rId5" Type="http://schemas.openxmlformats.org/officeDocument/2006/relationships/image" Target="../media/image57.jpeg"/><Relationship Id="rId4" Type="http://schemas.openxmlformats.org/officeDocument/2006/relationships/image" Target="../media/image1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6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7.xml"/><Relationship Id="rId4" Type="http://schemas.openxmlformats.org/officeDocument/2006/relationships/image" Target="../media/image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4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8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.doc" TargetMode="External"/><Relationship Id="rId4" Type="http://schemas.openxmlformats.org/officeDocument/2006/relationships/image" Target="../media/image6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9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2.doc" TargetMode="External"/><Relationship Id="rId4" Type="http://schemas.openxmlformats.org/officeDocument/2006/relationships/image" Target="../media/image1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0.xml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1.xml"/><Relationship Id="rId4" Type="http://schemas.openxmlformats.org/officeDocument/2006/relationships/image" Target="../media/image1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Relationship Id="rId4" Type="http://schemas.openxmlformats.org/officeDocument/2006/relationships/image" Target="../media/image1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5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5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3.doc" TargetMode="Externa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6.xml"/><Relationship Id="rId4" Type="http://schemas.openxmlformats.org/officeDocument/2006/relationships/image" Target="../media/image4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7.xml"/><Relationship Id="rId4" Type="http://schemas.openxmlformats.org/officeDocument/2006/relationships/image" Target="../media/image1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8.xml"/><Relationship Id="rId4" Type="http://schemas.openxmlformats.org/officeDocument/2006/relationships/image" Target="../media/image1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9.xml"/><Relationship Id="rId4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1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4.doc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2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5.doc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3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6.doc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4.xml"/><Relationship Id="rId4" Type="http://schemas.openxmlformats.org/officeDocument/2006/relationships/image" Target="../media/image1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5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7.doc" TargetMode="External"/><Relationship Id="rId4" Type="http://schemas.openxmlformats.org/officeDocument/2006/relationships/image" Target="../media/image1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6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7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8.doc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8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9.doc" TargetMode="External"/><Relationship Id="rId4" Type="http://schemas.openxmlformats.org/officeDocument/2006/relationships/image" Target="../media/image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Relationship Id="rId4" Type="http://schemas.openxmlformats.org/officeDocument/2006/relationships/image" Target="../media/image1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71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2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0.doc" TargetMode="External"/><Relationship Id="rId4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3.xml"/><Relationship Id="rId4" Type="http://schemas.openxmlformats.org/officeDocument/2006/relationships/image" Target="../media/image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5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11.doc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6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12.doc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7.xml"/><Relationship Id="rId5" Type="http://schemas.openxmlformats.org/officeDocument/2006/relationships/image" Target="../media/image64.png"/><Relationship Id="rId4" Type="http://schemas.openxmlformats.org/officeDocument/2006/relationships/hyperlink" Target="chapter02&#8212;Example/2-13.doc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8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4.doc" TargetMode="External"/><Relationship Id="rId4" Type="http://schemas.openxmlformats.org/officeDocument/2006/relationships/image" Target="../media/image11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9.xml"/><Relationship Id="rId6" Type="http://schemas.openxmlformats.org/officeDocument/2006/relationships/image" Target="../media/image69.jpeg"/><Relationship Id="rId5" Type="http://schemas.openxmlformats.org/officeDocument/2006/relationships/image" Target="../media/image68.jpeg"/><Relationship Id="rId4" Type="http://schemas.openxmlformats.org/officeDocument/2006/relationships/image" Target="../media/image23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0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5.doc" TargetMode="External"/><Relationship Id="rId4" Type="http://schemas.openxmlformats.org/officeDocument/2006/relationships/image" Target="../media/image6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1.xm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2.xml"/><Relationship Id="rId4" Type="http://schemas.openxmlformats.org/officeDocument/2006/relationships/image" Target="../media/image7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3.xml"/><Relationship Id="rId6" Type="http://schemas.openxmlformats.org/officeDocument/2006/relationships/image" Target="../media/image19.png"/><Relationship Id="rId5" Type="http://schemas.openxmlformats.org/officeDocument/2006/relationships/image" Target="../media/image13.png"/><Relationship Id="rId4" Type="http://schemas.openxmlformats.org/officeDocument/2006/relationships/image" Target="../media/image3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4.xml"/><Relationship Id="rId4" Type="http://schemas.openxmlformats.org/officeDocument/2006/relationships/image" Target="../media/image1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5.xml"/><Relationship Id="rId4" Type="http://schemas.openxmlformats.org/officeDocument/2006/relationships/image" Target="../media/image11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6.xml"/><Relationship Id="rId4" Type="http://schemas.openxmlformats.org/officeDocument/2006/relationships/image" Target="../media/image1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7.xml"/><Relationship Id="rId4" Type="http://schemas.openxmlformats.org/officeDocument/2006/relationships/image" Target="../media/image1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8.xml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88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9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6.doc" TargetMode="External"/><Relationship Id="rId4" Type="http://schemas.openxmlformats.org/officeDocument/2006/relationships/image" Target="../media/image6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0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" Target="slide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1.xml"/><Relationship Id="rId4" Type="http://schemas.openxmlformats.org/officeDocument/2006/relationships/image" Target="../media/image1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2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92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3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7.doc" TargetMode="External"/><Relationship Id="rId4" Type="http://schemas.openxmlformats.org/officeDocument/2006/relationships/image" Target="../media/image6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4.xml"/><Relationship Id="rId4" Type="http://schemas.openxmlformats.org/officeDocument/2006/relationships/image" Target="../media/image11.png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94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5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8.doc" TargetMode="External"/><Relationship Id="rId4" Type="http://schemas.openxmlformats.org/officeDocument/2006/relationships/image" Target="../media/image6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6.xml"/><Relationship Id="rId4" Type="http://schemas.openxmlformats.org/officeDocument/2006/relationships/image" Target="../media/image73.jpe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7.xml"/><Relationship Id="rId4" Type="http://schemas.openxmlformats.org/officeDocument/2006/relationships/image" Target="../media/image11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notesSlide" Target="../notesSlides/notesSlide97.xml"/><Relationship Id="rId7" Type="http://schemas.openxmlformats.org/officeDocument/2006/relationships/image" Target="../media/image6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8.xml"/><Relationship Id="rId6" Type="http://schemas.openxmlformats.org/officeDocument/2006/relationships/image" Target="../media/image64.png"/><Relationship Id="rId5" Type="http://schemas.openxmlformats.org/officeDocument/2006/relationships/hyperlink" Target="chapter02&#8212;Example/2-19.doc" TargetMode="External"/><Relationship Id="rId4" Type="http://schemas.openxmlformats.org/officeDocument/2006/relationships/image" Target="../media/image6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9.xml"/><Relationship Id="rId4" Type="http://schemas.openxmlformats.org/officeDocument/2006/relationships/image" Target="../media/image73.jpe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13"/>
          <p:cNvSpPr>
            <a:spLocks noChangeArrowheads="1"/>
          </p:cNvSpPr>
          <p:nvPr/>
        </p:nvSpPr>
        <p:spPr bwMode="auto">
          <a:xfrm>
            <a:off x="6129338" y="2471738"/>
            <a:ext cx="2513012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类与对象</a:t>
            </a:r>
            <a:endParaRPr lang="en-US" altLang="zh-CN" sz="20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构造函数</a:t>
            </a:r>
            <a:endParaRPr lang="en-US" altLang="zh-CN" sz="20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析构函数</a:t>
            </a:r>
            <a:endParaRPr lang="en-US" altLang="zh-CN" sz="20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静态成员函数</a:t>
            </a:r>
            <a:endParaRPr lang="en-US" altLang="zh-CN" sz="2000" b="1">
              <a:solidFill>
                <a:srgbClr val="FFFF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en-US" sz="2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友元函数</a:t>
            </a:r>
          </a:p>
        </p:txBody>
      </p:sp>
      <p:grpSp>
        <p:nvGrpSpPr>
          <p:cNvPr id="2051" name="Group 5"/>
          <p:cNvGrpSpPr>
            <a:grpSpLocks/>
          </p:cNvGrpSpPr>
          <p:nvPr/>
        </p:nvGrpSpPr>
        <p:grpSpPr bwMode="auto">
          <a:xfrm>
            <a:off x="5053013" y="176213"/>
            <a:ext cx="3863975" cy="687387"/>
            <a:chOff x="80" y="0"/>
            <a:chExt cx="6086" cy="1082"/>
          </a:xfrm>
        </p:grpSpPr>
        <p:pic>
          <p:nvPicPr>
            <p:cNvPr id="2054" name="Picture 6" descr="D:\幻灯片\图片\logo2.pnglogo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55" name="矩形 15"/>
            <p:cNvSpPr>
              <a:spLocks noChangeArrowheads="1"/>
            </p:cNvSpPr>
            <p:nvPr/>
          </p:nvSpPr>
          <p:spPr bwMode="auto">
            <a:xfrm>
              <a:off x="80" y="55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03188" y="1600200"/>
            <a:ext cx="33782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3600" b="1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第</a:t>
            </a:r>
            <a:r>
              <a:rPr lang="en-US" altLang="zh-CN" sz="3600" b="1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</a:t>
            </a:r>
            <a:r>
              <a:rPr lang="zh-CN" altLang="en-US" sz="3600" b="1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章 类与对象</a:t>
            </a:r>
          </a:p>
        </p:txBody>
      </p:sp>
      <p:pic>
        <p:nvPicPr>
          <p:cNvPr id="205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2513"/>
            <a:ext cx="5662613" cy="453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40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pic>
        <p:nvPicPr>
          <p:cNvPr id="1126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6150"/>
            <a:ext cx="9144000" cy="601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63500" y="914400"/>
            <a:ext cx="3502025" cy="4013200"/>
            <a:chOff x="736600" y="1384300"/>
            <a:chExt cx="3502422" cy="4013200"/>
          </a:xfrm>
        </p:grpSpPr>
        <p:sp>
          <p:nvSpPr>
            <p:cNvPr id="11277" name="矩形 7"/>
            <p:cNvSpPr>
              <a:spLocks noChangeArrowheads="1"/>
            </p:cNvSpPr>
            <p:nvPr/>
          </p:nvSpPr>
          <p:spPr bwMode="auto">
            <a:xfrm>
              <a:off x="867966" y="3956674"/>
              <a:ext cx="3205956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相比于</a:t>
              </a: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语言最重要的发展，就是采用</a:t>
              </a:r>
              <a:r>
                <a:rPr lang="zh-CN" altLang="zh-CN" sz="1600" b="1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面向对象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思想进行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程序设计。</a:t>
              </a:r>
              <a:endParaRPr lang="zh-CN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278" name="直接连接符 9"/>
            <p:cNvCxnSpPr>
              <a:cxnSpLocks noChangeShapeType="1"/>
            </p:cNvCxnSpPr>
            <p:nvPr/>
          </p:nvCxnSpPr>
          <p:spPr bwMode="auto">
            <a:xfrm>
              <a:off x="2197100" y="1384300"/>
              <a:ext cx="0" cy="2425700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279" name="矩形 10"/>
            <p:cNvSpPr>
              <a:spLocks/>
            </p:cNvSpPr>
            <p:nvPr/>
          </p:nvSpPr>
          <p:spPr bwMode="auto">
            <a:xfrm>
              <a:off x="736600" y="3810000"/>
              <a:ext cx="3502422" cy="1587500"/>
            </a:xfrm>
            <a:custGeom>
              <a:avLst/>
              <a:gdLst>
                <a:gd name="T0" fmla="*/ 0 w 4127500"/>
                <a:gd name="T1" fmla="*/ 0 h 1587500"/>
                <a:gd name="T2" fmla="*/ 488140 w 4127500"/>
                <a:gd name="T3" fmla="*/ 0 h 1587500"/>
                <a:gd name="T4" fmla="*/ 361976 w 4127500"/>
                <a:gd name="T5" fmla="*/ 1447800 h 1587500"/>
                <a:gd name="T6" fmla="*/ 0 w 4127500"/>
                <a:gd name="T7" fmla="*/ 1587500 h 1587500"/>
                <a:gd name="T8" fmla="*/ 0 w 4127500"/>
                <a:gd name="T9" fmla="*/ 0 h 1587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27500" h="1587500">
                  <a:moveTo>
                    <a:pt x="0" y="0"/>
                  </a:moveTo>
                  <a:lnTo>
                    <a:pt x="4127500" y="0"/>
                  </a:lnTo>
                  <a:lnTo>
                    <a:pt x="3060700" y="1447800"/>
                  </a:lnTo>
                  <a:lnTo>
                    <a:pt x="0" y="15875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 flipH="1" flipV="1">
            <a:off x="3132138" y="2724150"/>
            <a:ext cx="3276600" cy="4133850"/>
            <a:chOff x="962422" y="1264047"/>
            <a:chExt cx="3276600" cy="4133453"/>
          </a:xfrm>
        </p:grpSpPr>
        <p:sp>
          <p:nvSpPr>
            <p:cNvPr id="11274" name="矩形 19"/>
            <p:cNvSpPr>
              <a:spLocks noChangeArrowheads="1"/>
            </p:cNvSpPr>
            <p:nvPr/>
          </p:nvSpPr>
          <p:spPr bwMode="auto">
            <a:xfrm flipH="1" flipV="1">
              <a:off x="962422" y="3928586"/>
              <a:ext cx="2834878" cy="1200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    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对于</a:t>
              </a:r>
              <a:r>
                <a:rPr lang="zh-CN" altLang="zh-CN" sz="1600" b="1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面向对象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程序设</a:t>
              </a: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计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  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而言，最重要的一个特征就是</a:t>
              </a:r>
              <a:r>
                <a:rPr lang="zh-CN" altLang="zh-CN" sz="1600" b="1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数据封装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275" name="直接连接符 20"/>
            <p:cNvCxnSpPr>
              <a:cxnSpLocks noChangeShapeType="1"/>
            </p:cNvCxnSpPr>
            <p:nvPr/>
          </p:nvCxnSpPr>
          <p:spPr bwMode="auto">
            <a:xfrm flipH="1">
              <a:off x="2527300" y="1264047"/>
              <a:ext cx="0" cy="2545952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276" name="矩形 10"/>
            <p:cNvSpPr>
              <a:spLocks/>
            </p:cNvSpPr>
            <p:nvPr/>
          </p:nvSpPr>
          <p:spPr bwMode="auto">
            <a:xfrm>
              <a:off x="1013222" y="3810000"/>
              <a:ext cx="3225800" cy="1587500"/>
            </a:xfrm>
            <a:custGeom>
              <a:avLst/>
              <a:gdLst>
                <a:gd name="T0" fmla="*/ 0 w 4127500"/>
                <a:gd name="T1" fmla="*/ 0 h 1587500"/>
                <a:gd name="T2" fmla="*/ 167511 w 4127500"/>
                <a:gd name="T3" fmla="*/ 0 h 1587500"/>
                <a:gd name="T4" fmla="*/ 124215 w 4127500"/>
                <a:gd name="T5" fmla="*/ 1447800 h 1587500"/>
                <a:gd name="T6" fmla="*/ 0 w 4127500"/>
                <a:gd name="T7" fmla="*/ 1587500 h 1587500"/>
                <a:gd name="T8" fmla="*/ 0 w 4127500"/>
                <a:gd name="T9" fmla="*/ 0 h 1587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27500" h="1587500">
                  <a:moveTo>
                    <a:pt x="0" y="0"/>
                  </a:moveTo>
                  <a:lnTo>
                    <a:pt x="4127500" y="0"/>
                  </a:lnTo>
                  <a:lnTo>
                    <a:pt x="3060700" y="1447800"/>
                  </a:lnTo>
                  <a:lnTo>
                    <a:pt x="0" y="15875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6477000" y="698500"/>
            <a:ext cx="2565400" cy="5245100"/>
            <a:chOff x="736600" y="1384300"/>
            <a:chExt cx="3502422" cy="5245100"/>
          </a:xfrm>
        </p:grpSpPr>
        <p:sp>
          <p:nvSpPr>
            <p:cNvPr id="11271" name="矩形 25"/>
            <p:cNvSpPr>
              <a:spLocks noChangeArrowheads="1"/>
            </p:cNvSpPr>
            <p:nvPr/>
          </p:nvSpPr>
          <p:spPr bwMode="auto">
            <a:xfrm>
              <a:off x="867966" y="3956674"/>
              <a:ext cx="3371056" cy="23083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所谓</a:t>
              </a:r>
              <a:r>
                <a:rPr lang="zh-CN" altLang="zh-CN" sz="1600" b="1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数据封装</a:t>
              </a: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，就是通过类来实现信息的抽象及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隐藏。学习了类的相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关知识，才能真正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走进面向对象程</a:t>
              </a:r>
              <a:endParaRPr lang="en-US" altLang="zh-CN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 sz="16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序设计的世界。</a:t>
              </a:r>
              <a:endParaRPr lang="zh-CN" altLang="en-US" sz="16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1272" name="直接连接符 26"/>
            <p:cNvCxnSpPr>
              <a:cxnSpLocks noChangeShapeType="1"/>
            </p:cNvCxnSpPr>
            <p:nvPr/>
          </p:nvCxnSpPr>
          <p:spPr bwMode="auto">
            <a:xfrm>
              <a:off x="2197100" y="1384300"/>
              <a:ext cx="0" cy="2425700"/>
            </a:xfrm>
            <a:prstGeom prst="line">
              <a:avLst/>
            </a:prstGeom>
            <a:noFill/>
            <a:ln w="28575" algn="ctr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1273" name="矩形 10"/>
            <p:cNvSpPr>
              <a:spLocks/>
            </p:cNvSpPr>
            <p:nvPr/>
          </p:nvSpPr>
          <p:spPr bwMode="auto">
            <a:xfrm>
              <a:off x="736600" y="3810000"/>
              <a:ext cx="3502422" cy="2819400"/>
            </a:xfrm>
            <a:custGeom>
              <a:avLst/>
              <a:gdLst>
                <a:gd name="T0" fmla="*/ 0 w 4127500"/>
                <a:gd name="T1" fmla="*/ 0 h 1587500"/>
                <a:gd name="T2" fmla="*/ 488140 w 4127500"/>
                <a:gd name="T3" fmla="*/ 0 h 1587500"/>
                <a:gd name="T4" fmla="*/ 361976 w 4127500"/>
                <a:gd name="T5" fmla="*/ 2147483647 h 1587500"/>
                <a:gd name="T6" fmla="*/ 0 w 4127500"/>
                <a:gd name="T7" fmla="*/ 2147483647 h 1587500"/>
                <a:gd name="T8" fmla="*/ 0 w 4127500"/>
                <a:gd name="T9" fmla="*/ 0 h 15875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127500" h="1587500">
                  <a:moveTo>
                    <a:pt x="0" y="0"/>
                  </a:moveTo>
                  <a:lnTo>
                    <a:pt x="4127500" y="0"/>
                  </a:lnTo>
                  <a:lnTo>
                    <a:pt x="3060700" y="1447800"/>
                  </a:lnTo>
                  <a:lnTo>
                    <a:pt x="0" y="158750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ac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accel="16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3427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103431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内联函数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103435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103436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03432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3428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29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43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881063" y="1109663"/>
            <a:ext cx="7915275" cy="1504950"/>
            <a:chOff x="741249" y="1249363"/>
            <a:chExt cx="7914674" cy="1505272"/>
          </a:xfrm>
        </p:grpSpPr>
        <p:sp>
          <p:nvSpPr>
            <p:cNvPr id="104460" name="矩形 5"/>
            <p:cNvSpPr>
              <a:spLocks noChangeArrowheads="1"/>
            </p:cNvSpPr>
            <p:nvPr/>
          </p:nvSpPr>
          <p:spPr bwMode="auto">
            <a:xfrm>
              <a:off x="2296771" y="1646474"/>
              <a:ext cx="6359152" cy="1108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脚下留心</a:t>
              </a:r>
              <a:r>
                <a:rPr lang="zh-CN" altLang="zh-CN" sz="2400" b="1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类的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内联函数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应与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类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的定义一起存放在头文件中</a:t>
              </a:r>
              <a:r>
                <a:rPr lang="zh-CN" altLang="en-US" sz="200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04461" name="Group 9"/>
            <p:cNvGrpSpPr>
              <a:grpSpLocks noChangeAspect="1"/>
            </p:cNvGrpSpPr>
            <p:nvPr/>
          </p:nvGrpSpPr>
          <p:grpSpPr bwMode="auto">
            <a:xfrm>
              <a:off x="741249" y="1249363"/>
              <a:ext cx="1664715" cy="1481687"/>
              <a:chOff x="4320" y="748"/>
              <a:chExt cx="1336" cy="1188"/>
            </a:xfrm>
          </p:grpSpPr>
          <p:sp>
            <p:nvSpPr>
              <p:cNvPr id="104462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4410" y="748"/>
                <a:ext cx="1246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Freeform 10"/>
              <p:cNvSpPr>
                <a:spLocks/>
              </p:cNvSpPr>
              <p:nvPr/>
            </p:nvSpPr>
            <p:spPr bwMode="auto">
              <a:xfrm>
                <a:off x="4320" y="919"/>
                <a:ext cx="748" cy="1017"/>
              </a:xfrm>
              <a:custGeom>
                <a:avLst/>
                <a:gdLst>
                  <a:gd name="T0" fmla="*/ 639 w 1495"/>
                  <a:gd name="T1" fmla="*/ 2027 h 2034"/>
                  <a:gd name="T2" fmla="*/ 682 w 1495"/>
                  <a:gd name="T3" fmla="*/ 2016 h 2034"/>
                  <a:gd name="T4" fmla="*/ 724 w 1495"/>
                  <a:gd name="T5" fmla="*/ 2005 h 2034"/>
                  <a:gd name="T6" fmla="*/ 767 w 1495"/>
                  <a:gd name="T7" fmla="*/ 1994 h 2034"/>
                  <a:gd name="T8" fmla="*/ 810 w 1495"/>
                  <a:gd name="T9" fmla="*/ 1982 h 2034"/>
                  <a:gd name="T10" fmla="*/ 1329 w 1495"/>
                  <a:gd name="T11" fmla="*/ 1728 h 2034"/>
                  <a:gd name="T12" fmla="*/ 1426 w 1495"/>
                  <a:gd name="T13" fmla="*/ 940 h 2034"/>
                  <a:gd name="T14" fmla="*/ 1372 w 1495"/>
                  <a:gd name="T15" fmla="*/ 958 h 2034"/>
                  <a:gd name="T16" fmla="*/ 1316 w 1495"/>
                  <a:gd name="T17" fmla="*/ 976 h 2034"/>
                  <a:gd name="T18" fmla="*/ 1261 w 1495"/>
                  <a:gd name="T19" fmla="*/ 993 h 2034"/>
                  <a:gd name="T20" fmla="*/ 1206 w 1495"/>
                  <a:gd name="T21" fmla="*/ 1010 h 2034"/>
                  <a:gd name="T22" fmla="*/ 1150 w 1495"/>
                  <a:gd name="T23" fmla="*/ 1027 h 2034"/>
                  <a:gd name="T24" fmla="*/ 1216 w 1495"/>
                  <a:gd name="T25" fmla="*/ 1000 h 2034"/>
                  <a:gd name="T26" fmla="*/ 1281 w 1495"/>
                  <a:gd name="T27" fmla="*/ 971 h 2034"/>
                  <a:gd name="T28" fmla="*/ 1345 w 1495"/>
                  <a:gd name="T29" fmla="*/ 941 h 2034"/>
                  <a:gd name="T30" fmla="*/ 1410 w 1495"/>
                  <a:gd name="T31" fmla="*/ 910 h 2034"/>
                  <a:gd name="T32" fmla="*/ 1473 w 1495"/>
                  <a:gd name="T33" fmla="*/ 875 h 2034"/>
                  <a:gd name="T34" fmla="*/ 1247 w 1495"/>
                  <a:gd name="T35" fmla="*/ 540 h 2034"/>
                  <a:gd name="T36" fmla="*/ 1207 w 1495"/>
                  <a:gd name="T37" fmla="*/ 554 h 2034"/>
                  <a:gd name="T38" fmla="*/ 1165 w 1495"/>
                  <a:gd name="T39" fmla="*/ 567 h 2034"/>
                  <a:gd name="T40" fmla="*/ 1124 w 1495"/>
                  <a:gd name="T41" fmla="*/ 580 h 2034"/>
                  <a:gd name="T42" fmla="*/ 1082 w 1495"/>
                  <a:gd name="T43" fmla="*/ 594 h 2034"/>
                  <a:gd name="T44" fmla="*/ 1041 w 1495"/>
                  <a:gd name="T45" fmla="*/ 607 h 2034"/>
                  <a:gd name="T46" fmla="*/ 1017 w 1495"/>
                  <a:gd name="T47" fmla="*/ 615 h 2034"/>
                  <a:gd name="T48" fmla="*/ 992 w 1495"/>
                  <a:gd name="T49" fmla="*/ 623 h 2034"/>
                  <a:gd name="T50" fmla="*/ 989 w 1495"/>
                  <a:gd name="T51" fmla="*/ 618 h 2034"/>
                  <a:gd name="T52" fmla="*/ 1036 w 1495"/>
                  <a:gd name="T53" fmla="*/ 590 h 2034"/>
                  <a:gd name="T54" fmla="*/ 1082 w 1495"/>
                  <a:gd name="T55" fmla="*/ 561 h 2034"/>
                  <a:gd name="T56" fmla="*/ 1127 w 1495"/>
                  <a:gd name="T57" fmla="*/ 533 h 2034"/>
                  <a:gd name="T58" fmla="*/ 1173 w 1495"/>
                  <a:gd name="T59" fmla="*/ 504 h 2034"/>
                  <a:gd name="T60" fmla="*/ 1220 w 1495"/>
                  <a:gd name="T61" fmla="*/ 477 h 2034"/>
                  <a:gd name="T62" fmla="*/ 456 w 1495"/>
                  <a:gd name="T63" fmla="*/ 434 h 2034"/>
                  <a:gd name="T64" fmla="*/ 180 w 1495"/>
                  <a:gd name="T65" fmla="*/ 365 h 2034"/>
                  <a:gd name="T66" fmla="*/ 249 w 1495"/>
                  <a:gd name="T67" fmla="*/ 667 h 2034"/>
                  <a:gd name="T68" fmla="*/ 287 w 1495"/>
                  <a:gd name="T69" fmla="*/ 658 h 2034"/>
                  <a:gd name="T70" fmla="*/ 325 w 1495"/>
                  <a:gd name="T71" fmla="*/ 647 h 2034"/>
                  <a:gd name="T72" fmla="*/ 364 w 1495"/>
                  <a:gd name="T73" fmla="*/ 638 h 2034"/>
                  <a:gd name="T74" fmla="*/ 402 w 1495"/>
                  <a:gd name="T75" fmla="*/ 629 h 2034"/>
                  <a:gd name="T76" fmla="*/ 441 w 1495"/>
                  <a:gd name="T77" fmla="*/ 620 h 2034"/>
                  <a:gd name="T78" fmla="*/ 424 w 1495"/>
                  <a:gd name="T79" fmla="*/ 636 h 2034"/>
                  <a:gd name="T80" fmla="*/ 379 w 1495"/>
                  <a:gd name="T81" fmla="*/ 665 h 2034"/>
                  <a:gd name="T82" fmla="*/ 334 w 1495"/>
                  <a:gd name="T83" fmla="*/ 695 h 2034"/>
                  <a:gd name="T84" fmla="*/ 302 w 1495"/>
                  <a:gd name="T85" fmla="*/ 715 h 2034"/>
                  <a:gd name="T86" fmla="*/ 269 w 1495"/>
                  <a:gd name="T87" fmla="*/ 735 h 2034"/>
                  <a:gd name="T88" fmla="*/ 249 w 1495"/>
                  <a:gd name="T89" fmla="*/ 847 h 2034"/>
                  <a:gd name="T90" fmla="*/ 180 w 1495"/>
                  <a:gd name="T91" fmla="*/ 1358 h 2034"/>
                  <a:gd name="T92" fmla="*/ 154 w 1495"/>
                  <a:gd name="T93" fmla="*/ 1624 h 2034"/>
                  <a:gd name="T94" fmla="*/ 222 w 1495"/>
                  <a:gd name="T95" fmla="*/ 1611 h 2034"/>
                  <a:gd name="T96" fmla="*/ 290 w 1495"/>
                  <a:gd name="T97" fmla="*/ 1599 h 2034"/>
                  <a:gd name="T98" fmla="*/ 358 w 1495"/>
                  <a:gd name="T99" fmla="*/ 1586 h 2034"/>
                  <a:gd name="T100" fmla="*/ 425 w 1495"/>
                  <a:gd name="T101" fmla="*/ 1572 h 2034"/>
                  <a:gd name="T102" fmla="*/ 493 w 1495"/>
                  <a:gd name="T103" fmla="*/ 1557 h 2034"/>
                  <a:gd name="T104" fmla="*/ 433 w 1495"/>
                  <a:gd name="T105" fmla="*/ 1591 h 2034"/>
                  <a:gd name="T106" fmla="*/ 374 w 1495"/>
                  <a:gd name="T107" fmla="*/ 1625 h 2034"/>
                  <a:gd name="T108" fmla="*/ 314 w 1495"/>
                  <a:gd name="T109" fmla="*/ 1660 h 2034"/>
                  <a:gd name="T110" fmla="*/ 256 w 1495"/>
                  <a:gd name="T111" fmla="*/ 1695 h 2034"/>
                  <a:gd name="T112" fmla="*/ 197 w 1495"/>
                  <a:gd name="T113" fmla="*/ 1731 h 2034"/>
                  <a:gd name="T114" fmla="*/ 176 w 1495"/>
                  <a:gd name="T115" fmla="*/ 1748 h 2034"/>
                  <a:gd name="T116" fmla="*/ 174 w 1495"/>
                  <a:gd name="T117" fmla="*/ 1754 h 2034"/>
                  <a:gd name="T118" fmla="*/ 173 w 1495"/>
                  <a:gd name="T119" fmla="*/ 1755 h 2034"/>
                  <a:gd name="T120" fmla="*/ 172 w 1495"/>
                  <a:gd name="T121" fmla="*/ 1770 h 2034"/>
                  <a:gd name="T122" fmla="*/ 170 w 1495"/>
                  <a:gd name="T123" fmla="*/ 1788 h 2034"/>
                  <a:gd name="T124" fmla="*/ 180 w 1495"/>
                  <a:gd name="T125" fmla="*/ 1799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95" h="2034">
                    <a:moveTo>
                      <a:pt x="610" y="2034"/>
                    </a:moveTo>
                    <a:lnTo>
                      <a:pt x="624" y="2031"/>
                    </a:lnTo>
                    <a:lnTo>
                      <a:pt x="639" y="2027"/>
                    </a:lnTo>
                    <a:lnTo>
                      <a:pt x="653" y="2024"/>
                    </a:lnTo>
                    <a:lnTo>
                      <a:pt x="667" y="2020"/>
                    </a:lnTo>
                    <a:lnTo>
                      <a:pt x="682" y="2016"/>
                    </a:lnTo>
                    <a:lnTo>
                      <a:pt x="696" y="2012"/>
                    </a:lnTo>
                    <a:lnTo>
                      <a:pt x="711" y="2009"/>
                    </a:lnTo>
                    <a:lnTo>
                      <a:pt x="724" y="2005"/>
                    </a:lnTo>
                    <a:lnTo>
                      <a:pt x="738" y="2001"/>
                    </a:lnTo>
                    <a:lnTo>
                      <a:pt x="753" y="1997"/>
                    </a:lnTo>
                    <a:lnTo>
                      <a:pt x="767" y="1994"/>
                    </a:lnTo>
                    <a:lnTo>
                      <a:pt x="781" y="1989"/>
                    </a:lnTo>
                    <a:lnTo>
                      <a:pt x="795" y="1986"/>
                    </a:lnTo>
                    <a:lnTo>
                      <a:pt x="810" y="1982"/>
                    </a:lnTo>
                    <a:lnTo>
                      <a:pt x="823" y="1978"/>
                    </a:lnTo>
                    <a:lnTo>
                      <a:pt x="837" y="1974"/>
                    </a:lnTo>
                    <a:lnTo>
                      <a:pt x="1329" y="1728"/>
                    </a:lnTo>
                    <a:lnTo>
                      <a:pt x="1073" y="1183"/>
                    </a:lnTo>
                    <a:lnTo>
                      <a:pt x="1444" y="934"/>
                    </a:lnTo>
                    <a:lnTo>
                      <a:pt x="1426" y="940"/>
                    </a:lnTo>
                    <a:lnTo>
                      <a:pt x="1407" y="946"/>
                    </a:lnTo>
                    <a:lnTo>
                      <a:pt x="1390" y="953"/>
                    </a:lnTo>
                    <a:lnTo>
                      <a:pt x="1372" y="958"/>
                    </a:lnTo>
                    <a:lnTo>
                      <a:pt x="1353" y="964"/>
                    </a:lnTo>
                    <a:lnTo>
                      <a:pt x="1335" y="970"/>
                    </a:lnTo>
                    <a:lnTo>
                      <a:pt x="1316" y="976"/>
                    </a:lnTo>
                    <a:lnTo>
                      <a:pt x="1298" y="981"/>
                    </a:lnTo>
                    <a:lnTo>
                      <a:pt x="1279" y="987"/>
                    </a:lnTo>
                    <a:lnTo>
                      <a:pt x="1261" y="993"/>
                    </a:lnTo>
                    <a:lnTo>
                      <a:pt x="1243" y="999"/>
                    </a:lnTo>
                    <a:lnTo>
                      <a:pt x="1224" y="1004"/>
                    </a:lnTo>
                    <a:lnTo>
                      <a:pt x="1206" y="1010"/>
                    </a:lnTo>
                    <a:lnTo>
                      <a:pt x="1187" y="1016"/>
                    </a:lnTo>
                    <a:lnTo>
                      <a:pt x="1169" y="1022"/>
                    </a:lnTo>
                    <a:lnTo>
                      <a:pt x="1150" y="1027"/>
                    </a:lnTo>
                    <a:lnTo>
                      <a:pt x="1172" y="1018"/>
                    </a:lnTo>
                    <a:lnTo>
                      <a:pt x="1194" y="1009"/>
                    </a:lnTo>
                    <a:lnTo>
                      <a:pt x="1216" y="1000"/>
                    </a:lnTo>
                    <a:lnTo>
                      <a:pt x="1237" y="991"/>
                    </a:lnTo>
                    <a:lnTo>
                      <a:pt x="1259" y="981"/>
                    </a:lnTo>
                    <a:lnTo>
                      <a:pt x="1281" y="971"/>
                    </a:lnTo>
                    <a:lnTo>
                      <a:pt x="1302" y="962"/>
                    </a:lnTo>
                    <a:lnTo>
                      <a:pt x="1323" y="951"/>
                    </a:lnTo>
                    <a:lnTo>
                      <a:pt x="1345" y="941"/>
                    </a:lnTo>
                    <a:lnTo>
                      <a:pt x="1367" y="931"/>
                    </a:lnTo>
                    <a:lnTo>
                      <a:pt x="1388" y="920"/>
                    </a:lnTo>
                    <a:lnTo>
                      <a:pt x="1410" y="910"/>
                    </a:lnTo>
                    <a:lnTo>
                      <a:pt x="1430" y="898"/>
                    </a:lnTo>
                    <a:lnTo>
                      <a:pt x="1452" y="887"/>
                    </a:lnTo>
                    <a:lnTo>
                      <a:pt x="1473" y="875"/>
                    </a:lnTo>
                    <a:lnTo>
                      <a:pt x="1495" y="864"/>
                    </a:lnTo>
                    <a:lnTo>
                      <a:pt x="1261" y="536"/>
                    </a:lnTo>
                    <a:lnTo>
                      <a:pt x="1247" y="540"/>
                    </a:lnTo>
                    <a:lnTo>
                      <a:pt x="1233" y="545"/>
                    </a:lnTo>
                    <a:lnTo>
                      <a:pt x="1220" y="549"/>
                    </a:lnTo>
                    <a:lnTo>
                      <a:pt x="1207" y="554"/>
                    </a:lnTo>
                    <a:lnTo>
                      <a:pt x="1193" y="559"/>
                    </a:lnTo>
                    <a:lnTo>
                      <a:pt x="1179" y="563"/>
                    </a:lnTo>
                    <a:lnTo>
                      <a:pt x="1165" y="567"/>
                    </a:lnTo>
                    <a:lnTo>
                      <a:pt x="1152" y="571"/>
                    </a:lnTo>
                    <a:lnTo>
                      <a:pt x="1138" y="576"/>
                    </a:lnTo>
                    <a:lnTo>
                      <a:pt x="1124" y="580"/>
                    </a:lnTo>
                    <a:lnTo>
                      <a:pt x="1110" y="585"/>
                    </a:lnTo>
                    <a:lnTo>
                      <a:pt x="1096" y="590"/>
                    </a:lnTo>
                    <a:lnTo>
                      <a:pt x="1082" y="594"/>
                    </a:lnTo>
                    <a:lnTo>
                      <a:pt x="1069" y="598"/>
                    </a:lnTo>
                    <a:lnTo>
                      <a:pt x="1055" y="602"/>
                    </a:lnTo>
                    <a:lnTo>
                      <a:pt x="1041" y="607"/>
                    </a:lnTo>
                    <a:lnTo>
                      <a:pt x="1033" y="610"/>
                    </a:lnTo>
                    <a:lnTo>
                      <a:pt x="1025" y="613"/>
                    </a:lnTo>
                    <a:lnTo>
                      <a:pt x="1017" y="615"/>
                    </a:lnTo>
                    <a:lnTo>
                      <a:pt x="1008" y="618"/>
                    </a:lnTo>
                    <a:lnTo>
                      <a:pt x="1000" y="621"/>
                    </a:lnTo>
                    <a:lnTo>
                      <a:pt x="992" y="623"/>
                    </a:lnTo>
                    <a:lnTo>
                      <a:pt x="982" y="625"/>
                    </a:lnTo>
                    <a:lnTo>
                      <a:pt x="974" y="628"/>
                    </a:lnTo>
                    <a:lnTo>
                      <a:pt x="989" y="618"/>
                    </a:lnTo>
                    <a:lnTo>
                      <a:pt x="1005" y="609"/>
                    </a:lnTo>
                    <a:lnTo>
                      <a:pt x="1020" y="599"/>
                    </a:lnTo>
                    <a:lnTo>
                      <a:pt x="1036" y="590"/>
                    </a:lnTo>
                    <a:lnTo>
                      <a:pt x="1051" y="580"/>
                    </a:lnTo>
                    <a:lnTo>
                      <a:pt x="1066" y="571"/>
                    </a:lnTo>
                    <a:lnTo>
                      <a:pt x="1082" y="561"/>
                    </a:lnTo>
                    <a:lnTo>
                      <a:pt x="1097" y="552"/>
                    </a:lnTo>
                    <a:lnTo>
                      <a:pt x="1112" y="542"/>
                    </a:lnTo>
                    <a:lnTo>
                      <a:pt x="1127" y="533"/>
                    </a:lnTo>
                    <a:lnTo>
                      <a:pt x="1144" y="524"/>
                    </a:lnTo>
                    <a:lnTo>
                      <a:pt x="1158" y="514"/>
                    </a:lnTo>
                    <a:lnTo>
                      <a:pt x="1173" y="504"/>
                    </a:lnTo>
                    <a:lnTo>
                      <a:pt x="1188" y="495"/>
                    </a:lnTo>
                    <a:lnTo>
                      <a:pt x="1205" y="486"/>
                    </a:lnTo>
                    <a:lnTo>
                      <a:pt x="1220" y="477"/>
                    </a:lnTo>
                    <a:lnTo>
                      <a:pt x="882" y="0"/>
                    </a:lnTo>
                    <a:lnTo>
                      <a:pt x="456" y="571"/>
                    </a:lnTo>
                    <a:lnTo>
                      <a:pt x="456" y="434"/>
                    </a:lnTo>
                    <a:lnTo>
                      <a:pt x="489" y="434"/>
                    </a:lnTo>
                    <a:lnTo>
                      <a:pt x="489" y="365"/>
                    </a:lnTo>
                    <a:lnTo>
                      <a:pt x="180" y="365"/>
                    </a:lnTo>
                    <a:lnTo>
                      <a:pt x="180" y="434"/>
                    </a:lnTo>
                    <a:lnTo>
                      <a:pt x="249" y="434"/>
                    </a:lnTo>
                    <a:lnTo>
                      <a:pt x="249" y="667"/>
                    </a:lnTo>
                    <a:lnTo>
                      <a:pt x="261" y="663"/>
                    </a:lnTo>
                    <a:lnTo>
                      <a:pt x="274" y="660"/>
                    </a:lnTo>
                    <a:lnTo>
                      <a:pt x="287" y="658"/>
                    </a:lnTo>
                    <a:lnTo>
                      <a:pt x="299" y="654"/>
                    </a:lnTo>
                    <a:lnTo>
                      <a:pt x="312" y="651"/>
                    </a:lnTo>
                    <a:lnTo>
                      <a:pt x="325" y="647"/>
                    </a:lnTo>
                    <a:lnTo>
                      <a:pt x="339" y="644"/>
                    </a:lnTo>
                    <a:lnTo>
                      <a:pt x="351" y="642"/>
                    </a:lnTo>
                    <a:lnTo>
                      <a:pt x="364" y="638"/>
                    </a:lnTo>
                    <a:lnTo>
                      <a:pt x="377" y="635"/>
                    </a:lnTo>
                    <a:lnTo>
                      <a:pt x="389" y="631"/>
                    </a:lnTo>
                    <a:lnTo>
                      <a:pt x="402" y="629"/>
                    </a:lnTo>
                    <a:lnTo>
                      <a:pt x="415" y="625"/>
                    </a:lnTo>
                    <a:lnTo>
                      <a:pt x="428" y="622"/>
                    </a:lnTo>
                    <a:lnTo>
                      <a:pt x="441" y="620"/>
                    </a:lnTo>
                    <a:lnTo>
                      <a:pt x="454" y="616"/>
                    </a:lnTo>
                    <a:lnTo>
                      <a:pt x="439" y="625"/>
                    </a:lnTo>
                    <a:lnTo>
                      <a:pt x="424" y="636"/>
                    </a:lnTo>
                    <a:lnTo>
                      <a:pt x="409" y="645"/>
                    </a:lnTo>
                    <a:lnTo>
                      <a:pt x="394" y="655"/>
                    </a:lnTo>
                    <a:lnTo>
                      <a:pt x="379" y="665"/>
                    </a:lnTo>
                    <a:lnTo>
                      <a:pt x="364" y="675"/>
                    </a:lnTo>
                    <a:lnTo>
                      <a:pt x="349" y="684"/>
                    </a:lnTo>
                    <a:lnTo>
                      <a:pt x="334" y="695"/>
                    </a:lnTo>
                    <a:lnTo>
                      <a:pt x="324" y="701"/>
                    </a:lnTo>
                    <a:lnTo>
                      <a:pt x="312" y="708"/>
                    </a:lnTo>
                    <a:lnTo>
                      <a:pt x="302" y="715"/>
                    </a:lnTo>
                    <a:lnTo>
                      <a:pt x="291" y="721"/>
                    </a:lnTo>
                    <a:lnTo>
                      <a:pt x="280" y="728"/>
                    </a:lnTo>
                    <a:lnTo>
                      <a:pt x="269" y="735"/>
                    </a:lnTo>
                    <a:lnTo>
                      <a:pt x="259" y="741"/>
                    </a:lnTo>
                    <a:lnTo>
                      <a:pt x="249" y="747"/>
                    </a:lnTo>
                    <a:lnTo>
                      <a:pt x="249" y="847"/>
                    </a:lnTo>
                    <a:lnTo>
                      <a:pt x="0" y="1178"/>
                    </a:lnTo>
                    <a:lnTo>
                      <a:pt x="180" y="1178"/>
                    </a:lnTo>
                    <a:lnTo>
                      <a:pt x="180" y="1358"/>
                    </a:lnTo>
                    <a:lnTo>
                      <a:pt x="131" y="1358"/>
                    </a:lnTo>
                    <a:lnTo>
                      <a:pt x="131" y="1627"/>
                    </a:lnTo>
                    <a:lnTo>
                      <a:pt x="154" y="1624"/>
                    </a:lnTo>
                    <a:lnTo>
                      <a:pt x="176" y="1619"/>
                    </a:lnTo>
                    <a:lnTo>
                      <a:pt x="199" y="1616"/>
                    </a:lnTo>
                    <a:lnTo>
                      <a:pt x="222" y="1611"/>
                    </a:lnTo>
                    <a:lnTo>
                      <a:pt x="244" y="1608"/>
                    </a:lnTo>
                    <a:lnTo>
                      <a:pt x="267" y="1603"/>
                    </a:lnTo>
                    <a:lnTo>
                      <a:pt x="290" y="1599"/>
                    </a:lnTo>
                    <a:lnTo>
                      <a:pt x="312" y="1594"/>
                    </a:lnTo>
                    <a:lnTo>
                      <a:pt x="335" y="1591"/>
                    </a:lnTo>
                    <a:lnTo>
                      <a:pt x="358" y="1586"/>
                    </a:lnTo>
                    <a:lnTo>
                      <a:pt x="380" y="1581"/>
                    </a:lnTo>
                    <a:lnTo>
                      <a:pt x="403" y="1577"/>
                    </a:lnTo>
                    <a:lnTo>
                      <a:pt x="425" y="1572"/>
                    </a:lnTo>
                    <a:lnTo>
                      <a:pt x="448" y="1566"/>
                    </a:lnTo>
                    <a:lnTo>
                      <a:pt x="470" y="1562"/>
                    </a:lnTo>
                    <a:lnTo>
                      <a:pt x="493" y="1557"/>
                    </a:lnTo>
                    <a:lnTo>
                      <a:pt x="473" y="1569"/>
                    </a:lnTo>
                    <a:lnTo>
                      <a:pt x="454" y="1580"/>
                    </a:lnTo>
                    <a:lnTo>
                      <a:pt x="433" y="1591"/>
                    </a:lnTo>
                    <a:lnTo>
                      <a:pt x="413" y="1602"/>
                    </a:lnTo>
                    <a:lnTo>
                      <a:pt x="394" y="1614"/>
                    </a:lnTo>
                    <a:lnTo>
                      <a:pt x="374" y="1625"/>
                    </a:lnTo>
                    <a:lnTo>
                      <a:pt x="354" y="1637"/>
                    </a:lnTo>
                    <a:lnTo>
                      <a:pt x="334" y="1648"/>
                    </a:lnTo>
                    <a:lnTo>
                      <a:pt x="314" y="1660"/>
                    </a:lnTo>
                    <a:lnTo>
                      <a:pt x="295" y="1671"/>
                    </a:lnTo>
                    <a:lnTo>
                      <a:pt x="275" y="1684"/>
                    </a:lnTo>
                    <a:lnTo>
                      <a:pt x="256" y="1695"/>
                    </a:lnTo>
                    <a:lnTo>
                      <a:pt x="236" y="1707"/>
                    </a:lnTo>
                    <a:lnTo>
                      <a:pt x="216" y="1720"/>
                    </a:lnTo>
                    <a:lnTo>
                      <a:pt x="197" y="1731"/>
                    </a:lnTo>
                    <a:lnTo>
                      <a:pt x="177" y="1744"/>
                    </a:lnTo>
                    <a:lnTo>
                      <a:pt x="176" y="1746"/>
                    </a:lnTo>
                    <a:lnTo>
                      <a:pt x="176" y="1748"/>
                    </a:lnTo>
                    <a:lnTo>
                      <a:pt x="176" y="1752"/>
                    </a:lnTo>
                    <a:lnTo>
                      <a:pt x="175" y="1754"/>
                    </a:lnTo>
                    <a:lnTo>
                      <a:pt x="174" y="1754"/>
                    </a:lnTo>
                    <a:lnTo>
                      <a:pt x="174" y="1754"/>
                    </a:lnTo>
                    <a:lnTo>
                      <a:pt x="174" y="1755"/>
                    </a:lnTo>
                    <a:lnTo>
                      <a:pt x="173" y="1755"/>
                    </a:lnTo>
                    <a:lnTo>
                      <a:pt x="172" y="1760"/>
                    </a:lnTo>
                    <a:lnTo>
                      <a:pt x="172" y="1766"/>
                    </a:lnTo>
                    <a:lnTo>
                      <a:pt x="172" y="1770"/>
                    </a:lnTo>
                    <a:lnTo>
                      <a:pt x="172" y="1776"/>
                    </a:lnTo>
                    <a:lnTo>
                      <a:pt x="170" y="1782"/>
                    </a:lnTo>
                    <a:lnTo>
                      <a:pt x="170" y="1788"/>
                    </a:lnTo>
                    <a:lnTo>
                      <a:pt x="170" y="1793"/>
                    </a:lnTo>
                    <a:lnTo>
                      <a:pt x="169" y="1799"/>
                    </a:lnTo>
                    <a:lnTo>
                      <a:pt x="180" y="1799"/>
                    </a:lnTo>
                    <a:lnTo>
                      <a:pt x="180" y="2034"/>
                    </a:lnTo>
                    <a:lnTo>
                      <a:pt x="610" y="203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4891" y="1256"/>
                <a:ext cx="665" cy="527"/>
              </a:xfrm>
              <a:custGeom>
                <a:avLst/>
                <a:gdLst>
                  <a:gd name="T0" fmla="*/ 1296 w 1335"/>
                  <a:gd name="T1" fmla="*/ 6 h 1054"/>
                  <a:gd name="T2" fmla="*/ 1245 w 1335"/>
                  <a:gd name="T3" fmla="*/ 0 h 1054"/>
                  <a:gd name="T4" fmla="*/ 1164 w 1335"/>
                  <a:gd name="T5" fmla="*/ 11 h 1054"/>
                  <a:gd name="T6" fmla="*/ 1099 w 1335"/>
                  <a:gd name="T7" fmla="*/ 27 h 1054"/>
                  <a:gd name="T8" fmla="*/ 1062 w 1335"/>
                  <a:gd name="T9" fmla="*/ 41 h 1054"/>
                  <a:gd name="T10" fmla="*/ 1099 w 1335"/>
                  <a:gd name="T11" fmla="*/ 110 h 1054"/>
                  <a:gd name="T12" fmla="*/ 1157 w 1335"/>
                  <a:gd name="T13" fmla="*/ 91 h 1054"/>
                  <a:gd name="T14" fmla="*/ 1229 w 1335"/>
                  <a:gd name="T15" fmla="*/ 78 h 1054"/>
                  <a:gd name="T16" fmla="*/ 1218 w 1335"/>
                  <a:gd name="T17" fmla="*/ 118 h 1054"/>
                  <a:gd name="T18" fmla="*/ 1168 w 1335"/>
                  <a:gd name="T19" fmla="*/ 181 h 1054"/>
                  <a:gd name="T20" fmla="*/ 1116 w 1335"/>
                  <a:gd name="T21" fmla="*/ 226 h 1054"/>
                  <a:gd name="T22" fmla="*/ 1052 w 1335"/>
                  <a:gd name="T23" fmla="*/ 259 h 1054"/>
                  <a:gd name="T24" fmla="*/ 984 w 1335"/>
                  <a:gd name="T25" fmla="*/ 285 h 1054"/>
                  <a:gd name="T26" fmla="*/ 900 w 1335"/>
                  <a:gd name="T27" fmla="*/ 319 h 1054"/>
                  <a:gd name="T28" fmla="*/ 842 w 1335"/>
                  <a:gd name="T29" fmla="*/ 374 h 1054"/>
                  <a:gd name="T30" fmla="*/ 826 w 1335"/>
                  <a:gd name="T31" fmla="*/ 507 h 1054"/>
                  <a:gd name="T32" fmla="*/ 828 w 1335"/>
                  <a:gd name="T33" fmla="*/ 592 h 1054"/>
                  <a:gd name="T34" fmla="*/ 782 w 1335"/>
                  <a:gd name="T35" fmla="*/ 633 h 1054"/>
                  <a:gd name="T36" fmla="*/ 542 w 1335"/>
                  <a:gd name="T37" fmla="*/ 440 h 1054"/>
                  <a:gd name="T38" fmla="*/ 483 w 1335"/>
                  <a:gd name="T39" fmla="*/ 759 h 1054"/>
                  <a:gd name="T40" fmla="*/ 452 w 1335"/>
                  <a:gd name="T41" fmla="*/ 699 h 1054"/>
                  <a:gd name="T42" fmla="*/ 216 w 1335"/>
                  <a:gd name="T43" fmla="*/ 792 h 1054"/>
                  <a:gd name="T44" fmla="*/ 184 w 1335"/>
                  <a:gd name="T45" fmla="*/ 723 h 1054"/>
                  <a:gd name="T46" fmla="*/ 379 w 1335"/>
                  <a:gd name="T47" fmla="*/ 542 h 1054"/>
                  <a:gd name="T48" fmla="*/ 348 w 1335"/>
                  <a:gd name="T49" fmla="*/ 484 h 1054"/>
                  <a:gd name="T50" fmla="*/ 113 w 1335"/>
                  <a:gd name="T51" fmla="*/ 576 h 1054"/>
                  <a:gd name="T52" fmla="*/ 477 w 1335"/>
                  <a:gd name="T53" fmla="*/ 306 h 1054"/>
                  <a:gd name="T54" fmla="*/ 602 w 1335"/>
                  <a:gd name="T55" fmla="*/ 226 h 1054"/>
                  <a:gd name="T56" fmla="*/ 655 w 1335"/>
                  <a:gd name="T57" fmla="*/ 206 h 1054"/>
                  <a:gd name="T58" fmla="*/ 725 w 1335"/>
                  <a:gd name="T59" fmla="*/ 269 h 1054"/>
                  <a:gd name="T60" fmla="*/ 843 w 1335"/>
                  <a:gd name="T61" fmla="*/ 308 h 1054"/>
                  <a:gd name="T62" fmla="*/ 904 w 1335"/>
                  <a:gd name="T63" fmla="*/ 272 h 1054"/>
                  <a:gd name="T64" fmla="*/ 976 w 1335"/>
                  <a:gd name="T65" fmla="*/ 204 h 1054"/>
                  <a:gd name="T66" fmla="*/ 1047 w 1335"/>
                  <a:gd name="T67" fmla="*/ 141 h 1054"/>
                  <a:gd name="T68" fmla="*/ 995 w 1335"/>
                  <a:gd name="T69" fmla="*/ 84 h 1054"/>
                  <a:gd name="T70" fmla="*/ 898 w 1335"/>
                  <a:gd name="T71" fmla="*/ 173 h 1054"/>
                  <a:gd name="T72" fmla="*/ 850 w 1335"/>
                  <a:gd name="T73" fmla="*/ 217 h 1054"/>
                  <a:gd name="T74" fmla="*/ 809 w 1335"/>
                  <a:gd name="T75" fmla="*/ 230 h 1054"/>
                  <a:gd name="T76" fmla="*/ 741 w 1335"/>
                  <a:gd name="T77" fmla="*/ 178 h 1054"/>
                  <a:gd name="T78" fmla="*/ 679 w 1335"/>
                  <a:gd name="T79" fmla="*/ 132 h 1054"/>
                  <a:gd name="T80" fmla="*/ 612 w 1335"/>
                  <a:gd name="T81" fmla="*/ 137 h 1054"/>
                  <a:gd name="T82" fmla="*/ 544 w 1335"/>
                  <a:gd name="T83" fmla="*/ 170 h 1054"/>
                  <a:gd name="T84" fmla="*/ 0 w 1335"/>
                  <a:gd name="T85" fmla="*/ 518 h 1054"/>
                  <a:gd name="T86" fmla="*/ 672 w 1335"/>
                  <a:gd name="T87" fmla="*/ 791 h 1054"/>
                  <a:gd name="T88" fmla="*/ 839 w 1335"/>
                  <a:gd name="T89" fmla="*/ 687 h 1054"/>
                  <a:gd name="T90" fmla="*/ 910 w 1335"/>
                  <a:gd name="T91" fmla="*/ 549 h 1054"/>
                  <a:gd name="T92" fmla="*/ 922 w 1335"/>
                  <a:gd name="T93" fmla="*/ 394 h 1054"/>
                  <a:gd name="T94" fmla="*/ 974 w 1335"/>
                  <a:gd name="T95" fmla="*/ 371 h 1054"/>
                  <a:gd name="T96" fmla="*/ 1043 w 1335"/>
                  <a:gd name="T97" fmla="*/ 345 h 1054"/>
                  <a:gd name="T98" fmla="*/ 1120 w 1335"/>
                  <a:gd name="T99" fmla="*/ 311 h 1054"/>
                  <a:gd name="T100" fmla="*/ 1192 w 1335"/>
                  <a:gd name="T101" fmla="*/ 265 h 1054"/>
                  <a:gd name="T102" fmla="*/ 1286 w 1335"/>
                  <a:gd name="T103" fmla="*/ 155 h 1054"/>
                  <a:gd name="T104" fmla="*/ 1332 w 1335"/>
                  <a:gd name="T105" fmla="*/ 4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35" h="1054">
                    <a:moveTo>
                      <a:pt x="1322" y="24"/>
                    </a:moveTo>
                    <a:lnTo>
                      <a:pt x="1317" y="18"/>
                    </a:lnTo>
                    <a:lnTo>
                      <a:pt x="1311" y="14"/>
                    </a:lnTo>
                    <a:lnTo>
                      <a:pt x="1304" y="9"/>
                    </a:lnTo>
                    <a:lnTo>
                      <a:pt x="1296" y="6"/>
                    </a:lnTo>
                    <a:lnTo>
                      <a:pt x="1288" y="3"/>
                    </a:lnTo>
                    <a:lnTo>
                      <a:pt x="1279" y="1"/>
                    </a:lnTo>
                    <a:lnTo>
                      <a:pt x="1268" y="0"/>
                    </a:lnTo>
                    <a:lnTo>
                      <a:pt x="1258" y="0"/>
                    </a:lnTo>
                    <a:lnTo>
                      <a:pt x="1245" y="0"/>
                    </a:lnTo>
                    <a:lnTo>
                      <a:pt x="1231" y="1"/>
                    </a:lnTo>
                    <a:lnTo>
                      <a:pt x="1217" y="3"/>
                    </a:lnTo>
                    <a:lnTo>
                      <a:pt x="1200" y="6"/>
                    </a:lnTo>
                    <a:lnTo>
                      <a:pt x="1183" y="8"/>
                    </a:lnTo>
                    <a:lnTo>
                      <a:pt x="1164" y="11"/>
                    </a:lnTo>
                    <a:lnTo>
                      <a:pt x="1143" y="16"/>
                    </a:lnTo>
                    <a:lnTo>
                      <a:pt x="1120" y="21"/>
                    </a:lnTo>
                    <a:lnTo>
                      <a:pt x="1114" y="22"/>
                    </a:lnTo>
                    <a:lnTo>
                      <a:pt x="1107" y="24"/>
                    </a:lnTo>
                    <a:lnTo>
                      <a:pt x="1099" y="27"/>
                    </a:lnTo>
                    <a:lnTo>
                      <a:pt x="1091" y="30"/>
                    </a:lnTo>
                    <a:lnTo>
                      <a:pt x="1083" y="33"/>
                    </a:lnTo>
                    <a:lnTo>
                      <a:pt x="1075" y="35"/>
                    </a:lnTo>
                    <a:lnTo>
                      <a:pt x="1068" y="39"/>
                    </a:lnTo>
                    <a:lnTo>
                      <a:pt x="1062" y="41"/>
                    </a:lnTo>
                    <a:lnTo>
                      <a:pt x="1062" y="131"/>
                    </a:lnTo>
                    <a:lnTo>
                      <a:pt x="1070" y="126"/>
                    </a:lnTo>
                    <a:lnTo>
                      <a:pt x="1079" y="121"/>
                    </a:lnTo>
                    <a:lnTo>
                      <a:pt x="1090" y="115"/>
                    </a:lnTo>
                    <a:lnTo>
                      <a:pt x="1099" y="110"/>
                    </a:lnTo>
                    <a:lnTo>
                      <a:pt x="1109" y="106"/>
                    </a:lnTo>
                    <a:lnTo>
                      <a:pt x="1119" y="101"/>
                    </a:lnTo>
                    <a:lnTo>
                      <a:pt x="1128" y="98"/>
                    </a:lnTo>
                    <a:lnTo>
                      <a:pt x="1136" y="95"/>
                    </a:lnTo>
                    <a:lnTo>
                      <a:pt x="1157" y="91"/>
                    </a:lnTo>
                    <a:lnTo>
                      <a:pt x="1175" y="87"/>
                    </a:lnTo>
                    <a:lnTo>
                      <a:pt x="1192" y="84"/>
                    </a:lnTo>
                    <a:lnTo>
                      <a:pt x="1206" y="82"/>
                    </a:lnTo>
                    <a:lnTo>
                      <a:pt x="1219" y="80"/>
                    </a:lnTo>
                    <a:lnTo>
                      <a:pt x="1229" y="78"/>
                    </a:lnTo>
                    <a:lnTo>
                      <a:pt x="1238" y="78"/>
                    </a:lnTo>
                    <a:lnTo>
                      <a:pt x="1246" y="77"/>
                    </a:lnTo>
                    <a:lnTo>
                      <a:pt x="1238" y="90"/>
                    </a:lnTo>
                    <a:lnTo>
                      <a:pt x="1228" y="103"/>
                    </a:lnTo>
                    <a:lnTo>
                      <a:pt x="1218" y="118"/>
                    </a:lnTo>
                    <a:lnTo>
                      <a:pt x="1206" y="133"/>
                    </a:lnTo>
                    <a:lnTo>
                      <a:pt x="1195" y="147"/>
                    </a:lnTo>
                    <a:lnTo>
                      <a:pt x="1184" y="161"/>
                    </a:lnTo>
                    <a:lnTo>
                      <a:pt x="1175" y="171"/>
                    </a:lnTo>
                    <a:lnTo>
                      <a:pt x="1168" y="181"/>
                    </a:lnTo>
                    <a:lnTo>
                      <a:pt x="1159" y="191"/>
                    </a:lnTo>
                    <a:lnTo>
                      <a:pt x="1150" y="200"/>
                    </a:lnTo>
                    <a:lnTo>
                      <a:pt x="1139" y="208"/>
                    </a:lnTo>
                    <a:lnTo>
                      <a:pt x="1129" y="217"/>
                    </a:lnTo>
                    <a:lnTo>
                      <a:pt x="1116" y="226"/>
                    </a:lnTo>
                    <a:lnTo>
                      <a:pt x="1105" y="232"/>
                    </a:lnTo>
                    <a:lnTo>
                      <a:pt x="1092" y="239"/>
                    </a:lnTo>
                    <a:lnTo>
                      <a:pt x="1078" y="246"/>
                    </a:lnTo>
                    <a:lnTo>
                      <a:pt x="1066" y="253"/>
                    </a:lnTo>
                    <a:lnTo>
                      <a:pt x="1052" y="259"/>
                    </a:lnTo>
                    <a:lnTo>
                      <a:pt x="1038" y="265"/>
                    </a:lnTo>
                    <a:lnTo>
                      <a:pt x="1024" y="270"/>
                    </a:lnTo>
                    <a:lnTo>
                      <a:pt x="1010" y="275"/>
                    </a:lnTo>
                    <a:lnTo>
                      <a:pt x="998" y="281"/>
                    </a:lnTo>
                    <a:lnTo>
                      <a:pt x="984" y="285"/>
                    </a:lnTo>
                    <a:lnTo>
                      <a:pt x="971" y="290"/>
                    </a:lnTo>
                    <a:lnTo>
                      <a:pt x="952" y="298"/>
                    </a:lnTo>
                    <a:lnTo>
                      <a:pt x="933" y="305"/>
                    </a:lnTo>
                    <a:lnTo>
                      <a:pt x="916" y="312"/>
                    </a:lnTo>
                    <a:lnTo>
                      <a:pt x="900" y="319"/>
                    </a:lnTo>
                    <a:lnTo>
                      <a:pt x="886" y="326"/>
                    </a:lnTo>
                    <a:lnTo>
                      <a:pt x="874" y="334"/>
                    </a:lnTo>
                    <a:lnTo>
                      <a:pt x="864" y="342"/>
                    </a:lnTo>
                    <a:lnTo>
                      <a:pt x="856" y="351"/>
                    </a:lnTo>
                    <a:lnTo>
                      <a:pt x="842" y="374"/>
                    </a:lnTo>
                    <a:lnTo>
                      <a:pt x="832" y="398"/>
                    </a:lnTo>
                    <a:lnTo>
                      <a:pt x="826" y="424"/>
                    </a:lnTo>
                    <a:lnTo>
                      <a:pt x="824" y="450"/>
                    </a:lnTo>
                    <a:lnTo>
                      <a:pt x="824" y="478"/>
                    </a:lnTo>
                    <a:lnTo>
                      <a:pt x="826" y="507"/>
                    </a:lnTo>
                    <a:lnTo>
                      <a:pt x="830" y="535"/>
                    </a:lnTo>
                    <a:lnTo>
                      <a:pt x="835" y="564"/>
                    </a:lnTo>
                    <a:lnTo>
                      <a:pt x="835" y="573"/>
                    </a:lnTo>
                    <a:lnTo>
                      <a:pt x="833" y="583"/>
                    </a:lnTo>
                    <a:lnTo>
                      <a:pt x="828" y="592"/>
                    </a:lnTo>
                    <a:lnTo>
                      <a:pt x="822" y="600"/>
                    </a:lnTo>
                    <a:lnTo>
                      <a:pt x="812" y="609"/>
                    </a:lnTo>
                    <a:lnTo>
                      <a:pt x="803" y="618"/>
                    </a:lnTo>
                    <a:lnTo>
                      <a:pt x="793" y="626"/>
                    </a:lnTo>
                    <a:lnTo>
                      <a:pt x="782" y="633"/>
                    </a:lnTo>
                    <a:lnTo>
                      <a:pt x="689" y="440"/>
                    </a:lnTo>
                    <a:lnTo>
                      <a:pt x="605" y="440"/>
                    </a:lnTo>
                    <a:lnTo>
                      <a:pt x="716" y="672"/>
                    </a:lnTo>
                    <a:lnTo>
                      <a:pt x="667" y="703"/>
                    </a:lnTo>
                    <a:lnTo>
                      <a:pt x="542" y="440"/>
                    </a:lnTo>
                    <a:lnTo>
                      <a:pt x="456" y="440"/>
                    </a:lnTo>
                    <a:lnTo>
                      <a:pt x="602" y="745"/>
                    </a:lnTo>
                    <a:lnTo>
                      <a:pt x="288" y="943"/>
                    </a:lnTo>
                    <a:lnTo>
                      <a:pt x="265" y="896"/>
                    </a:lnTo>
                    <a:lnTo>
                      <a:pt x="483" y="759"/>
                    </a:lnTo>
                    <a:lnTo>
                      <a:pt x="473" y="743"/>
                    </a:lnTo>
                    <a:lnTo>
                      <a:pt x="257" y="879"/>
                    </a:lnTo>
                    <a:lnTo>
                      <a:pt x="245" y="853"/>
                    </a:lnTo>
                    <a:lnTo>
                      <a:pt x="462" y="715"/>
                    </a:lnTo>
                    <a:lnTo>
                      <a:pt x="452" y="699"/>
                    </a:lnTo>
                    <a:lnTo>
                      <a:pt x="237" y="835"/>
                    </a:lnTo>
                    <a:lnTo>
                      <a:pt x="225" y="809"/>
                    </a:lnTo>
                    <a:lnTo>
                      <a:pt x="442" y="672"/>
                    </a:lnTo>
                    <a:lnTo>
                      <a:pt x="431" y="656"/>
                    </a:lnTo>
                    <a:lnTo>
                      <a:pt x="216" y="792"/>
                    </a:lnTo>
                    <a:lnTo>
                      <a:pt x="204" y="767"/>
                    </a:lnTo>
                    <a:lnTo>
                      <a:pt x="421" y="629"/>
                    </a:lnTo>
                    <a:lnTo>
                      <a:pt x="410" y="613"/>
                    </a:lnTo>
                    <a:lnTo>
                      <a:pt x="195" y="748"/>
                    </a:lnTo>
                    <a:lnTo>
                      <a:pt x="184" y="723"/>
                    </a:lnTo>
                    <a:lnTo>
                      <a:pt x="400" y="586"/>
                    </a:lnTo>
                    <a:lnTo>
                      <a:pt x="390" y="570"/>
                    </a:lnTo>
                    <a:lnTo>
                      <a:pt x="175" y="706"/>
                    </a:lnTo>
                    <a:lnTo>
                      <a:pt x="163" y="680"/>
                    </a:lnTo>
                    <a:lnTo>
                      <a:pt x="379" y="542"/>
                    </a:lnTo>
                    <a:lnTo>
                      <a:pt x="369" y="526"/>
                    </a:lnTo>
                    <a:lnTo>
                      <a:pt x="155" y="662"/>
                    </a:lnTo>
                    <a:lnTo>
                      <a:pt x="142" y="637"/>
                    </a:lnTo>
                    <a:lnTo>
                      <a:pt x="359" y="500"/>
                    </a:lnTo>
                    <a:lnTo>
                      <a:pt x="348" y="484"/>
                    </a:lnTo>
                    <a:lnTo>
                      <a:pt x="134" y="619"/>
                    </a:lnTo>
                    <a:lnTo>
                      <a:pt x="121" y="594"/>
                    </a:lnTo>
                    <a:lnTo>
                      <a:pt x="338" y="456"/>
                    </a:lnTo>
                    <a:lnTo>
                      <a:pt x="327" y="440"/>
                    </a:lnTo>
                    <a:lnTo>
                      <a:pt x="113" y="576"/>
                    </a:lnTo>
                    <a:lnTo>
                      <a:pt x="98" y="546"/>
                    </a:lnTo>
                    <a:lnTo>
                      <a:pt x="413" y="348"/>
                    </a:lnTo>
                    <a:lnTo>
                      <a:pt x="456" y="440"/>
                    </a:lnTo>
                    <a:lnTo>
                      <a:pt x="542" y="440"/>
                    </a:lnTo>
                    <a:lnTo>
                      <a:pt x="477" y="306"/>
                    </a:lnTo>
                    <a:lnTo>
                      <a:pt x="527" y="276"/>
                    </a:lnTo>
                    <a:lnTo>
                      <a:pt x="605" y="440"/>
                    </a:lnTo>
                    <a:lnTo>
                      <a:pt x="689" y="440"/>
                    </a:lnTo>
                    <a:lnTo>
                      <a:pt x="590" y="232"/>
                    </a:lnTo>
                    <a:lnTo>
                      <a:pt x="602" y="226"/>
                    </a:lnTo>
                    <a:lnTo>
                      <a:pt x="613" y="219"/>
                    </a:lnTo>
                    <a:lnTo>
                      <a:pt x="625" y="214"/>
                    </a:lnTo>
                    <a:lnTo>
                      <a:pt x="636" y="209"/>
                    </a:lnTo>
                    <a:lnTo>
                      <a:pt x="645" y="207"/>
                    </a:lnTo>
                    <a:lnTo>
                      <a:pt x="655" y="206"/>
                    </a:lnTo>
                    <a:lnTo>
                      <a:pt x="661" y="207"/>
                    </a:lnTo>
                    <a:lnTo>
                      <a:pt x="666" y="211"/>
                    </a:lnTo>
                    <a:lnTo>
                      <a:pt x="684" y="231"/>
                    </a:lnTo>
                    <a:lnTo>
                      <a:pt x="704" y="251"/>
                    </a:lnTo>
                    <a:lnTo>
                      <a:pt x="725" y="269"/>
                    </a:lnTo>
                    <a:lnTo>
                      <a:pt x="747" y="284"/>
                    </a:lnTo>
                    <a:lnTo>
                      <a:pt x="770" y="297"/>
                    </a:lnTo>
                    <a:lnTo>
                      <a:pt x="793" y="306"/>
                    </a:lnTo>
                    <a:lnTo>
                      <a:pt x="818" y="310"/>
                    </a:lnTo>
                    <a:lnTo>
                      <a:pt x="843" y="308"/>
                    </a:lnTo>
                    <a:lnTo>
                      <a:pt x="855" y="305"/>
                    </a:lnTo>
                    <a:lnTo>
                      <a:pt x="866" y="299"/>
                    </a:lnTo>
                    <a:lnTo>
                      <a:pt x="879" y="292"/>
                    </a:lnTo>
                    <a:lnTo>
                      <a:pt x="892" y="283"/>
                    </a:lnTo>
                    <a:lnTo>
                      <a:pt x="904" y="272"/>
                    </a:lnTo>
                    <a:lnTo>
                      <a:pt x="918" y="259"/>
                    </a:lnTo>
                    <a:lnTo>
                      <a:pt x="934" y="244"/>
                    </a:lnTo>
                    <a:lnTo>
                      <a:pt x="950" y="228"/>
                    </a:lnTo>
                    <a:lnTo>
                      <a:pt x="963" y="216"/>
                    </a:lnTo>
                    <a:lnTo>
                      <a:pt x="976" y="204"/>
                    </a:lnTo>
                    <a:lnTo>
                      <a:pt x="990" y="191"/>
                    </a:lnTo>
                    <a:lnTo>
                      <a:pt x="1003" y="178"/>
                    </a:lnTo>
                    <a:lnTo>
                      <a:pt x="1017" y="166"/>
                    </a:lnTo>
                    <a:lnTo>
                      <a:pt x="1032" y="153"/>
                    </a:lnTo>
                    <a:lnTo>
                      <a:pt x="1047" y="141"/>
                    </a:lnTo>
                    <a:lnTo>
                      <a:pt x="1062" y="131"/>
                    </a:lnTo>
                    <a:lnTo>
                      <a:pt x="1062" y="41"/>
                    </a:lnTo>
                    <a:lnTo>
                      <a:pt x="1039" y="54"/>
                    </a:lnTo>
                    <a:lnTo>
                      <a:pt x="1017" y="69"/>
                    </a:lnTo>
                    <a:lnTo>
                      <a:pt x="995" y="84"/>
                    </a:lnTo>
                    <a:lnTo>
                      <a:pt x="975" y="101"/>
                    </a:lnTo>
                    <a:lnTo>
                      <a:pt x="954" y="118"/>
                    </a:lnTo>
                    <a:lnTo>
                      <a:pt x="934" y="137"/>
                    </a:lnTo>
                    <a:lnTo>
                      <a:pt x="916" y="155"/>
                    </a:lnTo>
                    <a:lnTo>
                      <a:pt x="898" y="173"/>
                    </a:lnTo>
                    <a:lnTo>
                      <a:pt x="888" y="182"/>
                    </a:lnTo>
                    <a:lnTo>
                      <a:pt x="878" y="191"/>
                    </a:lnTo>
                    <a:lnTo>
                      <a:pt x="869" y="201"/>
                    </a:lnTo>
                    <a:lnTo>
                      <a:pt x="858" y="209"/>
                    </a:lnTo>
                    <a:lnTo>
                      <a:pt x="850" y="217"/>
                    </a:lnTo>
                    <a:lnTo>
                      <a:pt x="841" y="224"/>
                    </a:lnTo>
                    <a:lnTo>
                      <a:pt x="835" y="229"/>
                    </a:lnTo>
                    <a:lnTo>
                      <a:pt x="830" y="232"/>
                    </a:lnTo>
                    <a:lnTo>
                      <a:pt x="819" y="232"/>
                    </a:lnTo>
                    <a:lnTo>
                      <a:pt x="809" y="230"/>
                    </a:lnTo>
                    <a:lnTo>
                      <a:pt x="797" y="226"/>
                    </a:lnTo>
                    <a:lnTo>
                      <a:pt x="785" y="219"/>
                    </a:lnTo>
                    <a:lnTo>
                      <a:pt x="771" y="208"/>
                    </a:lnTo>
                    <a:lnTo>
                      <a:pt x="757" y="194"/>
                    </a:lnTo>
                    <a:lnTo>
                      <a:pt x="741" y="178"/>
                    </a:lnTo>
                    <a:lnTo>
                      <a:pt x="725" y="160"/>
                    </a:lnTo>
                    <a:lnTo>
                      <a:pt x="714" y="150"/>
                    </a:lnTo>
                    <a:lnTo>
                      <a:pt x="703" y="141"/>
                    </a:lnTo>
                    <a:lnTo>
                      <a:pt x="691" y="136"/>
                    </a:lnTo>
                    <a:lnTo>
                      <a:pt x="679" y="132"/>
                    </a:lnTo>
                    <a:lnTo>
                      <a:pt x="666" y="130"/>
                    </a:lnTo>
                    <a:lnTo>
                      <a:pt x="653" y="129"/>
                    </a:lnTo>
                    <a:lnTo>
                      <a:pt x="640" y="130"/>
                    </a:lnTo>
                    <a:lnTo>
                      <a:pt x="626" y="132"/>
                    </a:lnTo>
                    <a:lnTo>
                      <a:pt x="612" y="137"/>
                    </a:lnTo>
                    <a:lnTo>
                      <a:pt x="598" y="141"/>
                    </a:lnTo>
                    <a:lnTo>
                      <a:pt x="584" y="147"/>
                    </a:lnTo>
                    <a:lnTo>
                      <a:pt x="570" y="154"/>
                    </a:lnTo>
                    <a:lnTo>
                      <a:pt x="558" y="162"/>
                    </a:lnTo>
                    <a:lnTo>
                      <a:pt x="544" y="170"/>
                    </a:lnTo>
                    <a:lnTo>
                      <a:pt x="531" y="179"/>
                    </a:lnTo>
                    <a:lnTo>
                      <a:pt x="520" y="189"/>
                    </a:lnTo>
                    <a:lnTo>
                      <a:pt x="408" y="260"/>
                    </a:lnTo>
                    <a:lnTo>
                      <a:pt x="29" y="500"/>
                    </a:lnTo>
                    <a:lnTo>
                      <a:pt x="0" y="518"/>
                    </a:lnTo>
                    <a:lnTo>
                      <a:pt x="15" y="548"/>
                    </a:lnTo>
                    <a:lnTo>
                      <a:pt x="238" y="1014"/>
                    </a:lnTo>
                    <a:lnTo>
                      <a:pt x="256" y="1054"/>
                    </a:lnTo>
                    <a:lnTo>
                      <a:pt x="293" y="1031"/>
                    </a:lnTo>
                    <a:lnTo>
                      <a:pt x="672" y="791"/>
                    </a:lnTo>
                    <a:lnTo>
                      <a:pt x="701" y="773"/>
                    </a:lnTo>
                    <a:lnTo>
                      <a:pt x="784" y="721"/>
                    </a:lnTo>
                    <a:lnTo>
                      <a:pt x="796" y="714"/>
                    </a:lnTo>
                    <a:lnTo>
                      <a:pt x="816" y="702"/>
                    </a:lnTo>
                    <a:lnTo>
                      <a:pt x="839" y="687"/>
                    </a:lnTo>
                    <a:lnTo>
                      <a:pt x="863" y="668"/>
                    </a:lnTo>
                    <a:lnTo>
                      <a:pt x="885" y="644"/>
                    </a:lnTo>
                    <a:lnTo>
                      <a:pt x="902" y="616"/>
                    </a:lnTo>
                    <a:lnTo>
                      <a:pt x="911" y="584"/>
                    </a:lnTo>
                    <a:lnTo>
                      <a:pt x="910" y="549"/>
                    </a:lnTo>
                    <a:lnTo>
                      <a:pt x="903" y="507"/>
                    </a:lnTo>
                    <a:lnTo>
                      <a:pt x="900" y="464"/>
                    </a:lnTo>
                    <a:lnTo>
                      <a:pt x="904" y="427"/>
                    </a:lnTo>
                    <a:lnTo>
                      <a:pt x="917" y="397"/>
                    </a:lnTo>
                    <a:lnTo>
                      <a:pt x="922" y="394"/>
                    </a:lnTo>
                    <a:lnTo>
                      <a:pt x="929" y="389"/>
                    </a:lnTo>
                    <a:lnTo>
                      <a:pt x="938" y="384"/>
                    </a:lnTo>
                    <a:lnTo>
                      <a:pt x="949" y="380"/>
                    </a:lnTo>
                    <a:lnTo>
                      <a:pt x="961" y="375"/>
                    </a:lnTo>
                    <a:lnTo>
                      <a:pt x="974" y="371"/>
                    </a:lnTo>
                    <a:lnTo>
                      <a:pt x="986" y="367"/>
                    </a:lnTo>
                    <a:lnTo>
                      <a:pt x="998" y="363"/>
                    </a:lnTo>
                    <a:lnTo>
                      <a:pt x="1013" y="357"/>
                    </a:lnTo>
                    <a:lnTo>
                      <a:pt x="1028" y="351"/>
                    </a:lnTo>
                    <a:lnTo>
                      <a:pt x="1043" y="345"/>
                    </a:lnTo>
                    <a:lnTo>
                      <a:pt x="1058" y="340"/>
                    </a:lnTo>
                    <a:lnTo>
                      <a:pt x="1074" y="333"/>
                    </a:lnTo>
                    <a:lnTo>
                      <a:pt x="1090" y="326"/>
                    </a:lnTo>
                    <a:lnTo>
                      <a:pt x="1105" y="319"/>
                    </a:lnTo>
                    <a:lnTo>
                      <a:pt x="1120" y="311"/>
                    </a:lnTo>
                    <a:lnTo>
                      <a:pt x="1136" y="303"/>
                    </a:lnTo>
                    <a:lnTo>
                      <a:pt x="1150" y="295"/>
                    </a:lnTo>
                    <a:lnTo>
                      <a:pt x="1165" y="285"/>
                    </a:lnTo>
                    <a:lnTo>
                      <a:pt x="1179" y="275"/>
                    </a:lnTo>
                    <a:lnTo>
                      <a:pt x="1192" y="265"/>
                    </a:lnTo>
                    <a:lnTo>
                      <a:pt x="1205" y="253"/>
                    </a:lnTo>
                    <a:lnTo>
                      <a:pt x="1217" y="242"/>
                    </a:lnTo>
                    <a:lnTo>
                      <a:pt x="1228" y="229"/>
                    </a:lnTo>
                    <a:lnTo>
                      <a:pt x="1259" y="190"/>
                    </a:lnTo>
                    <a:lnTo>
                      <a:pt x="1286" y="155"/>
                    </a:lnTo>
                    <a:lnTo>
                      <a:pt x="1306" y="125"/>
                    </a:lnTo>
                    <a:lnTo>
                      <a:pt x="1322" y="100"/>
                    </a:lnTo>
                    <a:lnTo>
                      <a:pt x="1332" y="77"/>
                    </a:lnTo>
                    <a:lnTo>
                      <a:pt x="1335" y="57"/>
                    </a:lnTo>
                    <a:lnTo>
                      <a:pt x="1332" y="40"/>
                    </a:lnTo>
                    <a:lnTo>
                      <a:pt x="1322" y="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66563" name="矩形 12"/>
          <p:cNvSpPr>
            <a:spLocks noChangeArrowheads="1"/>
          </p:cNvSpPr>
          <p:nvPr/>
        </p:nvSpPr>
        <p:spPr bwMode="auto">
          <a:xfrm>
            <a:off x="892175" y="2862263"/>
            <a:ext cx="7732713" cy="1214437"/>
          </a:xfrm>
          <a:prstGeom prst="rect">
            <a:avLst/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defRPr/>
            </a:pP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若要完成一个项目，类的定义及类中内联函数的定义应放在</a:t>
            </a:r>
            <a:r>
              <a:rPr lang="en-US" altLang="zh-CN" dirty="0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.h</a:t>
            </a: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头文件中，类中的普通成员函数的实现放在相应的</a:t>
            </a:r>
            <a:r>
              <a:rPr lang="en-US" altLang="zh-CN" dirty="0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.</a:t>
            </a:r>
            <a:r>
              <a:rPr lang="en-US" altLang="zh-CN" dirty="0" err="1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cpp</a:t>
            </a: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文件中。如下面的代码，在</a:t>
            </a:r>
            <a:r>
              <a:rPr lang="en-US" altLang="zh-CN" dirty="0" err="1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test.h</a:t>
            </a: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中定义类及内联函数</a:t>
            </a:r>
            <a:r>
              <a:rPr lang="en-US" altLang="zh-CN" dirty="0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print()</a:t>
            </a: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，在</a:t>
            </a:r>
            <a:r>
              <a:rPr lang="en-US" altLang="zh-CN" dirty="0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test.cpp</a:t>
            </a:r>
            <a:r>
              <a:rPr lang="zh-CN" altLang="zh-CN" dirty="0" smtClean="0">
                <a:latin typeface="+mn-lt"/>
                <a:ea typeface="楷体_GB2312" panose="02010609030101010101" pitchFamily="49" charset="-122"/>
              </a:rPr>
              <a:t>中定义类中普通成员函数</a:t>
            </a:r>
            <a:r>
              <a:rPr lang="en-US" altLang="zh-CN" dirty="0" smtClean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display()</a:t>
            </a:r>
            <a:r>
              <a:rPr lang="zh-CN" altLang="zh-CN" dirty="0" smtClean="0">
                <a:latin typeface="+mn-lt"/>
                <a:ea typeface="楷体_GB2312" pitchFamily="49" charset="-122"/>
              </a:rPr>
              <a:t>。</a:t>
            </a:r>
          </a:p>
        </p:txBody>
      </p:sp>
      <p:grpSp>
        <p:nvGrpSpPr>
          <p:cNvPr id="104452" name="组合 18"/>
          <p:cNvGrpSpPr>
            <a:grpSpLocks/>
          </p:cNvGrpSpPr>
          <p:nvPr/>
        </p:nvGrpSpPr>
        <p:grpSpPr bwMode="auto">
          <a:xfrm>
            <a:off x="881063" y="4330700"/>
            <a:ext cx="7743825" cy="1350963"/>
            <a:chOff x="524554" y="1630628"/>
            <a:chExt cx="8137525" cy="1352058"/>
          </a:xfrm>
        </p:grpSpPr>
        <p:grpSp>
          <p:nvGrpSpPr>
            <p:cNvPr id="104454" name="组合 17"/>
            <p:cNvGrpSpPr>
              <a:grpSpLocks/>
            </p:cNvGrpSpPr>
            <p:nvPr/>
          </p:nvGrpSpPr>
          <p:grpSpPr bwMode="auto">
            <a:xfrm>
              <a:off x="524554" y="1630628"/>
              <a:ext cx="8137525" cy="1352058"/>
              <a:chOff x="669018" y="1674133"/>
              <a:chExt cx="8137525" cy="1352058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669018" y="1674133"/>
                <a:ext cx="8137525" cy="1352058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剪去对角的矩形 3"/>
              <p:cNvSpPr>
                <a:spLocks/>
              </p:cNvSpPr>
              <p:nvPr/>
            </p:nvSpPr>
            <p:spPr bwMode="auto">
              <a:xfrm>
                <a:off x="1187831" y="1879087"/>
                <a:ext cx="3383128" cy="46869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脚下留心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104458" name="矩形 1"/>
              <p:cNvSpPr>
                <a:spLocks noChangeArrowheads="1"/>
              </p:cNvSpPr>
              <p:nvPr/>
            </p:nvSpPr>
            <p:spPr bwMode="auto">
              <a:xfrm>
                <a:off x="1076368" y="2549093"/>
                <a:ext cx="408123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zh-CN" altLang="zh-CN" sz="2000" b="1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如例所示</a:t>
                </a:r>
                <a:endPara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104459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04455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473058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445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矩形 9"/>
          <p:cNvSpPr>
            <a:spLocks noChangeArrowheads="1"/>
          </p:cNvSpPr>
          <p:nvPr/>
        </p:nvSpPr>
        <p:spPr bwMode="auto">
          <a:xfrm>
            <a:off x="965200" y="1525588"/>
            <a:ext cx="7785100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在某些情况下，为了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提高效率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操作方便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，需要允许一个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访问另一个类的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私有成员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，这需要通过</a:t>
            </a:r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实现。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47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  <p:pic>
        <p:nvPicPr>
          <p:cNvPr id="10547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0" y="2832100"/>
            <a:ext cx="7339013" cy="402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矩形 4"/>
          <p:cNvSpPr>
            <a:spLocks noChangeArrowheads="1"/>
          </p:cNvSpPr>
          <p:nvPr/>
        </p:nvSpPr>
        <p:spPr bwMode="auto">
          <a:xfrm>
            <a:off x="650875" y="1182688"/>
            <a:ext cx="8137525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两个部门需要协同工作，领导可能会安排相应的对接人员，对接人员直接商讨事物会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提高办事效率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，对接人员就相当于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1042988" y="2671763"/>
            <a:ext cx="3617912" cy="3378200"/>
            <a:chOff x="407798" y="2582868"/>
            <a:chExt cx="3617421" cy="3378076"/>
          </a:xfrm>
        </p:grpSpPr>
        <p:pic>
          <p:nvPicPr>
            <p:cNvPr id="106508" name="图片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798" y="2582868"/>
              <a:ext cx="3617421" cy="2869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9" name="矩形 3"/>
            <p:cNvSpPr>
              <a:spLocks noChangeArrowheads="1"/>
            </p:cNvSpPr>
            <p:nvPr/>
          </p:nvSpPr>
          <p:spPr bwMode="auto">
            <a:xfrm>
              <a:off x="1777926" y="5437724"/>
              <a:ext cx="117211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FF4343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en-US" sz="2800" b="1">
                  <a:solidFill>
                    <a:srgbClr val="FF4343"/>
                  </a:solidFill>
                  <a:latin typeface="微软雅黑" pitchFamily="34" charset="-122"/>
                  <a:ea typeface="微软雅黑" pitchFamily="34" charset="-122"/>
                </a:rPr>
                <a:t>部门</a:t>
              </a:r>
              <a:endParaRPr lang="zh-CN" altLang="en-US" sz="2800" b="1">
                <a:solidFill>
                  <a:srgbClr val="FF4343"/>
                </a:solidFill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976813" y="2659063"/>
            <a:ext cx="3116262" cy="3370262"/>
            <a:chOff x="5862518" y="2438399"/>
            <a:chExt cx="3116382" cy="3370145"/>
          </a:xfrm>
        </p:grpSpPr>
        <p:pic>
          <p:nvPicPr>
            <p:cNvPr id="106506" name="图片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862518" y="2438399"/>
              <a:ext cx="3116382" cy="3158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6507" name="矩形 25"/>
            <p:cNvSpPr>
              <a:spLocks noChangeArrowheads="1"/>
            </p:cNvSpPr>
            <p:nvPr/>
          </p:nvSpPr>
          <p:spPr bwMode="auto">
            <a:xfrm>
              <a:off x="6749891" y="5285324"/>
              <a:ext cx="114807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800" b="1">
                  <a:solidFill>
                    <a:srgbClr val="2A85EA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sz="2800" b="1">
                  <a:solidFill>
                    <a:srgbClr val="2A85EA"/>
                  </a:solidFill>
                  <a:latin typeface="微软雅黑" pitchFamily="34" charset="-122"/>
                  <a:ea typeface="微软雅黑" pitchFamily="34" charset="-122"/>
                </a:rPr>
                <a:t>部门</a:t>
              </a:r>
              <a:endParaRPr lang="zh-CN" altLang="en-US" sz="2800" b="1">
                <a:solidFill>
                  <a:srgbClr val="2A85EA"/>
                </a:solidFill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746500" y="3497263"/>
            <a:ext cx="1946275" cy="1944687"/>
            <a:chOff x="3747159" y="3662690"/>
            <a:chExt cx="1944953" cy="1944953"/>
          </a:xfrm>
        </p:grpSpPr>
        <p:sp>
          <p:nvSpPr>
            <p:cNvPr id="9" name="椭圆 8"/>
            <p:cNvSpPr/>
            <p:nvPr/>
          </p:nvSpPr>
          <p:spPr bwMode="auto">
            <a:xfrm>
              <a:off x="3747159" y="3662690"/>
              <a:ext cx="1944953" cy="1944953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3918493" y="3834163"/>
              <a:ext cx="1602286" cy="1602006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7620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6505" name="矩形 9"/>
            <p:cNvSpPr>
              <a:spLocks noChangeArrowheads="1"/>
            </p:cNvSpPr>
            <p:nvPr/>
          </p:nvSpPr>
          <p:spPr bwMode="auto">
            <a:xfrm>
              <a:off x="4043217" y="4244247"/>
              <a:ext cx="1313180" cy="769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 sz="4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友元</a:t>
              </a:r>
              <a:endParaRPr lang="zh-CN" altLang="en-US" sz="4400" b="1">
                <a:solidFill>
                  <a:schemeClr val="bg1"/>
                </a:solidFill>
              </a:endParaRPr>
            </a:p>
          </p:txBody>
        </p:sp>
      </p:grpSp>
      <p:sp>
        <p:nvSpPr>
          <p:cNvPr id="10650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450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948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055688"/>
            <a:ext cx="1728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友元函数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矩形 9"/>
          <p:cNvSpPr>
            <a:spLocks noChangeArrowheads="1"/>
          </p:cNvSpPr>
          <p:nvPr/>
        </p:nvSpPr>
        <p:spPr bwMode="auto">
          <a:xfrm>
            <a:off x="577850" y="1962150"/>
            <a:ext cx="83375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是在类外定义的一个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，它不是本类的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，而是一个普通的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或其他类的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611188" y="2905125"/>
            <a:ext cx="8137525" cy="3584575"/>
            <a:chOff x="611188" y="2905123"/>
            <a:chExt cx="8137525" cy="3584577"/>
          </a:xfrm>
        </p:grpSpPr>
        <p:grpSp>
          <p:nvGrpSpPr>
            <p:cNvPr id="107530" name="组合 23"/>
            <p:cNvGrpSpPr>
              <a:grpSpLocks/>
            </p:cNvGrpSpPr>
            <p:nvPr/>
          </p:nvGrpSpPr>
          <p:grpSpPr bwMode="auto">
            <a:xfrm>
              <a:off x="611188" y="2905123"/>
              <a:ext cx="8137525" cy="3584577"/>
              <a:chOff x="552224" y="2756145"/>
              <a:chExt cx="8137525" cy="3583894"/>
            </a:xfrm>
          </p:grpSpPr>
          <p:grpSp>
            <p:nvGrpSpPr>
              <p:cNvPr id="107533" name="组合 48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3583894"/>
                <a:chOff x="552224" y="2756145"/>
                <a:chExt cx="8137525" cy="3583894"/>
              </a:xfrm>
            </p:grpSpPr>
            <p:grpSp>
              <p:nvGrpSpPr>
                <p:cNvPr id="107536" name="组合 15"/>
                <p:cNvGrpSpPr>
                  <a:grpSpLocks/>
                </p:cNvGrpSpPr>
                <p:nvPr/>
              </p:nvGrpSpPr>
              <p:grpSpPr bwMode="auto">
                <a:xfrm>
                  <a:off x="552224" y="2756145"/>
                  <a:ext cx="8137525" cy="3583894"/>
                  <a:chOff x="566056" y="2222550"/>
                  <a:chExt cx="8137575" cy="3585738"/>
                </a:xfrm>
              </p:grpSpPr>
              <p:grpSp>
                <p:nvGrpSpPr>
                  <p:cNvPr id="107539" name="组合 19"/>
                  <p:cNvGrpSpPr>
                    <a:grpSpLocks/>
                  </p:cNvGrpSpPr>
                  <p:nvPr/>
                </p:nvGrpSpPr>
                <p:grpSpPr bwMode="auto">
                  <a:xfrm>
                    <a:off x="566056" y="2222550"/>
                    <a:ext cx="8137575" cy="3585738"/>
                    <a:chOff x="566056" y="2222550"/>
                    <a:chExt cx="8137575" cy="3585738"/>
                  </a:xfrm>
                </p:grpSpPr>
                <p:sp>
                  <p:nvSpPr>
                    <p:cNvPr id="31" name="矩形 30"/>
                    <p:cNvSpPr/>
                    <p:nvPr/>
                  </p:nvSpPr>
                  <p:spPr bwMode="auto">
                    <a:xfrm>
                      <a:off x="566056" y="2457576"/>
                      <a:ext cx="8137575" cy="3350712"/>
                    </a:xfrm>
                    <a:prstGeom prst="rect">
                      <a:avLst/>
                    </a:prstGeom>
                    <a:ln w="9525">
                      <a:solidFill>
                        <a:srgbClr val="00B0F0"/>
                      </a:solidFill>
                    </a:ln>
                  </p:spPr>
                  <p:style>
                    <a:lnRef idx="2">
                      <a:schemeClr val="accent4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lt1">
                        <a:alpha val="90000"/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0">
                      <a:schemeClr val="lt1">
                        <a:alpha val="90000"/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dk1">
                        <a:hueOff val="0"/>
                        <a:satOff val="0"/>
                        <a:lumOff val="0"/>
                        <a:alphaOff val="0"/>
                      </a:schemeClr>
                    </a:fontRef>
                  </p:style>
                </p:sp>
                <p:sp>
                  <p:nvSpPr>
                    <p:cNvPr id="32" name="任意多边形 31"/>
                    <p:cNvSpPr/>
                    <p:nvPr/>
                  </p:nvSpPr>
                  <p:spPr bwMode="auto">
                    <a:xfrm>
                      <a:off x="975634" y="2222550"/>
                      <a:ext cx="2836879" cy="470052"/>
                    </a:xfrm>
                    <a:custGeom>
                      <a:avLst/>
                      <a:gdLst>
                        <a:gd name="connsiteX0" fmla="*/ 0 w 4267200"/>
                        <a:gd name="connsiteY0" fmla="*/ 201820 h 1210897"/>
                        <a:gd name="connsiteX1" fmla="*/ 201820 w 4267200"/>
                        <a:gd name="connsiteY1" fmla="*/ 0 h 1210897"/>
                        <a:gd name="connsiteX2" fmla="*/ 4065380 w 4267200"/>
                        <a:gd name="connsiteY2" fmla="*/ 0 h 1210897"/>
                        <a:gd name="connsiteX3" fmla="*/ 4267200 w 4267200"/>
                        <a:gd name="connsiteY3" fmla="*/ 201820 h 1210897"/>
                        <a:gd name="connsiteX4" fmla="*/ 4267200 w 4267200"/>
                        <a:gd name="connsiteY4" fmla="*/ 1009077 h 1210897"/>
                        <a:gd name="connsiteX5" fmla="*/ 4065380 w 4267200"/>
                        <a:gd name="connsiteY5" fmla="*/ 1210897 h 1210897"/>
                        <a:gd name="connsiteX6" fmla="*/ 201820 w 4267200"/>
                        <a:gd name="connsiteY6" fmla="*/ 1210897 h 1210897"/>
                        <a:gd name="connsiteX7" fmla="*/ 0 w 4267200"/>
                        <a:gd name="connsiteY7" fmla="*/ 1009077 h 1210897"/>
                        <a:gd name="connsiteX8" fmla="*/ 0 w 4267200"/>
                        <a:gd name="connsiteY8" fmla="*/ 201820 h 1210897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4267200" h="1210897">
                          <a:moveTo>
                            <a:pt x="0" y="201820"/>
                          </a:moveTo>
                          <a:cubicBezTo>
                            <a:pt x="0" y="90358"/>
                            <a:pt x="90358" y="0"/>
                            <a:pt x="201820" y="0"/>
                          </a:cubicBezTo>
                          <a:lnTo>
                            <a:pt x="4065380" y="0"/>
                          </a:lnTo>
                          <a:cubicBezTo>
                            <a:pt x="4176842" y="0"/>
                            <a:pt x="4267200" y="90358"/>
                            <a:pt x="4267200" y="201820"/>
                          </a:cubicBezTo>
                          <a:lnTo>
                            <a:pt x="4267200" y="1009077"/>
                          </a:lnTo>
                          <a:cubicBezTo>
                            <a:pt x="4267200" y="1120539"/>
                            <a:pt x="4176842" y="1210897"/>
                            <a:pt x="4065380" y="1210897"/>
                          </a:cubicBezTo>
                          <a:lnTo>
                            <a:pt x="201820" y="1210897"/>
                          </a:lnTo>
                          <a:cubicBezTo>
                            <a:pt x="90358" y="1210897"/>
                            <a:pt x="0" y="1120539"/>
                            <a:pt x="0" y="1009077"/>
                          </a:cubicBezTo>
                          <a:lnTo>
                            <a:pt x="0" y="201820"/>
                          </a:lnTo>
                          <a:close/>
                        </a:path>
                      </a:pathLst>
                    </a:custGeom>
                    <a:solidFill>
                      <a:srgbClr val="00B0F0"/>
                    </a:solidFill>
                  </p:spPr>
                  <p:style>
                    <a:lnRef idx="3">
                      <a:schemeClr val="lt1">
                        <a:hueOff val="0"/>
                        <a:satOff val="0"/>
                        <a:lumOff val="0"/>
                        <a:alphaOff val="0"/>
                      </a:schemeClr>
                    </a:lnRef>
                    <a:fillRef idx="1">
                      <a:schemeClr val="accent4">
                        <a:hueOff val="0"/>
                        <a:satOff val="0"/>
                        <a:lumOff val="0"/>
                        <a:alphaOff val="0"/>
                      </a:schemeClr>
                    </a:fillRef>
                    <a:effectRef idx="1">
                      <a:schemeClr val="accent4">
                        <a:hueOff val="0"/>
                        <a:satOff val="0"/>
                        <a:lumOff val="0"/>
                        <a:alphaOff val="0"/>
                      </a:schemeClr>
                    </a:effectRef>
                    <a:fontRef idx="minor">
                      <a:schemeClr val="lt1"/>
                    </a:fontRef>
                  </p:style>
                  <p:txBody>
                    <a:bodyPr lIns="220401" tIns="59111" rIns="220401" bIns="59111" spcCol="1270" anchor="ctr"/>
                    <a:lstStyle/>
                    <a:p>
                      <a:pPr defTabSz="2889250" eaLnBrk="0" hangingPunct="0">
                        <a:lnSpc>
                          <a:spcPct val="90000"/>
                        </a:lnSpc>
                        <a:spcAft>
                          <a:spcPct val="35000"/>
                        </a:spcAft>
                        <a:defRPr/>
                      </a:pPr>
                      <a:endParaRPr lang="zh-CN" altLang="en-US" sz="6500" dirty="0"/>
                    </a:p>
                  </p:txBody>
                </p:sp>
              </p:grpSp>
              <p:sp>
                <p:nvSpPr>
                  <p:cNvPr id="107540" name="矩形 10"/>
                  <p:cNvSpPr>
                    <a:spLocks noChangeArrowheads="1"/>
                  </p:cNvSpPr>
                  <p:nvPr/>
                </p:nvSpPr>
                <p:spPr bwMode="auto">
                  <a:xfrm>
                    <a:off x="1240523" y="2290825"/>
                    <a:ext cx="2262172" cy="36945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charset="0"/>
                        <a:ea typeface="宋体" charset="-122"/>
                      </a:defRPr>
                    </a:lvl9pPr>
                  </a:lstStyle>
                  <a:p>
                    <a:r>
                      <a:rPr lang="zh-CN" altLang="en-US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友元</a:t>
                    </a:r>
                    <a:r>
                      <a:rPr lang="zh-CN" altLang="zh-CN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函数</a:t>
                    </a:r>
                    <a:r>
                      <a:rPr lang="zh-CN" altLang="en-US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的语法格式</a:t>
                    </a:r>
                  </a:p>
                </p:txBody>
              </p:sp>
            </p:grpSp>
            <p:sp>
              <p:nvSpPr>
                <p:cNvPr id="107537" name="矩形 23"/>
                <p:cNvSpPr>
                  <a:spLocks noChangeArrowheads="1"/>
                </p:cNvSpPr>
                <p:nvPr/>
              </p:nvSpPr>
              <p:spPr bwMode="auto">
                <a:xfrm>
                  <a:off x="595766" y="3928377"/>
                  <a:ext cx="8072260" cy="570512"/>
                </a:xfrm>
                <a:prstGeom prst="rect">
                  <a:avLst/>
                </a:prstGeom>
                <a:solidFill>
                  <a:srgbClr val="E7F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buFont typeface="Arial" charset="0"/>
                    <a:buNone/>
                  </a:pPr>
                  <a:endParaRPr lang="zh-CN" altLang="en-US"/>
                </a:p>
              </p:txBody>
            </p:sp>
            <p:sp>
              <p:nvSpPr>
                <p:cNvPr id="107538" name="矩形 23"/>
                <p:cNvSpPr>
                  <a:spLocks noChangeArrowheads="1"/>
                </p:cNvSpPr>
                <p:nvPr/>
              </p:nvSpPr>
              <p:spPr bwMode="auto">
                <a:xfrm>
                  <a:off x="595766" y="5363203"/>
                  <a:ext cx="8072260" cy="570512"/>
                </a:xfrm>
                <a:prstGeom prst="rect">
                  <a:avLst/>
                </a:prstGeom>
                <a:solidFill>
                  <a:srgbClr val="E7F4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2857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>
                    <a:buFont typeface="Arial" charset="0"/>
                    <a:buNone/>
                  </a:pPr>
                  <a:endParaRPr lang="zh-CN" altLang="en-US"/>
                </a:p>
              </p:txBody>
            </p:sp>
          </p:grpSp>
          <p:sp>
            <p:nvSpPr>
              <p:cNvPr id="107534" name="矩形 22"/>
              <p:cNvSpPr>
                <a:spLocks noChangeArrowheads="1"/>
              </p:cNvSpPr>
              <p:nvPr/>
            </p:nvSpPr>
            <p:spPr bwMode="auto">
              <a:xfrm>
                <a:off x="853392" y="3977967"/>
                <a:ext cx="6771144" cy="40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2000">
                    <a:latin typeface="微软雅黑" pitchFamily="34" charset="-122"/>
                    <a:ea typeface="微软雅黑" pitchFamily="34" charset="-122"/>
                  </a:rPr>
                  <a:t>friend </a:t>
                </a:r>
                <a:r>
                  <a:rPr lang="zh-CN" altLang="zh-CN" sz="2000">
                    <a:latin typeface="微软雅黑" pitchFamily="34" charset="-122"/>
                    <a:ea typeface="微软雅黑" pitchFamily="34" charset="-122"/>
                  </a:rPr>
                  <a:t>函数返回值类型 友元函数名（形参列表）</a:t>
                </a:r>
                <a:r>
                  <a:rPr lang="en-US" altLang="zh-CN" sz="2000">
                    <a:latin typeface="微软雅黑" pitchFamily="34" charset="-122"/>
                    <a:ea typeface="微软雅黑" pitchFamily="34" charset="-122"/>
                  </a:rPr>
                  <a:t>;</a:t>
                </a:r>
                <a:endParaRPr lang="zh-CN" altLang="zh-CN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7535" name="矩形 22"/>
              <p:cNvSpPr>
                <a:spLocks noChangeArrowheads="1"/>
              </p:cNvSpPr>
              <p:nvPr/>
            </p:nvSpPr>
            <p:spPr bwMode="auto">
              <a:xfrm>
                <a:off x="853392" y="5412794"/>
                <a:ext cx="6771144" cy="4000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en-US" altLang="zh-CN" sz="2000">
                    <a:latin typeface="微软雅黑" pitchFamily="34" charset="-122"/>
                    <a:ea typeface="微软雅黑" pitchFamily="34" charset="-122"/>
                  </a:rPr>
                  <a:t>friend </a:t>
                </a:r>
                <a:r>
                  <a:rPr lang="zh-CN" altLang="zh-CN" sz="2000">
                    <a:latin typeface="微软雅黑" pitchFamily="34" charset="-122"/>
                    <a:ea typeface="微软雅黑" pitchFamily="34" charset="-122"/>
                  </a:rPr>
                  <a:t>函数返回值类型 友元函数名（形参列表）</a:t>
                </a:r>
                <a:r>
                  <a:rPr lang="en-US" altLang="zh-CN" sz="2000">
                    <a:latin typeface="微软雅黑" pitchFamily="34" charset="-122"/>
                    <a:ea typeface="微软雅黑" pitchFamily="34" charset="-122"/>
                  </a:rPr>
                  <a:t>;</a:t>
                </a:r>
                <a:endParaRPr lang="zh-CN" altLang="zh-CN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07531" name="矩形 2"/>
            <p:cNvSpPr>
              <a:spLocks noChangeArrowheads="1"/>
            </p:cNvSpPr>
            <p:nvPr/>
          </p:nvSpPr>
          <p:spPr bwMode="auto">
            <a:xfrm>
              <a:off x="950050" y="3622107"/>
              <a:ext cx="249299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形式一（普通函数）：</a:t>
              </a:r>
            </a:p>
          </p:txBody>
        </p:sp>
        <p:sp>
          <p:nvSpPr>
            <p:cNvPr id="107532" name="矩形 22"/>
            <p:cNvSpPr>
              <a:spLocks noChangeArrowheads="1"/>
            </p:cNvSpPr>
            <p:nvPr/>
          </p:nvSpPr>
          <p:spPr bwMode="auto">
            <a:xfrm>
              <a:off x="950050" y="4970926"/>
              <a:ext cx="526297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形式二（实现在类的内部，作为类的成员函数）：</a:t>
              </a:r>
            </a:p>
          </p:txBody>
        </p:sp>
      </p:grpSp>
      <p:sp>
        <p:nvSpPr>
          <p:cNvPr id="10752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421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8547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108551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454501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普通函数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作为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友元函数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108555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108556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08552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8548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8549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855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9571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109575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5170487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>
                  <a:defRPr/>
                </a:pP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类中的</a:t>
                </a:r>
                <a:r>
                  <a:rPr lang="zh-CN" altLang="zh-CN" sz="20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成员函数</a:t>
                </a: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作为另一个类的</a:t>
                </a:r>
                <a:r>
                  <a:rPr lang="zh-CN" altLang="zh-CN" sz="20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友元函数</a:t>
                </a:r>
                <a:endParaRPr lang="zh-CN" altLang="en-US" sz="2000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579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109580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09576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9572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9573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957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94" name="组合 8"/>
          <p:cNvGrpSpPr>
            <a:grpSpLocks/>
          </p:cNvGrpSpPr>
          <p:nvPr/>
        </p:nvGrpSpPr>
        <p:grpSpPr bwMode="auto">
          <a:xfrm>
            <a:off x="2722563" y="2876550"/>
            <a:ext cx="6169025" cy="2736850"/>
            <a:chOff x="2598238" y="2263701"/>
            <a:chExt cx="6168793" cy="3525131"/>
          </a:xfrm>
        </p:grpSpPr>
        <p:sp>
          <p:nvSpPr>
            <p:cNvPr id="110598" name="矩形 6"/>
            <p:cNvSpPr>
              <a:spLocks noChangeArrowheads="1"/>
            </p:cNvSpPr>
            <p:nvPr/>
          </p:nvSpPr>
          <p:spPr bwMode="auto">
            <a:xfrm>
              <a:off x="2836676" y="2732819"/>
              <a:ext cx="5764329" cy="2497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友元函数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是能访问类中所有成员的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，一个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可以是多个类的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友元函数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，只需在各个类中分别说明。</a:t>
              </a:r>
              <a:endParaRPr lang="en-US" altLang="zh-CN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zh-CN" sz="80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中不允许将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析构函数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虚函数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声明为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友元函数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  <p:sp>
          <p:nvSpPr>
            <p:cNvPr id="110599" name="圆角矩形 7"/>
            <p:cNvSpPr>
              <a:spLocks noChangeArrowheads="1"/>
            </p:cNvSpPr>
            <p:nvPr/>
          </p:nvSpPr>
          <p:spPr bwMode="auto">
            <a:xfrm>
              <a:off x="2598238" y="2263701"/>
              <a:ext cx="6168793" cy="3525131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00ACE6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pic>
        <p:nvPicPr>
          <p:cNvPr id="2" name="Picture 10" descr="注意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7650" y="2233613"/>
            <a:ext cx="3354388" cy="342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0596" name="矩形 2"/>
          <p:cNvSpPr>
            <a:spLocks noChangeArrowheads="1"/>
          </p:cNvSpPr>
          <p:nvPr/>
        </p:nvSpPr>
        <p:spPr bwMode="auto">
          <a:xfrm>
            <a:off x="2798763" y="2044700"/>
            <a:ext cx="5108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友元函数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有以下几点需要注意：</a:t>
            </a:r>
          </a:p>
        </p:txBody>
      </p:sp>
      <p:sp>
        <p:nvSpPr>
          <p:cNvPr id="11059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948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055688"/>
            <a:ext cx="13700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友元类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矩形 9"/>
          <p:cNvSpPr>
            <a:spLocks noChangeArrowheads="1"/>
          </p:cNvSpPr>
          <p:nvPr/>
        </p:nvSpPr>
        <p:spPr bwMode="auto">
          <a:xfrm>
            <a:off x="577850" y="2012950"/>
            <a:ext cx="8337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除了可以声明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为类的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外，还可以将一个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声明为另一个类的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友元类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11188" y="2803525"/>
            <a:ext cx="8137525" cy="3584575"/>
            <a:chOff x="552224" y="2756145"/>
            <a:chExt cx="8137525" cy="3583894"/>
          </a:xfrm>
        </p:grpSpPr>
        <p:grpSp>
          <p:nvGrpSpPr>
            <p:cNvPr id="111626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3583894"/>
              <a:chOff x="552224" y="2756145"/>
              <a:chExt cx="8137525" cy="3583894"/>
            </a:xfrm>
          </p:grpSpPr>
          <p:grpSp>
            <p:nvGrpSpPr>
              <p:cNvPr id="111628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3583894"/>
                <a:chOff x="566056" y="2222550"/>
                <a:chExt cx="8137575" cy="3585738"/>
              </a:xfrm>
            </p:grpSpPr>
            <p:grpSp>
              <p:nvGrpSpPr>
                <p:cNvPr id="111630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3585738"/>
                  <a:chOff x="566056" y="2222550"/>
                  <a:chExt cx="8137575" cy="3585738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6"/>
                    <a:ext cx="8137575" cy="3350712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975634" y="2222550"/>
                    <a:ext cx="2836879" cy="470052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111631" name="矩形 10"/>
                <p:cNvSpPr>
                  <a:spLocks noChangeArrowheads="1"/>
                </p:cNvSpPr>
                <p:nvPr/>
              </p:nvSpPr>
              <p:spPr bwMode="auto">
                <a:xfrm>
                  <a:off x="1138923" y="2290825"/>
                  <a:ext cx="2493005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声明友元类的语法格式</a:t>
                  </a:r>
                </a:p>
              </p:txBody>
            </p:sp>
          </p:grpSp>
          <p:sp>
            <p:nvSpPr>
              <p:cNvPr id="111629" name="矩形 23"/>
              <p:cNvSpPr>
                <a:spLocks noChangeArrowheads="1"/>
              </p:cNvSpPr>
              <p:nvPr/>
            </p:nvSpPr>
            <p:spPr bwMode="auto">
              <a:xfrm>
                <a:off x="595766" y="3431971"/>
                <a:ext cx="8072260" cy="2438257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111627" name="矩形 22"/>
            <p:cNvSpPr>
              <a:spLocks noChangeArrowheads="1"/>
            </p:cNvSpPr>
            <p:nvPr/>
          </p:nvSpPr>
          <p:spPr bwMode="auto">
            <a:xfrm>
              <a:off x="853392" y="3520854"/>
              <a:ext cx="6771144" cy="2246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B;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A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…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friend class B;                        //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声明类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为类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的友元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…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162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421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2643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112647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28771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友元类的使用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案例代码</a:t>
                </a:r>
              </a:p>
            </p:txBody>
          </p:sp>
          <p:sp>
            <p:nvSpPr>
              <p:cNvPr id="112651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112652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12648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1264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4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4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2379663" y="623888"/>
            <a:ext cx="7170737" cy="4635500"/>
            <a:chOff x="2379663" y="623888"/>
            <a:chExt cx="7170737" cy="4635500"/>
          </a:xfrm>
        </p:grpSpPr>
        <p:pic>
          <p:nvPicPr>
            <p:cNvPr id="12293" name="Picture 6" descr="云朵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9663" y="623888"/>
              <a:ext cx="7170737" cy="4635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294" name="Text Box 7"/>
            <p:cNvSpPr txBox="1">
              <a:spLocks noChangeArrowheads="1"/>
            </p:cNvSpPr>
            <p:nvPr/>
          </p:nvSpPr>
          <p:spPr bwMode="auto">
            <a:xfrm>
              <a:off x="4297208" y="1723051"/>
              <a:ext cx="3816281" cy="1175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  <a:buFont typeface="Arial" charset="0"/>
                <a:buNone/>
              </a:pPr>
              <a:r>
                <a:rPr lang="zh-CN" altLang="en-US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面向对象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是相对于</a:t>
              </a:r>
              <a:r>
                <a:rPr lang="zh-CN" altLang="en-US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面向过程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而言的，因此在学习</a:t>
              </a:r>
              <a:r>
                <a:rPr lang="zh-CN" altLang="en-US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面向对象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之前，先要了解一下什么是</a:t>
              </a:r>
              <a:r>
                <a:rPr lang="zh-CN" altLang="en-US">
                  <a:solidFill>
                    <a:srgbClr val="FFFF00"/>
                  </a:solidFill>
                  <a:latin typeface="微软雅黑" pitchFamily="34" charset="-122"/>
                  <a:ea typeface="微软雅黑" pitchFamily="34" charset="-122"/>
                </a:rPr>
                <a:t>面向过程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？</a:t>
              </a:r>
            </a:p>
          </p:txBody>
        </p:sp>
      </p:grpSp>
      <p:pic>
        <p:nvPicPr>
          <p:cNvPr id="27" name="Picture 8" descr="问小人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2405063"/>
            <a:ext cx="3411537" cy="352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009" y="2076483"/>
            <a:ext cx="2689954" cy="36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3667" name="矩形 6"/>
          <p:cNvSpPr>
            <a:spLocks noChangeArrowheads="1"/>
          </p:cNvSpPr>
          <p:nvPr/>
        </p:nvSpPr>
        <p:spPr bwMode="auto">
          <a:xfrm>
            <a:off x="3022600" y="2609850"/>
            <a:ext cx="5372100" cy="240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可以实现数据共享，但在一定程度上破坏了类的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封装性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，除非在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提高效率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上有很大帮助，一般</a:t>
            </a:r>
            <a:r>
              <a:rPr lang="zh-CN" altLang="zh-CN" sz="200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不提倡使用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，友元较多地用在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运算符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重载中。为了更好地使用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，需要在共享和封装之间找到一个结合点。</a:t>
            </a:r>
          </a:p>
        </p:txBody>
      </p:sp>
      <p:sp>
        <p:nvSpPr>
          <p:cNvPr id="113668" name="圆角矩形 7"/>
          <p:cNvSpPr>
            <a:spLocks noChangeArrowheads="1"/>
          </p:cNvSpPr>
          <p:nvPr/>
        </p:nvSpPr>
        <p:spPr bwMode="auto">
          <a:xfrm>
            <a:off x="2781300" y="2190750"/>
            <a:ext cx="5783263" cy="31813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F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11366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2.6 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友元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2.7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小结</a:t>
            </a: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2095500" y="1433513"/>
            <a:ext cx="6608763" cy="3722687"/>
            <a:chOff x="2174875" y="2946401"/>
            <a:chExt cx="6003925" cy="2553041"/>
          </a:xfrm>
        </p:grpSpPr>
        <p:sp>
          <p:nvSpPr>
            <p:cNvPr id="114693" name="TextBox 43"/>
            <p:cNvSpPr txBox="1">
              <a:spLocks noChangeArrowheads="1"/>
            </p:cNvSpPr>
            <p:nvPr/>
          </p:nvSpPr>
          <p:spPr bwMode="auto">
            <a:xfrm>
              <a:off x="2513837" y="3096796"/>
              <a:ext cx="5534209" cy="21740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 b="1">
                  <a:latin typeface="微软雅黑" pitchFamily="34" charset="-122"/>
                  <a:ea typeface="微软雅黑" pitchFamily="34" charset="-122"/>
                </a:rPr>
                <a:t>       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本章作为面向对象程序设计的基础，首先讲解了如何</a:t>
              </a:r>
              <a:r>
                <a:rPr lang="zh-CN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定义类、对象以及类的组成内容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，然后讲解了</a:t>
              </a:r>
              <a:r>
                <a:rPr lang="zh-CN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数据成员、成员函数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各自的属性及操作方法。具体内容包括构造函数、析构函数的定义及使用，并详细介绍了</a:t>
              </a:r>
              <a:r>
                <a:rPr lang="zh-CN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拷贝构造函数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以及</a:t>
              </a:r>
              <a:r>
                <a:rPr lang="zh-CN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深拷贝、浅拷贝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的问题。此外，还深入研究了具有不同属性的数据成员和成员函数的操作方法。</a:t>
              </a:r>
            </a:p>
            <a:p>
              <a:r>
                <a:rPr lang="en-US" altLang="zh-CN" sz="2000" b="1">
                  <a:latin typeface="微软雅黑" pitchFamily="34" charset="-122"/>
                  <a:ea typeface="微软雅黑" pitchFamily="34" charset="-122"/>
                </a:rPr>
                <a:t>      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通过本章的学习，使得大家对</a:t>
              </a:r>
              <a:r>
                <a:rPr lang="en-US" altLang="zh-CN" sz="2000" b="1">
                  <a:latin typeface="微软雅黑" pitchFamily="34" charset="-122"/>
                  <a:ea typeface="微软雅黑" pitchFamily="34" charset="-122"/>
                </a:rPr>
                <a:t>C++</a:t>
              </a:r>
              <a:r>
                <a:rPr lang="zh-CN" altLang="zh-CN" sz="2000" b="1">
                  <a:latin typeface="微软雅黑" pitchFamily="34" charset="-122"/>
                  <a:ea typeface="微软雅黑" pitchFamily="34" charset="-122"/>
                </a:rPr>
                <a:t>面向对象的基本概念及操作有了一定认识，大家要深入理解本章内容，为学习后续内容奠定坚实的基础。</a:t>
              </a:r>
              <a:endParaRPr lang="zh-CN" altLang="en-US" sz="2000" b="1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2174875" y="2946401"/>
              <a:ext cx="6003925" cy="2553041"/>
            </a:xfrm>
            <a:prstGeom prst="roundRect">
              <a:avLst/>
            </a:prstGeom>
            <a:noFill/>
            <a:ln w="38100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633663"/>
            <a:ext cx="268446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693863" y="1106488"/>
            <a:ext cx="305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面向过程程序设计</a:t>
            </a:r>
          </a:p>
        </p:txBody>
      </p:sp>
      <p:pic>
        <p:nvPicPr>
          <p:cNvPr id="3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741363" y="1966913"/>
            <a:ext cx="7988300" cy="1296987"/>
            <a:chOff x="740681" y="1966911"/>
            <a:chExt cx="7989661" cy="1296364"/>
          </a:xfrm>
        </p:grpSpPr>
        <p:grpSp>
          <p:nvGrpSpPr>
            <p:cNvPr id="13335" name="组合 51"/>
            <p:cNvGrpSpPr>
              <a:grpSpLocks/>
            </p:cNvGrpSpPr>
            <p:nvPr/>
          </p:nvGrpSpPr>
          <p:grpSpPr bwMode="auto">
            <a:xfrm>
              <a:off x="740681" y="1966911"/>
              <a:ext cx="7989661" cy="1296364"/>
              <a:chOff x="740681" y="1966911"/>
              <a:chExt cx="7989661" cy="1296364"/>
            </a:xfrm>
          </p:grpSpPr>
          <p:grpSp>
            <p:nvGrpSpPr>
              <p:cNvPr id="13337" name="组合 72"/>
              <p:cNvGrpSpPr>
                <a:grpSpLocks/>
              </p:cNvGrpSpPr>
              <p:nvPr/>
            </p:nvGrpSpPr>
            <p:grpSpPr bwMode="auto">
              <a:xfrm>
                <a:off x="740681" y="1966911"/>
                <a:ext cx="7989661" cy="1296364"/>
                <a:chOff x="3957026" y="2388304"/>
                <a:chExt cx="12519088" cy="2012641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3957026" y="2735650"/>
                  <a:ext cx="12519088" cy="1665295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4631245" y="2388304"/>
                  <a:ext cx="3445735" cy="576448"/>
                </a:xfrm>
                <a:custGeom>
                  <a:avLst/>
                  <a:gdLst>
                    <a:gd name="connsiteX0" fmla="*/ 0 w 4267200"/>
                    <a:gd name="connsiteY0" fmla="*/ 201820 h 1210897"/>
                    <a:gd name="connsiteX1" fmla="*/ 201820 w 4267200"/>
                    <a:gd name="connsiteY1" fmla="*/ 0 h 1210897"/>
                    <a:gd name="connsiteX2" fmla="*/ 4065380 w 4267200"/>
                    <a:gd name="connsiteY2" fmla="*/ 0 h 1210897"/>
                    <a:gd name="connsiteX3" fmla="*/ 4267200 w 4267200"/>
                    <a:gd name="connsiteY3" fmla="*/ 201820 h 1210897"/>
                    <a:gd name="connsiteX4" fmla="*/ 4267200 w 4267200"/>
                    <a:gd name="connsiteY4" fmla="*/ 1009077 h 1210897"/>
                    <a:gd name="connsiteX5" fmla="*/ 4065380 w 4267200"/>
                    <a:gd name="connsiteY5" fmla="*/ 1210897 h 1210897"/>
                    <a:gd name="connsiteX6" fmla="*/ 201820 w 4267200"/>
                    <a:gd name="connsiteY6" fmla="*/ 1210897 h 1210897"/>
                    <a:gd name="connsiteX7" fmla="*/ 0 w 4267200"/>
                    <a:gd name="connsiteY7" fmla="*/ 1009077 h 1210897"/>
                    <a:gd name="connsiteX8" fmla="*/ 0 w 4267200"/>
                    <a:gd name="connsiteY8" fmla="*/ 201820 h 121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220401" tIns="59111" rIns="220401" bIns="59111" spcCol="1270" anchor="ctr"/>
                <a:lstStyle/>
                <a:p>
                  <a:pPr defTabSz="2889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6500" dirty="0"/>
                </a:p>
              </p:txBody>
            </p:sp>
          </p:grpSp>
          <p:sp>
            <p:nvSpPr>
              <p:cNvPr id="13338" name="矩形 75"/>
              <p:cNvSpPr>
                <a:spLocks noChangeArrowheads="1"/>
              </p:cNvSpPr>
              <p:nvPr/>
            </p:nvSpPr>
            <p:spPr bwMode="auto">
              <a:xfrm>
                <a:off x="1238013" y="1976436"/>
                <a:ext cx="2109788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概 述</a:t>
                </a:r>
              </a:p>
            </p:txBody>
          </p:sp>
        </p:grpSp>
        <p:sp>
          <p:nvSpPr>
            <p:cNvPr id="13336" name="矩形 5"/>
            <p:cNvSpPr>
              <a:spLocks noChangeArrowheads="1"/>
            </p:cNvSpPr>
            <p:nvPr/>
          </p:nvSpPr>
          <p:spPr bwMode="auto">
            <a:xfrm>
              <a:off x="1127341" y="2412159"/>
              <a:ext cx="7270498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面向过程程序设计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就是分析出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解决问题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所需要的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步骤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，然后用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函数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把这些步骤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一步一步实现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，使用的时候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一个一个依次调用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即可。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40681" y="3711398"/>
            <a:ext cx="2411760" cy="1107996"/>
          </a:xfrm>
          <a:prstGeom prst="rect">
            <a:avLst/>
          </a:prstGeom>
          <a:gradFill flip="none" rotWithShape="1">
            <a:gsLst>
              <a:gs pos="100000">
                <a:srgbClr val="00B0F0">
                  <a:alpha val="57000"/>
                </a:srgbClr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学生早起上学</a:t>
            </a: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2017713" y="4979988"/>
            <a:ext cx="5435600" cy="1652587"/>
            <a:chOff x="3347801" y="3499860"/>
            <a:chExt cx="5436135" cy="1652453"/>
          </a:xfrm>
        </p:grpSpPr>
        <p:pic>
          <p:nvPicPr>
            <p:cNvPr id="13330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01" y="3526609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1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272" y="3536034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2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743" y="3499860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33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214" y="3536034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34" name="矩形 16"/>
            <p:cNvSpPr>
              <a:spLocks noChangeArrowheads="1"/>
            </p:cNvSpPr>
            <p:nvPr/>
          </p:nvSpPr>
          <p:spPr bwMode="auto">
            <a:xfrm>
              <a:off x="3730926" y="4844536"/>
              <a:ext cx="47099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起床                   刷牙                   吃早餐                 上学</a:t>
              </a:r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4030663" y="3543300"/>
            <a:ext cx="4430712" cy="1322388"/>
            <a:chOff x="2388835" y="2297603"/>
            <a:chExt cx="2100558" cy="1827444"/>
          </a:xfrm>
        </p:grpSpPr>
        <p:grpSp>
          <p:nvGrpSpPr>
            <p:cNvPr id="13326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59" name="椭圆形标注 58"/>
              <p:cNvSpPr/>
              <p:nvPr/>
            </p:nvSpPr>
            <p:spPr>
              <a:xfrm>
                <a:off x="956102" y="263340"/>
                <a:ext cx="4242369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0" name="椭圆形标注 59"/>
              <p:cNvSpPr/>
              <p:nvPr/>
            </p:nvSpPr>
            <p:spPr>
              <a:xfrm>
                <a:off x="1039702" y="400838"/>
                <a:ext cx="4085808" cy="351077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3327" name="矩形 24"/>
            <p:cNvSpPr>
              <a:spLocks noChangeArrowheads="1"/>
            </p:cNvSpPr>
            <p:nvPr/>
          </p:nvSpPr>
          <p:spPr bwMode="auto">
            <a:xfrm>
              <a:off x="2638718" y="2737296"/>
              <a:ext cx="1702000" cy="9309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en-US" sz="1400">
                  <a:latin typeface="楷体_GB2312" pitchFamily="49" charset="-122"/>
                  <a:ea typeface="楷体_GB2312" pitchFamily="49" charset="-122"/>
                </a:rPr>
                <a:t>粗略的可以将这个过程拟为</a:t>
              </a:r>
              <a:r>
                <a:rPr lang="en-US" altLang="zh-CN" sz="1400">
                  <a:latin typeface="楷体_GB2312" pitchFamily="49" charset="-122"/>
                  <a:ea typeface="楷体_GB2312" pitchFamily="49" charset="-122"/>
                </a:rPr>
                <a:t>4</a:t>
              </a:r>
              <a:r>
                <a:rPr lang="zh-CN" altLang="en-US" sz="1400">
                  <a:latin typeface="楷体_GB2312" pitchFamily="49" charset="-122"/>
                  <a:ea typeface="楷体_GB2312" pitchFamily="49" charset="-122"/>
                </a:rPr>
                <a:t>步，你只须一个一个的按顺序实现就行了。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5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pic>
        <p:nvPicPr>
          <p:cNvPr id="51202" name="Picture 2" descr="2-1面向过程程序设计基本结构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38" y="2865438"/>
            <a:ext cx="6257925" cy="226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920750" y="1611313"/>
            <a:ext cx="5724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面向过程程序设计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的基本设计结构如图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：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grpSp>
        <p:nvGrpSpPr>
          <p:cNvPr id="15363" name="组合 11"/>
          <p:cNvGrpSpPr>
            <a:grpSpLocks/>
          </p:cNvGrpSpPr>
          <p:nvPr/>
        </p:nvGrpSpPr>
        <p:grpSpPr bwMode="auto">
          <a:xfrm>
            <a:off x="1981200" y="1611313"/>
            <a:ext cx="6538913" cy="3681412"/>
            <a:chOff x="1905206" y="1242535"/>
            <a:chExt cx="6539309" cy="3681889"/>
          </a:xfrm>
        </p:grpSpPr>
        <p:sp>
          <p:nvSpPr>
            <p:cNvPr id="15366" name="TextBox 8"/>
            <p:cNvSpPr txBox="1">
              <a:spLocks noChangeArrowheads="1"/>
            </p:cNvSpPr>
            <p:nvPr/>
          </p:nvSpPr>
          <p:spPr bwMode="auto">
            <a:xfrm>
              <a:off x="2438400" y="1362396"/>
              <a:ext cx="5948555" cy="3416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面向过程程序设计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对于较为简单的需求通常能够很好地满足。如果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问题比较复杂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，在项目开始之初就完成模块的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合理划分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，往往比较困难。当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数据结构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改变时，所有相关的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处理过程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都要进行相应的修改，程序的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可用性极差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 bwMode="auto">
            <a:xfrm>
              <a:off x="1905206" y="1242535"/>
              <a:ext cx="6539309" cy="3681889"/>
            </a:xfrm>
            <a:prstGeom prst="roundRect">
              <a:avLst/>
            </a:prstGeom>
            <a:noFill/>
            <a:ln w="38100" cap="flat" cmpd="sng" algn="ctr">
              <a:solidFill>
                <a:schemeClr val="tx2">
                  <a:lumMod val="60000"/>
                  <a:lumOff val="40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15364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2922588"/>
            <a:ext cx="24479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矩形 12"/>
          <p:cNvSpPr>
            <a:spLocks noChangeArrowheads="1"/>
          </p:cNvSpPr>
          <p:nvPr/>
        </p:nvSpPr>
        <p:spPr bwMode="auto">
          <a:xfrm>
            <a:off x="2517775" y="5522913"/>
            <a:ext cx="4699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面向过程程序设计</a:t>
            </a:r>
            <a:r>
              <a:rPr lang="zh-CN" altLang="en-US" sz="3200" b="1">
                <a:latin typeface="微软雅黑" pitchFamily="34" charset="-122"/>
                <a:ea typeface="微软雅黑" pitchFamily="34" charset="-122"/>
              </a:rPr>
              <a:t>的劣势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44" name="矩形 43"/>
          <p:cNvSpPr>
            <a:spLocks noChangeArrowheads="1"/>
          </p:cNvSpPr>
          <p:nvPr/>
        </p:nvSpPr>
        <p:spPr bwMode="auto">
          <a:xfrm>
            <a:off x="749300" y="1798638"/>
            <a:ext cx="2819400" cy="584200"/>
          </a:xfrm>
          <a:prstGeom prst="rect">
            <a:avLst/>
          </a:prstGeom>
          <a:solidFill>
            <a:srgbClr val="00CD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</a:t>
            </a:r>
            <a:r>
              <a:rPr lang="en-US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据</a:t>
            </a:r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5599113" y="1798638"/>
            <a:ext cx="3057525" cy="584200"/>
          </a:xfrm>
          <a:prstGeom prst="rect">
            <a:avLst/>
          </a:prstGeom>
          <a:solidFill>
            <a:srgbClr val="00CD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处理数据</a:t>
            </a:r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的过程</a:t>
            </a:r>
          </a:p>
        </p:txBody>
      </p:sp>
      <p:grpSp>
        <p:nvGrpSpPr>
          <p:cNvPr id="16389" name="组合 48"/>
          <p:cNvGrpSpPr>
            <a:grpSpLocks/>
          </p:cNvGrpSpPr>
          <p:nvPr/>
        </p:nvGrpSpPr>
        <p:grpSpPr bwMode="auto">
          <a:xfrm rot="4500000">
            <a:off x="3381375" y="2235201"/>
            <a:ext cx="1114425" cy="1238250"/>
            <a:chOff x="2986290" y="2882961"/>
            <a:chExt cx="1114312" cy="1238183"/>
          </a:xfrm>
        </p:grpSpPr>
        <p:sp>
          <p:nvSpPr>
            <p:cNvPr id="47" name="环形箭头 46"/>
            <p:cNvSpPr/>
            <p:nvPr/>
          </p:nvSpPr>
          <p:spPr bwMode="auto">
            <a:xfrm rot="18864520">
              <a:off x="3158872" y="2886947"/>
              <a:ext cx="936574" cy="936530"/>
            </a:xfrm>
            <a:prstGeom prst="circularArrow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8" name="环形箭头 47"/>
            <p:cNvSpPr/>
            <p:nvPr/>
          </p:nvSpPr>
          <p:spPr bwMode="auto">
            <a:xfrm rot="7973602">
              <a:off x="2965049" y="3193274"/>
              <a:ext cx="936574" cy="936530"/>
            </a:xfrm>
            <a:prstGeom prst="circularArrow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50" name="图片 4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100" y="2262188"/>
            <a:ext cx="3000375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2193925" y="4624388"/>
            <a:ext cx="5494338" cy="1560512"/>
            <a:chOff x="2193961" y="4624448"/>
            <a:chExt cx="5495079" cy="1560452"/>
          </a:xfrm>
        </p:grpSpPr>
        <p:sp>
          <p:nvSpPr>
            <p:cNvPr id="16392" name="矩形 50"/>
            <p:cNvSpPr>
              <a:spLocks noChangeArrowheads="1"/>
            </p:cNvSpPr>
            <p:nvPr/>
          </p:nvSpPr>
          <p:spPr bwMode="auto">
            <a:xfrm>
              <a:off x="2752760" y="5379878"/>
              <a:ext cx="4936280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面向对象</a:t>
              </a:r>
              <a:r>
                <a:rPr lang="zh-CN" altLang="zh-CN" sz="3200" b="1">
                  <a:latin typeface="微软雅黑" pitchFamily="34" charset="-122"/>
                  <a:ea typeface="微软雅黑" pitchFamily="34" charset="-122"/>
                </a:rPr>
                <a:t>的编程语言</a:t>
              </a:r>
              <a:endParaRPr lang="zh-CN" altLang="en-US" sz="3200" b="1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6393" name="组合 54"/>
            <p:cNvGrpSpPr>
              <a:grpSpLocks/>
            </p:cNvGrpSpPr>
            <p:nvPr/>
          </p:nvGrpSpPr>
          <p:grpSpPr bwMode="auto">
            <a:xfrm>
              <a:off x="2193961" y="4624448"/>
              <a:ext cx="4882684" cy="1560452"/>
              <a:chOff x="2676561" y="4586348"/>
              <a:chExt cx="4882684" cy="1560452"/>
            </a:xfrm>
          </p:grpSpPr>
          <p:sp>
            <p:nvSpPr>
              <p:cNvPr id="16394" name="矩形 52"/>
              <p:cNvSpPr>
                <a:spLocks noChangeArrowheads="1"/>
              </p:cNvSpPr>
              <p:nvPr/>
            </p:nvSpPr>
            <p:spPr bwMode="auto">
              <a:xfrm>
                <a:off x="2676561" y="4586348"/>
                <a:ext cx="4882684" cy="584775"/>
              </a:xfrm>
              <a:prstGeom prst="rect">
                <a:avLst/>
              </a:prstGeom>
              <a:solidFill>
                <a:srgbClr val="00CD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zh-CN" altLang="en-US" sz="32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整合为一个整体</a:t>
                </a:r>
              </a:p>
            </p:txBody>
          </p:sp>
          <p:sp>
            <p:nvSpPr>
              <p:cNvPr id="16395" name="矩形 53"/>
              <p:cNvSpPr>
                <a:spLocks noChangeArrowheads="1"/>
              </p:cNvSpPr>
              <p:nvPr/>
            </p:nvSpPr>
            <p:spPr bwMode="auto">
              <a:xfrm>
                <a:off x="2676561" y="4586348"/>
                <a:ext cx="4882684" cy="1560452"/>
              </a:xfrm>
              <a:prstGeom prst="rect">
                <a:avLst/>
              </a:prstGeom>
              <a:noFill/>
              <a:ln w="28575" algn="ctr">
                <a:solidFill>
                  <a:srgbClr val="00B0F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3" name="矩形 32"/>
          <p:cNvSpPr>
            <a:spLocks noChangeArrowheads="1"/>
          </p:cNvSpPr>
          <p:nvPr/>
        </p:nvSpPr>
        <p:spPr bwMode="auto">
          <a:xfrm>
            <a:off x="1693863" y="1106488"/>
            <a:ext cx="30559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面向对象程序设计</a:t>
            </a:r>
          </a:p>
        </p:txBody>
      </p:sp>
      <p:pic>
        <p:nvPicPr>
          <p:cNvPr id="3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grpSp>
        <p:nvGrpSpPr>
          <p:cNvPr id="53" name="组合 52"/>
          <p:cNvGrpSpPr>
            <a:grpSpLocks/>
          </p:cNvGrpSpPr>
          <p:nvPr/>
        </p:nvGrpSpPr>
        <p:grpSpPr bwMode="auto">
          <a:xfrm>
            <a:off x="741363" y="1966913"/>
            <a:ext cx="7988300" cy="1296987"/>
            <a:chOff x="740681" y="1966911"/>
            <a:chExt cx="7989661" cy="1296364"/>
          </a:xfrm>
        </p:grpSpPr>
        <p:grpSp>
          <p:nvGrpSpPr>
            <p:cNvPr id="17445" name="组合 51"/>
            <p:cNvGrpSpPr>
              <a:grpSpLocks/>
            </p:cNvGrpSpPr>
            <p:nvPr/>
          </p:nvGrpSpPr>
          <p:grpSpPr bwMode="auto">
            <a:xfrm>
              <a:off x="740681" y="1966911"/>
              <a:ext cx="7989661" cy="1296364"/>
              <a:chOff x="740681" y="1966911"/>
              <a:chExt cx="7989661" cy="1296364"/>
            </a:xfrm>
          </p:grpSpPr>
          <p:grpSp>
            <p:nvGrpSpPr>
              <p:cNvPr id="17447" name="组合 72"/>
              <p:cNvGrpSpPr>
                <a:grpSpLocks/>
              </p:cNvGrpSpPr>
              <p:nvPr/>
            </p:nvGrpSpPr>
            <p:grpSpPr bwMode="auto">
              <a:xfrm>
                <a:off x="740681" y="1966911"/>
                <a:ext cx="7989661" cy="1296364"/>
                <a:chOff x="3957026" y="2388304"/>
                <a:chExt cx="12519088" cy="2012641"/>
              </a:xfrm>
            </p:grpSpPr>
            <p:sp>
              <p:nvSpPr>
                <p:cNvPr id="41" name="矩形 40"/>
                <p:cNvSpPr/>
                <p:nvPr/>
              </p:nvSpPr>
              <p:spPr>
                <a:xfrm>
                  <a:off x="3957026" y="2735650"/>
                  <a:ext cx="12519088" cy="1665295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42" name="任意多边形 41"/>
                <p:cNvSpPr/>
                <p:nvPr/>
              </p:nvSpPr>
              <p:spPr>
                <a:xfrm>
                  <a:off x="4631245" y="2388304"/>
                  <a:ext cx="3445735" cy="576448"/>
                </a:xfrm>
                <a:custGeom>
                  <a:avLst/>
                  <a:gdLst>
                    <a:gd name="connsiteX0" fmla="*/ 0 w 4267200"/>
                    <a:gd name="connsiteY0" fmla="*/ 201820 h 1210897"/>
                    <a:gd name="connsiteX1" fmla="*/ 201820 w 4267200"/>
                    <a:gd name="connsiteY1" fmla="*/ 0 h 1210897"/>
                    <a:gd name="connsiteX2" fmla="*/ 4065380 w 4267200"/>
                    <a:gd name="connsiteY2" fmla="*/ 0 h 1210897"/>
                    <a:gd name="connsiteX3" fmla="*/ 4267200 w 4267200"/>
                    <a:gd name="connsiteY3" fmla="*/ 201820 h 1210897"/>
                    <a:gd name="connsiteX4" fmla="*/ 4267200 w 4267200"/>
                    <a:gd name="connsiteY4" fmla="*/ 1009077 h 1210897"/>
                    <a:gd name="connsiteX5" fmla="*/ 4065380 w 4267200"/>
                    <a:gd name="connsiteY5" fmla="*/ 1210897 h 1210897"/>
                    <a:gd name="connsiteX6" fmla="*/ 201820 w 4267200"/>
                    <a:gd name="connsiteY6" fmla="*/ 1210897 h 1210897"/>
                    <a:gd name="connsiteX7" fmla="*/ 0 w 4267200"/>
                    <a:gd name="connsiteY7" fmla="*/ 1009077 h 1210897"/>
                    <a:gd name="connsiteX8" fmla="*/ 0 w 4267200"/>
                    <a:gd name="connsiteY8" fmla="*/ 201820 h 121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220401" tIns="59111" rIns="220401" bIns="59111" spcCol="1270" anchor="ctr"/>
                <a:lstStyle/>
                <a:p>
                  <a:pPr defTabSz="288925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6500" dirty="0"/>
                </a:p>
              </p:txBody>
            </p:sp>
          </p:grpSp>
          <p:sp>
            <p:nvSpPr>
              <p:cNvPr id="17448" name="矩形 75"/>
              <p:cNvSpPr>
                <a:spLocks noChangeArrowheads="1"/>
              </p:cNvSpPr>
              <p:nvPr/>
            </p:nvSpPr>
            <p:spPr bwMode="auto">
              <a:xfrm>
                <a:off x="1238013" y="1976436"/>
                <a:ext cx="2109788" cy="3683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algn="ctr" eaLnBrk="1" hangingPunct="1"/>
                <a:r>
                  <a:rPr lang="zh-CN" altLang="en-US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概 述</a:t>
                </a:r>
              </a:p>
            </p:txBody>
          </p:sp>
        </p:grpSp>
        <p:sp>
          <p:nvSpPr>
            <p:cNvPr id="17446" name="矩形 5"/>
            <p:cNvSpPr>
              <a:spLocks noChangeArrowheads="1"/>
            </p:cNvSpPr>
            <p:nvPr/>
          </p:nvSpPr>
          <p:spPr bwMode="auto">
            <a:xfrm>
              <a:off x="1127341" y="2423045"/>
              <a:ext cx="7270498" cy="7571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 sz="1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面向对象程序设计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描述的是客观世界中的事物，以</a:t>
              </a:r>
              <a:r>
                <a:rPr lang="zh-CN" altLang="zh-CN" sz="1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代表一个</a:t>
              </a:r>
              <a:r>
                <a:rPr lang="zh-CN" altLang="zh-CN" sz="1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具体的事物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，把</a:t>
              </a:r>
              <a:r>
                <a:rPr lang="zh-CN" altLang="zh-CN" sz="1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数据和数据的操作方法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放在一起而形成的一个</a:t>
              </a:r>
              <a:r>
                <a:rPr lang="zh-CN" altLang="zh-CN" sz="1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相互依存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又不可分割的整体。</a:t>
              </a:r>
              <a:endParaRPr lang="zh-CN" altLang="en-US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740681" y="3711398"/>
            <a:ext cx="2411760" cy="1107996"/>
          </a:xfrm>
          <a:prstGeom prst="rect">
            <a:avLst/>
          </a:prstGeom>
          <a:gradFill flip="none" rotWithShape="1">
            <a:gsLst>
              <a:gs pos="100000">
                <a:srgbClr val="00B0F0">
                  <a:alpha val="57000"/>
                </a:srgbClr>
              </a:gs>
              <a:gs pos="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举例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学生早起上学</a:t>
            </a:r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2357438" y="4924425"/>
            <a:ext cx="5435600" cy="1652588"/>
            <a:chOff x="3347801" y="3499860"/>
            <a:chExt cx="5436135" cy="1652453"/>
          </a:xfrm>
        </p:grpSpPr>
        <p:pic>
          <p:nvPicPr>
            <p:cNvPr id="17440" name="图片 1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7801" y="3526609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1" name="图片 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5272" y="3536034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2" name="图片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2743" y="3499860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43" name="图片 1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0214" y="3536034"/>
              <a:ext cx="1303722" cy="1386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44" name="矩形 16"/>
            <p:cNvSpPr>
              <a:spLocks noChangeArrowheads="1"/>
            </p:cNvSpPr>
            <p:nvPr/>
          </p:nvSpPr>
          <p:spPr bwMode="auto">
            <a:xfrm>
              <a:off x="3730926" y="4844536"/>
              <a:ext cx="470994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起床                   刷牙                   吃早餐                 上学</a:t>
              </a: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322763" y="4384675"/>
            <a:ext cx="1192212" cy="2060575"/>
            <a:chOff x="3304258" y="3946036"/>
            <a:chExt cx="1193651" cy="2059830"/>
          </a:xfrm>
        </p:grpSpPr>
        <p:pic>
          <p:nvPicPr>
            <p:cNvPr id="17438" name="图片 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4258" y="4266183"/>
              <a:ext cx="1193651" cy="17396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3493398" y="3946036"/>
              <a:ext cx="891663" cy="46179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2400" b="1" dirty="0">
                  <a:solidFill>
                    <a:schemeClr val="accent3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 生</a:t>
              </a:r>
              <a:endParaRPr lang="zh-CN" altLang="en-US" sz="2400" b="1" dirty="0">
                <a:solidFill>
                  <a:schemeClr val="accent3">
                    <a:lumMod val="75000"/>
                  </a:schemeClr>
                </a:solidFill>
                <a:ea typeface="宋体" pitchFamily="2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957263" y="5264150"/>
            <a:ext cx="7981950" cy="1385888"/>
            <a:chOff x="956581" y="5263433"/>
            <a:chExt cx="7982958" cy="1386065"/>
          </a:xfrm>
        </p:grpSpPr>
        <p:grpSp>
          <p:nvGrpSpPr>
            <p:cNvPr id="17428" name="组合 23"/>
            <p:cNvGrpSpPr>
              <a:grpSpLocks/>
            </p:cNvGrpSpPr>
            <p:nvPr/>
          </p:nvGrpSpPr>
          <p:grpSpPr bwMode="auto">
            <a:xfrm>
              <a:off x="959469" y="5263433"/>
              <a:ext cx="7980070" cy="853142"/>
              <a:chOff x="756269" y="5212633"/>
              <a:chExt cx="7980070" cy="853142"/>
            </a:xfrm>
          </p:grpSpPr>
          <p:sp>
            <p:nvSpPr>
              <p:cNvPr id="39" name="矩形 38"/>
              <p:cNvSpPr/>
              <p:nvPr/>
            </p:nvSpPr>
            <p:spPr>
              <a:xfrm>
                <a:off x="756556" y="5603208"/>
                <a:ext cx="7979783" cy="4620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2400" b="1" dirty="0">
                    <a:solidFill>
                      <a:schemeClr val="accent3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起床                   刷牙                   吃早餐                 上学</a:t>
                </a:r>
              </a:p>
            </p:txBody>
          </p:sp>
          <p:grpSp>
            <p:nvGrpSpPr>
              <p:cNvPr id="17434" name="组合 22"/>
              <p:cNvGrpSpPr>
                <a:grpSpLocks/>
              </p:cNvGrpSpPr>
              <p:nvPr/>
            </p:nvGrpSpPr>
            <p:grpSpPr bwMode="auto">
              <a:xfrm>
                <a:off x="1127340" y="5212633"/>
                <a:ext cx="7142727" cy="464984"/>
                <a:chOff x="1127340" y="5212633"/>
                <a:chExt cx="7142727" cy="464984"/>
              </a:xfrm>
            </p:grpSpPr>
            <p:sp>
              <p:nvSpPr>
                <p:cNvPr id="10" name="左大括号 9"/>
                <p:cNvSpPr/>
                <p:nvPr/>
              </p:nvSpPr>
              <p:spPr bwMode="auto">
                <a:xfrm rot="5400000">
                  <a:off x="4466219" y="1874493"/>
                  <a:ext cx="465197" cy="7141477"/>
                </a:xfrm>
                <a:prstGeom prst="leftBrace">
                  <a:avLst/>
                </a:prstGeom>
                <a:noFill/>
                <a:ln w="2857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>
                    <a:buFont typeface="Arial" pitchFamily="34" charset="0"/>
                    <a:buNone/>
                    <a:defRPr/>
                  </a:pPr>
                  <a:endParaRPr lang="zh-CN" altLang="en-US">
                    <a:latin typeface="Arial" pitchFamily="34" charset="0"/>
                    <a:ea typeface="宋体" pitchFamily="2" charset="-122"/>
                  </a:endParaRPr>
                </a:p>
              </p:txBody>
            </p:sp>
            <p:cxnSp>
              <p:nvCxnSpPr>
                <p:cNvPr id="15" name="直接连接符 14"/>
                <p:cNvCxnSpPr/>
                <p:nvPr/>
              </p:nvCxnSpPr>
              <p:spPr bwMode="auto">
                <a:xfrm>
                  <a:off x="3457234" y="5444437"/>
                  <a:ext cx="0" cy="20005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44" name="直接连接符 43"/>
                <p:cNvCxnSpPr/>
                <p:nvPr/>
              </p:nvCxnSpPr>
              <p:spPr bwMode="auto">
                <a:xfrm>
                  <a:off x="5991204" y="5444437"/>
                  <a:ext cx="0" cy="200050"/>
                </a:xfrm>
                <a:prstGeom prst="line">
                  <a:avLst/>
                </a:prstGeom>
                <a:noFill/>
                <a:ln w="28575" cap="flat" cmpd="sng" algn="ctr">
                  <a:solidFill>
                    <a:schemeClr val="accent3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pic>
          <p:nvPicPr>
            <p:cNvPr id="17429" name="图片 4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6581" y="6021989"/>
              <a:ext cx="589859" cy="6275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0" name="图片 46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1268" y="6051486"/>
              <a:ext cx="538761" cy="5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1" name="图片 4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2344" y="6030362"/>
              <a:ext cx="538761" cy="5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2" name="图片 4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3887" y="6047389"/>
              <a:ext cx="538761" cy="573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5446713" y="3463925"/>
            <a:ext cx="2995612" cy="1323975"/>
            <a:chOff x="2388835" y="2297603"/>
            <a:chExt cx="2100558" cy="1827444"/>
          </a:xfrm>
        </p:grpSpPr>
        <p:grpSp>
          <p:nvGrpSpPr>
            <p:cNvPr id="17424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61" name="椭圆形标注 60"/>
              <p:cNvSpPr/>
              <p:nvPr/>
            </p:nvSpPr>
            <p:spPr>
              <a:xfrm>
                <a:off x="956102" y="263340"/>
                <a:ext cx="4242369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62" name="椭圆形标注 61"/>
              <p:cNvSpPr/>
              <p:nvPr/>
            </p:nvSpPr>
            <p:spPr>
              <a:xfrm>
                <a:off x="1039285" y="400673"/>
                <a:ext cx="4087243" cy="3506568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7425" name="矩形 24"/>
            <p:cNvSpPr>
              <a:spLocks noChangeArrowheads="1"/>
            </p:cNvSpPr>
            <p:nvPr/>
          </p:nvSpPr>
          <p:spPr bwMode="auto">
            <a:xfrm>
              <a:off x="2638718" y="2596966"/>
              <a:ext cx="1702000" cy="1332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en-US" sz="1400">
                  <a:latin typeface="楷体_GB2312" pitchFamily="49" charset="-122"/>
                  <a:ea typeface="楷体_GB2312" pitchFamily="49" charset="-122"/>
                </a:rPr>
                <a:t>面向对象程序设计是建立一个“学生实体”，由这个“实体”引发一系列事件。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xit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2.96296E-6 L 2.77778E-6 -0.14422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 tmFilter="0, 0; .2, .5; .8, .5; 1, 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250" autoRev="1" fill="hold"/>
                                        <p:tgtEl>
                                          <p:spTgt spid="5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0" y="1414463"/>
            <a:ext cx="4500563" cy="1138237"/>
            <a:chOff x="-1" y="1998088"/>
            <a:chExt cx="4499991" cy="1138374"/>
          </a:xfrm>
        </p:grpSpPr>
        <p:sp>
          <p:nvSpPr>
            <p:cNvPr id="10" name="TextBox 9"/>
            <p:cNvSpPr txBox="1"/>
            <p:nvPr/>
          </p:nvSpPr>
          <p:spPr>
            <a:xfrm>
              <a:off x="-1" y="1998088"/>
              <a:ext cx="4499991" cy="1107996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70000"/>
                    <a:lumMod val="0"/>
                    <a:lumOff val="100000"/>
                  </a:schemeClr>
                </a:gs>
                <a:gs pos="50000">
                  <a:srgbClr val="00B0F0">
                    <a:alpha val="41000"/>
                  </a:srgbClr>
                </a:gs>
                <a:gs pos="0">
                  <a:schemeClr val="bg1">
                    <a:lumMod val="95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</p:spPr>
          <p:txBody>
            <a:bodyPr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dirty="0">
                  <a:latin typeface="+mj-ea"/>
                  <a:ea typeface="+mj-ea"/>
                </a:rPr>
                <a:t>   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      举例说明你对面向对象的理解</a:t>
              </a: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75" y="2016253"/>
              <a:ext cx="762474" cy="112020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4648200" y="2682875"/>
            <a:ext cx="3984625" cy="2355850"/>
            <a:chOff x="4873292" y="2740351"/>
            <a:chExt cx="3984179" cy="2356116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292" y="2740351"/>
              <a:ext cx="2076822" cy="207682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3" name="线形标注 3(带强调线) 12"/>
            <p:cNvSpPr/>
            <p:nvPr/>
          </p:nvSpPr>
          <p:spPr>
            <a:xfrm>
              <a:off x="7393960" y="3010256"/>
              <a:ext cx="1368272" cy="1913154"/>
            </a:xfrm>
            <a:prstGeom prst="accentCallout3">
              <a:avLst>
                <a:gd name="adj1" fmla="val 18750"/>
                <a:gd name="adj2" fmla="val -8333"/>
                <a:gd name="adj3" fmla="val 18750"/>
                <a:gd name="adj4" fmla="val -16667"/>
                <a:gd name="adj5" fmla="val 17484"/>
                <a:gd name="adj6" fmla="val -17409"/>
                <a:gd name="adj7" fmla="val 48239"/>
                <a:gd name="adj8" fmla="val -37437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zh-CN" altLang="en-US" b="1" dirty="0">
                <a:solidFill>
                  <a:schemeClr val="tx1"/>
                </a:solidFill>
                <a:latin typeface="幼圆" pitchFamily="49" charset="-122"/>
                <a:ea typeface="幼圆" pitchFamily="49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301895" y="3065826"/>
              <a:ext cx="1555576" cy="2030641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dirty="0">
                  <a:latin typeface="+mj-ea"/>
                  <a:ea typeface="+mj-ea"/>
                </a:rPr>
                <a:t>用洗衣机实现洗衣，脱水，烘干等一系列事件，可以看做是面向对象程序设计</a:t>
              </a:r>
            </a:p>
            <a:p>
              <a:pPr>
                <a:defRPr/>
              </a:pPr>
              <a:endParaRPr lang="zh-CN" altLang="en-US" dirty="0">
                <a:latin typeface="+mj-ea"/>
                <a:ea typeface="+mj-ea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550863" y="4354513"/>
            <a:ext cx="4421187" cy="2165350"/>
            <a:chOff x="495833" y="4386946"/>
            <a:chExt cx="4422524" cy="2164971"/>
          </a:xfrm>
        </p:grpSpPr>
        <p:pic>
          <p:nvPicPr>
            <p:cNvPr id="18438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974" y="4386946"/>
              <a:ext cx="2437383" cy="18566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8439" name="组合 15"/>
            <p:cNvGrpSpPr>
              <a:grpSpLocks/>
            </p:cNvGrpSpPr>
            <p:nvPr/>
          </p:nvGrpSpPr>
          <p:grpSpPr bwMode="auto">
            <a:xfrm flipH="1">
              <a:off x="495833" y="4520592"/>
              <a:ext cx="1555885" cy="2031325"/>
              <a:chOff x="7321564" y="2955581"/>
              <a:chExt cx="1555885" cy="2031325"/>
            </a:xfrm>
          </p:grpSpPr>
          <p:sp>
            <p:nvSpPr>
              <p:cNvPr id="18" name="线形标注 3(带强调线) 17"/>
              <p:cNvSpPr/>
              <p:nvPr/>
            </p:nvSpPr>
            <p:spPr>
              <a:xfrm>
                <a:off x="7392688" y="3009228"/>
                <a:ext cx="1368838" cy="1742770"/>
              </a:xfrm>
              <a:prstGeom prst="accentCallout3">
                <a:avLst>
                  <a:gd name="adj1" fmla="val 18750"/>
                  <a:gd name="adj2" fmla="val -8333"/>
                  <a:gd name="adj3" fmla="val 18750"/>
                  <a:gd name="adj4" fmla="val -16667"/>
                  <a:gd name="adj5" fmla="val 17484"/>
                  <a:gd name="adj6" fmla="val -17409"/>
                  <a:gd name="adj7" fmla="val 48239"/>
                  <a:gd name="adj8" fmla="val -37437"/>
                </a:avLst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endParaRPr lang="zh-CN" altLang="en-US" b="1" dirty="0">
                  <a:solidFill>
                    <a:schemeClr val="tx1"/>
                  </a:solidFill>
                  <a:latin typeface="幼圆" pitchFamily="49" charset="-122"/>
                  <a:ea typeface="幼圆" pitchFamily="49" charset="-122"/>
                </a:endParaRPr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7321229" y="2955262"/>
                <a:ext cx="1556220" cy="203164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dirty="0">
                    <a:latin typeface="+mj-ea"/>
                    <a:ea typeface="+mj-ea"/>
                  </a:rPr>
                  <a:t>雇佣厨师买菜，洗菜，炒菜等一系列事件，可以看做是面向对象程序设计</a:t>
                </a:r>
              </a:p>
              <a:p>
                <a:pPr>
                  <a:defRPr/>
                </a:pPr>
                <a:endParaRPr lang="zh-CN" altLang="en-US" dirty="0">
                  <a:latin typeface="+mj-ea"/>
                  <a:ea typeface="+mj-ea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19459" name="TextBox 8"/>
          <p:cNvSpPr txBox="1">
            <a:spLocks noChangeArrowheads="1"/>
          </p:cNvSpPr>
          <p:nvPr/>
        </p:nvSpPr>
        <p:spPr bwMode="auto">
          <a:xfrm>
            <a:off x="2544763" y="1928813"/>
            <a:ext cx="5627687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由此可见，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面向对象程序设计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所强调的基本原则就是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直接面对客观存在的事物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，将人们在日常生活中习惯的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思维方式和表达方式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应用在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中，使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软件开发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从过分专业化的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方法、规则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中回到客观世界，回到人们通常的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思维方式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的思想更适用于</a:t>
            </a:r>
            <a:r>
              <a:rPr lang="zh-CN" altLang="zh-CN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大型系统项目</a:t>
            </a:r>
            <a:r>
              <a:rPr lang="zh-CN" altLang="zh-CN" sz="2000">
                <a:latin typeface="微软雅黑" pitchFamily="34" charset="-122"/>
                <a:ea typeface="微软雅黑" pitchFamily="34" charset="-122"/>
              </a:rPr>
              <a:t>的开发。</a:t>
            </a:r>
          </a:p>
        </p:txBody>
      </p:sp>
      <p:sp>
        <p:nvSpPr>
          <p:cNvPr id="10" name="圆角矩形 9"/>
          <p:cNvSpPr/>
          <p:nvPr/>
        </p:nvSpPr>
        <p:spPr bwMode="auto">
          <a:xfrm>
            <a:off x="1905000" y="1763713"/>
            <a:ext cx="6538913" cy="3208337"/>
          </a:xfrm>
          <a:prstGeom prst="roundRect">
            <a:avLst/>
          </a:prstGeom>
          <a:noFill/>
          <a:ln w="38100" cap="flat" cmpd="sng" algn="ctr">
            <a:solidFill>
              <a:schemeClr val="tx2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buFont typeface="Wingdings" pitchFamily="2" charset="2"/>
              <a:buNone/>
              <a:defRPr/>
            </a:pPr>
            <a:endParaRPr lang="zh-CN" altLang="en-US" dirty="0">
              <a:ln w="19050">
                <a:solidFill>
                  <a:schemeClr val="tx1"/>
                </a:solidFill>
              </a:ln>
              <a:latin typeface="微软雅黑" panose="020B0503020204020204" pitchFamily="34" charset="-122"/>
              <a:ea typeface="微软雅黑" panose="020B0503020204020204" pitchFamily="34" charset="-122"/>
              <a:cs typeface="Microsoft Sans Serif" pitchFamily="34" charset="0"/>
            </a:endParaRPr>
          </a:p>
        </p:txBody>
      </p:sp>
      <p:pic>
        <p:nvPicPr>
          <p:cNvPr id="1946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" y="2554288"/>
            <a:ext cx="2447925" cy="345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46100" y="1223963"/>
            <a:ext cx="8078788" cy="590550"/>
            <a:chOff x="5016500" y="1071563"/>
            <a:chExt cx="8078384" cy="590931"/>
          </a:xfrm>
        </p:grpSpPr>
        <p:sp>
          <p:nvSpPr>
            <p:cNvPr id="3" name="剪去对角的矩形 2"/>
            <p:cNvSpPr/>
            <p:nvPr/>
          </p:nvSpPr>
          <p:spPr bwMode="auto">
            <a:xfrm>
              <a:off x="5016500" y="1084271"/>
              <a:ext cx="8078384" cy="578223"/>
            </a:xfrm>
            <a:prstGeom prst="snip2DiagRect">
              <a:avLst/>
            </a:prstGeom>
            <a:solidFill>
              <a:srgbClr val="E7F4FF"/>
            </a:solidFill>
            <a:ln w="12700" cap="flat" cmpd="sng" algn="ctr">
              <a:solidFill>
                <a:srgbClr val="00ACE6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20502" name="矩形 7"/>
            <p:cNvSpPr>
              <a:spLocks noChangeArrowheads="1"/>
            </p:cNvSpPr>
            <p:nvPr/>
          </p:nvSpPr>
          <p:spPr bwMode="auto">
            <a:xfrm>
              <a:off x="7626006" y="1071563"/>
              <a:ext cx="2636837" cy="5398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en-US" sz="2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面向对象的发展史</a:t>
              </a:r>
              <a:endPara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048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11" name="矩形 10"/>
          <p:cNvSpPr/>
          <p:nvPr/>
        </p:nvSpPr>
        <p:spPr>
          <a:xfrm>
            <a:off x="828675" y="2184400"/>
            <a:ext cx="3327400" cy="1587500"/>
          </a:xfrm>
          <a:prstGeom prst="rect">
            <a:avLst/>
          </a:prstGeom>
          <a:ln>
            <a:solidFill>
              <a:srgbClr val="00B0F0"/>
            </a:solidFill>
            <a:prstDash val="sysDash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1967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年</a:t>
            </a:r>
            <a:r>
              <a:rPr lang="zh-CN" altLang="en-US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挪威计算中心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的</a:t>
            </a:r>
            <a:r>
              <a:rPr lang="en-US" altLang="zh-CN" dirty="0" err="1">
                <a:latin typeface="+mn-lt"/>
                <a:ea typeface="楷体_GB2312" panose="02010609030101010101" pitchFamily="49" charset="-122"/>
              </a:rPr>
              <a:t>Kisten</a:t>
            </a: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 </a:t>
            </a:r>
            <a:r>
              <a:rPr lang="en-US" altLang="zh-CN" dirty="0" err="1">
                <a:latin typeface="+mn-lt"/>
                <a:ea typeface="楷体_GB2312" panose="02010609030101010101" pitchFamily="49" charset="-122"/>
              </a:rPr>
              <a:t>Nygaard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和</a:t>
            </a: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Ole Johan Dahl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开发了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Simula67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语言，它被认为是第一个面向对象的语言。</a:t>
            </a:r>
          </a:p>
        </p:txBody>
      </p:sp>
      <p:sp>
        <p:nvSpPr>
          <p:cNvPr id="12" name="矩形 11"/>
          <p:cNvSpPr/>
          <p:nvPr/>
        </p:nvSpPr>
        <p:spPr>
          <a:xfrm>
            <a:off x="5068888" y="3373438"/>
            <a:ext cx="3327400" cy="1212850"/>
          </a:xfrm>
          <a:prstGeom prst="rect">
            <a:avLst/>
          </a:prstGeom>
          <a:ln>
            <a:solidFill>
              <a:srgbClr val="00B0F0"/>
            </a:solidFill>
            <a:prstDash val="sysDash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20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世纪</a:t>
            </a: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70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年代初，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Palo Alto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研究中心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的</a:t>
            </a:r>
            <a:r>
              <a:rPr lang="en-US" altLang="zh-CN" dirty="0">
                <a:latin typeface="+mn-lt"/>
                <a:ea typeface="楷体_GB2312" panose="02010609030101010101" pitchFamily="49" charset="-122"/>
              </a:rPr>
              <a:t>Alan Kay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所在的研究小组开发出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Smalltalk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语言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828675" y="4337050"/>
            <a:ext cx="3327400" cy="1214438"/>
          </a:xfrm>
          <a:prstGeom prst="rect">
            <a:avLst/>
          </a:prstGeom>
          <a:ln>
            <a:solidFill>
              <a:srgbClr val="00B0F0"/>
            </a:solidFill>
            <a:prstDash val="sysDash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之后又开发出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Smalltalk-80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。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Smalltalk-80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被认为是最纯正的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面向对象语言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。</a:t>
            </a:r>
          </a:p>
        </p:txBody>
      </p:sp>
      <p:sp>
        <p:nvSpPr>
          <p:cNvPr id="14" name="矩形 13"/>
          <p:cNvSpPr/>
          <p:nvPr/>
        </p:nvSpPr>
        <p:spPr>
          <a:xfrm>
            <a:off x="5068888" y="5554663"/>
            <a:ext cx="3327400" cy="841375"/>
          </a:xfrm>
          <a:prstGeom prst="rect">
            <a:avLst/>
          </a:prstGeom>
          <a:ln>
            <a:solidFill>
              <a:srgbClr val="00B0F0"/>
            </a:solidFill>
            <a:prstDash val="sysDash"/>
          </a:ln>
        </p:spPr>
        <p:txBody>
          <a:bodyPr>
            <a:spAutoFit/>
          </a:bodyPr>
          <a:lstStyle/>
          <a:p>
            <a:pPr>
              <a:lnSpc>
                <a:spcPct val="135000"/>
              </a:lnSpc>
              <a:defRPr/>
            </a:pP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面向对象语言，如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Object-C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，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C++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，</a:t>
            </a:r>
            <a:r>
              <a:rPr lang="en-US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Self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，</a:t>
            </a:r>
            <a:r>
              <a:rPr lang="en-US" altLang="zh-CN" dirty="0" err="1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Eiffl</a:t>
            </a:r>
            <a:r>
              <a:rPr lang="zh-CN" altLang="en-US" dirty="0">
                <a:latin typeface="+mn-lt"/>
                <a:ea typeface="楷体_GB2312" panose="02010609030101010101" pitchFamily="49" charset="-122"/>
              </a:rPr>
              <a:t>。</a:t>
            </a:r>
          </a:p>
        </p:txBody>
      </p:sp>
      <p:cxnSp>
        <p:nvCxnSpPr>
          <p:cNvPr id="16" name="直接连接符 15"/>
          <p:cNvCxnSpPr>
            <a:cxnSpLocks noChangeShapeType="1"/>
          </p:cNvCxnSpPr>
          <p:nvPr/>
        </p:nvCxnSpPr>
        <p:spPr bwMode="auto">
          <a:xfrm>
            <a:off x="4652963" y="2173288"/>
            <a:ext cx="0" cy="4445000"/>
          </a:xfrm>
          <a:prstGeom prst="line">
            <a:avLst/>
          </a:prstGeom>
          <a:noFill/>
          <a:ln w="28575" algn="ctr">
            <a:solidFill>
              <a:srgbClr val="00ACE6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4510088" y="2846388"/>
            <a:ext cx="279400" cy="279400"/>
            <a:chOff x="4368800" y="2501900"/>
            <a:chExt cx="279400" cy="279400"/>
          </a:xfrm>
        </p:grpSpPr>
        <p:sp>
          <p:nvSpPr>
            <p:cNvPr id="20499" name="椭圆 17"/>
            <p:cNvSpPr>
              <a:spLocks noChangeArrowheads="1"/>
            </p:cNvSpPr>
            <p:nvPr/>
          </p:nvSpPr>
          <p:spPr bwMode="auto">
            <a:xfrm>
              <a:off x="4368800" y="2501900"/>
              <a:ext cx="279400" cy="279400"/>
            </a:xfrm>
            <a:prstGeom prst="ellipse">
              <a:avLst/>
            </a:prstGeom>
            <a:solidFill>
              <a:srgbClr val="00B0F0"/>
            </a:solidFill>
            <a:ln w="5715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0500" name="椭圆 18"/>
            <p:cNvSpPr>
              <a:spLocks noChangeArrowheads="1"/>
            </p:cNvSpPr>
            <p:nvPr/>
          </p:nvSpPr>
          <p:spPr bwMode="auto">
            <a:xfrm>
              <a:off x="4442900" y="2576000"/>
              <a:ext cx="131201" cy="131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4510088" y="3835400"/>
            <a:ext cx="279400" cy="279400"/>
            <a:chOff x="4368800" y="2501900"/>
            <a:chExt cx="279400" cy="279400"/>
          </a:xfrm>
        </p:grpSpPr>
        <p:sp>
          <p:nvSpPr>
            <p:cNvPr id="20497" name="椭圆 21"/>
            <p:cNvSpPr>
              <a:spLocks noChangeArrowheads="1"/>
            </p:cNvSpPr>
            <p:nvPr/>
          </p:nvSpPr>
          <p:spPr bwMode="auto">
            <a:xfrm>
              <a:off x="4368800" y="2501900"/>
              <a:ext cx="279400" cy="279400"/>
            </a:xfrm>
            <a:prstGeom prst="ellipse">
              <a:avLst/>
            </a:prstGeom>
            <a:solidFill>
              <a:srgbClr val="00B0F0"/>
            </a:solidFill>
            <a:ln w="5715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0498" name="椭圆 22"/>
            <p:cNvSpPr>
              <a:spLocks noChangeArrowheads="1"/>
            </p:cNvSpPr>
            <p:nvPr/>
          </p:nvSpPr>
          <p:spPr bwMode="auto">
            <a:xfrm>
              <a:off x="4442900" y="2576000"/>
              <a:ext cx="131201" cy="131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4510088" y="4826000"/>
            <a:ext cx="279400" cy="279400"/>
            <a:chOff x="4368800" y="2501900"/>
            <a:chExt cx="279400" cy="279400"/>
          </a:xfrm>
        </p:grpSpPr>
        <p:sp>
          <p:nvSpPr>
            <p:cNvPr id="20495" name="椭圆 24"/>
            <p:cNvSpPr>
              <a:spLocks noChangeArrowheads="1"/>
            </p:cNvSpPr>
            <p:nvPr/>
          </p:nvSpPr>
          <p:spPr bwMode="auto">
            <a:xfrm>
              <a:off x="4368800" y="2501900"/>
              <a:ext cx="279400" cy="279400"/>
            </a:xfrm>
            <a:prstGeom prst="ellipse">
              <a:avLst/>
            </a:prstGeom>
            <a:solidFill>
              <a:srgbClr val="00B0F0"/>
            </a:solidFill>
            <a:ln w="5715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0496" name="椭圆 25"/>
            <p:cNvSpPr>
              <a:spLocks noChangeArrowheads="1"/>
            </p:cNvSpPr>
            <p:nvPr/>
          </p:nvSpPr>
          <p:spPr bwMode="auto">
            <a:xfrm>
              <a:off x="4442900" y="2576000"/>
              <a:ext cx="131201" cy="131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4510088" y="5815013"/>
            <a:ext cx="279400" cy="279400"/>
            <a:chOff x="4368800" y="2501900"/>
            <a:chExt cx="279400" cy="279400"/>
          </a:xfrm>
        </p:grpSpPr>
        <p:sp>
          <p:nvSpPr>
            <p:cNvPr id="20493" name="椭圆 27"/>
            <p:cNvSpPr>
              <a:spLocks noChangeArrowheads="1"/>
            </p:cNvSpPr>
            <p:nvPr/>
          </p:nvSpPr>
          <p:spPr bwMode="auto">
            <a:xfrm>
              <a:off x="4368800" y="2501900"/>
              <a:ext cx="279400" cy="279400"/>
            </a:xfrm>
            <a:prstGeom prst="ellipse">
              <a:avLst/>
            </a:prstGeom>
            <a:solidFill>
              <a:srgbClr val="00B0F0"/>
            </a:solidFill>
            <a:ln w="57150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20494" name="椭圆 28"/>
            <p:cNvSpPr>
              <a:spLocks noChangeArrowheads="1"/>
            </p:cNvSpPr>
            <p:nvPr/>
          </p:nvSpPr>
          <p:spPr bwMode="auto">
            <a:xfrm>
              <a:off x="4442900" y="2576000"/>
              <a:ext cx="131201" cy="13120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✎ 学习目标</a:t>
            </a:r>
          </a:p>
        </p:txBody>
      </p:sp>
      <p:grpSp>
        <p:nvGrpSpPr>
          <p:cNvPr id="3075" name="Group 3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311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1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75" name="组合 18"/>
          <p:cNvGrpSpPr>
            <a:grpSpLocks/>
          </p:cNvGrpSpPr>
          <p:nvPr/>
        </p:nvGrpSpPr>
        <p:grpSpPr bwMode="auto">
          <a:xfrm>
            <a:off x="536575" y="1720850"/>
            <a:ext cx="3103563" cy="1271588"/>
            <a:chOff x="547807" y="2225389"/>
            <a:chExt cx="3102716" cy="1272544"/>
          </a:xfrm>
        </p:grpSpPr>
        <p:sp>
          <p:nvSpPr>
            <p:cNvPr id="3111" name="矩形 5"/>
            <p:cNvSpPr>
              <a:spLocks noChangeArrowheads="1"/>
            </p:cNvSpPr>
            <p:nvPr/>
          </p:nvSpPr>
          <p:spPr bwMode="auto">
            <a:xfrm>
              <a:off x="1152997" y="2225389"/>
              <a:ext cx="2497526" cy="10156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掌握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类对象的构造和析构过程</a:t>
              </a:r>
              <a:endParaRPr lang="zh-CN" altLang="zh-CN" sz="20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3112" name="组合 16"/>
            <p:cNvGrpSpPr>
              <a:grpSpLocks/>
            </p:cNvGrpSpPr>
            <p:nvPr/>
          </p:nvGrpSpPr>
          <p:grpSpPr bwMode="auto">
            <a:xfrm>
              <a:off x="860198" y="2845720"/>
              <a:ext cx="2178276" cy="652213"/>
              <a:chOff x="860198" y="2352244"/>
              <a:chExt cx="2178276" cy="652213"/>
            </a:xfrm>
          </p:grpSpPr>
          <p:cxnSp>
            <p:nvCxnSpPr>
              <p:cNvPr id="3116" name="直接连接符 7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7" name="直接连接符 10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113" name="组合 15"/>
            <p:cNvGrpSpPr>
              <a:grpSpLocks/>
            </p:cNvGrpSpPr>
            <p:nvPr/>
          </p:nvGrpSpPr>
          <p:grpSpPr bwMode="auto">
            <a:xfrm>
              <a:off x="547807" y="2356492"/>
              <a:ext cx="474581" cy="522300"/>
              <a:chOff x="1232465" y="3529898"/>
              <a:chExt cx="474581" cy="522300"/>
            </a:xfrm>
          </p:grpSpPr>
          <p:sp>
            <p:nvSpPr>
              <p:cNvPr id="88" name="椭圆 87"/>
              <p:cNvSpPr/>
              <p:nvPr/>
            </p:nvSpPr>
            <p:spPr bwMode="auto">
              <a:xfrm>
                <a:off x="1232465" y="3559253"/>
                <a:ext cx="474533" cy="473430"/>
              </a:xfrm>
              <a:prstGeom prst="ellipse">
                <a:avLst/>
              </a:prstGeom>
              <a:solidFill>
                <a:srgbClr val="3BCC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92" name="TextBox 91"/>
              <p:cNvSpPr txBox="1"/>
              <p:nvPr/>
            </p:nvSpPr>
            <p:spPr>
              <a:xfrm>
                <a:off x="1288013" y="3530657"/>
                <a:ext cx="334870" cy="521091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95" name="组合 17"/>
          <p:cNvGrpSpPr>
            <a:grpSpLocks/>
          </p:cNvGrpSpPr>
          <p:nvPr/>
        </p:nvGrpSpPr>
        <p:grpSpPr bwMode="auto">
          <a:xfrm>
            <a:off x="536575" y="4040188"/>
            <a:ext cx="2751138" cy="1150937"/>
            <a:chOff x="547807" y="3950799"/>
            <a:chExt cx="2750212" cy="1149822"/>
          </a:xfrm>
        </p:grpSpPr>
        <p:sp>
          <p:nvSpPr>
            <p:cNvPr id="3104" name="矩形 21"/>
            <p:cNvSpPr>
              <a:spLocks noChangeArrowheads="1"/>
            </p:cNvSpPr>
            <p:nvPr/>
          </p:nvSpPr>
          <p:spPr bwMode="auto">
            <a:xfrm>
              <a:off x="1145393" y="4085652"/>
              <a:ext cx="2152626" cy="10149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ts val="3600"/>
                </a:lnSpc>
                <a:buFont typeface="Calibri" pitchFamily="34" charset="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了解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面向对象</a:t>
              </a: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的编程思想</a:t>
              </a:r>
              <a:endParaRPr lang="en-US" altLang="zh-CN" sz="2000" b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宋体" charset="-122"/>
              </a:endParaRPr>
            </a:p>
          </p:txBody>
        </p:sp>
        <p:grpSp>
          <p:nvGrpSpPr>
            <p:cNvPr id="3105" name="组合 26"/>
            <p:cNvGrpSpPr>
              <a:grpSpLocks/>
            </p:cNvGrpSpPr>
            <p:nvPr/>
          </p:nvGrpSpPr>
          <p:grpSpPr bwMode="auto">
            <a:xfrm rot="10800000" flipH="1">
              <a:off x="860198" y="3950799"/>
              <a:ext cx="2178276" cy="652213"/>
              <a:chOff x="860198" y="2352244"/>
              <a:chExt cx="2178276" cy="652213"/>
            </a:xfrm>
          </p:grpSpPr>
          <p:cxnSp>
            <p:nvCxnSpPr>
              <p:cNvPr id="3109" name="直接连接符 27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10" name="直接连接符 28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106" name="组合 29"/>
            <p:cNvGrpSpPr>
              <a:grpSpLocks/>
            </p:cNvGrpSpPr>
            <p:nvPr/>
          </p:nvGrpSpPr>
          <p:grpSpPr bwMode="auto">
            <a:xfrm>
              <a:off x="547807" y="4531428"/>
              <a:ext cx="474580" cy="523518"/>
              <a:chOff x="1232465" y="3533639"/>
              <a:chExt cx="474580" cy="523518"/>
            </a:xfrm>
          </p:grpSpPr>
          <p:sp>
            <p:nvSpPr>
              <p:cNvPr id="99" name="椭圆 98"/>
              <p:cNvSpPr/>
              <p:nvPr/>
            </p:nvSpPr>
            <p:spPr bwMode="auto">
              <a:xfrm>
                <a:off x="1232465" y="3558848"/>
                <a:ext cx="474503" cy="474202"/>
              </a:xfrm>
              <a:prstGeom prst="ellipse">
                <a:avLst/>
              </a:prstGeom>
              <a:solidFill>
                <a:srgbClr val="3BCC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1275314" y="3533472"/>
                <a:ext cx="334849" cy="523367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03" name="组合 102"/>
          <p:cNvGrpSpPr>
            <a:grpSpLocks/>
          </p:cNvGrpSpPr>
          <p:nvPr/>
        </p:nvGrpSpPr>
        <p:grpSpPr bwMode="auto">
          <a:xfrm>
            <a:off x="5800725" y="1743075"/>
            <a:ext cx="2884488" cy="1281113"/>
            <a:chOff x="5810938" y="1927844"/>
            <a:chExt cx="2885387" cy="1282081"/>
          </a:xfrm>
        </p:grpSpPr>
        <p:grpSp>
          <p:nvGrpSpPr>
            <p:cNvPr id="3097" name="组合 32"/>
            <p:cNvGrpSpPr>
              <a:grpSpLocks/>
            </p:cNvGrpSpPr>
            <p:nvPr/>
          </p:nvGrpSpPr>
          <p:grpSpPr bwMode="auto">
            <a:xfrm flipH="1">
              <a:off x="6253163" y="2557463"/>
              <a:ext cx="2178050" cy="652462"/>
              <a:chOff x="860198" y="2352244"/>
              <a:chExt cx="2178276" cy="652213"/>
            </a:xfrm>
          </p:grpSpPr>
          <p:cxnSp>
            <p:nvCxnSpPr>
              <p:cNvPr id="3102" name="直接连接符 33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03" name="直接连接符 34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098" name="组合 35"/>
            <p:cNvGrpSpPr>
              <a:grpSpLocks/>
            </p:cNvGrpSpPr>
            <p:nvPr/>
          </p:nvGrpSpPr>
          <p:grpSpPr bwMode="auto">
            <a:xfrm>
              <a:off x="8223250" y="2109791"/>
              <a:ext cx="473075" cy="522287"/>
              <a:chOff x="1232465" y="3530023"/>
              <a:chExt cx="474415" cy="522742"/>
            </a:xfrm>
          </p:grpSpPr>
          <p:sp>
            <p:nvSpPr>
              <p:cNvPr id="107" name="椭圆 106"/>
              <p:cNvSpPr/>
              <p:nvPr/>
            </p:nvSpPr>
            <p:spPr bwMode="auto">
              <a:xfrm>
                <a:off x="1232318" y="3559399"/>
                <a:ext cx="474562" cy="473845"/>
              </a:xfrm>
              <a:prstGeom prst="ellipse">
                <a:avLst/>
              </a:prstGeom>
              <a:solidFill>
                <a:srgbClr val="3BCC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08" name="TextBox 107"/>
              <p:cNvSpPr txBox="1"/>
              <p:nvPr/>
            </p:nvSpPr>
            <p:spPr>
              <a:xfrm>
                <a:off x="1300794" y="3530777"/>
                <a:ext cx="336016" cy="521547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99" name="矩形 46"/>
            <p:cNvSpPr>
              <a:spLocks noChangeArrowheads="1"/>
            </p:cNvSpPr>
            <p:nvPr/>
          </p:nvSpPr>
          <p:spPr bwMode="auto">
            <a:xfrm>
              <a:off x="5810938" y="1927844"/>
              <a:ext cx="2413001" cy="1015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lnSpc>
                  <a:spcPts val="3600"/>
                </a:lnSpc>
              </a:pP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掌握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静态成员</a:t>
              </a: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的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定义</a:t>
              </a:r>
              <a:r>
                <a:rPr lang="zh-CN" altLang="en-US" sz="2000" b="1">
                  <a:latin typeface="微软雅黑" pitchFamily="34" charset="-122"/>
                  <a:ea typeface="微软雅黑" pitchFamily="34" charset="-122"/>
                </a:rPr>
                <a:t>及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操作方法</a:t>
              </a:r>
              <a:endParaRPr lang="zh-CN" altLang="zh-CN" sz="20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9" name="组合 118"/>
          <p:cNvGrpSpPr>
            <a:grpSpLocks/>
          </p:cNvGrpSpPr>
          <p:nvPr/>
        </p:nvGrpSpPr>
        <p:grpSpPr bwMode="auto">
          <a:xfrm>
            <a:off x="2063750" y="1836738"/>
            <a:ext cx="5122863" cy="3449637"/>
            <a:chOff x="2074895" y="2022507"/>
            <a:chExt cx="5122798" cy="3449574"/>
          </a:xfrm>
        </p:grpSpPr>
        <p:sp>
          <p:nvSpPr>
            <p:cNvPr id="120" name="弧形 119"/>
            <p:cNvSpPr/>
            <p:nvPr/>
          </p:nvSpPr>
          <p:spPr bwMode="auto">
            <a:xfrm rot="5400000">
              <a:off x="3977494" y="3085315"/>
              <a:ext cx="1312838" cy="1314433"/>
            </a:xfrm>
            <a:prstGeom prst="arc">
              <a:avLst>
                <a:gd name="adj1" fmla="val 5382197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1" name="弧形 120"/>
            <p:cNvSpPr/>
            <p:nvPr/>
          </p:nvSpPr>
          <p:spPr bwMode="auto">
            <a:xfrm>
              <a:off x="4092582" y="3203585"/>
              <a:ext cx="1082661" cy="1084242"/>
            </a:xfrm>
            <a:prstGeom prst="arc">
              <a:avLst>
                <a:gd name="adj1" fmla="val 10763236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122" name="弧形 121"/>
            <p:cNvSpPr/>
            <p:nvPr/>
          </p:nvSpPr>
          <p:spPr bwMode="auto">
            <a:xfrm rot="16200000">
              <a:off x="4172752" y="3347250"/>
              <a:ext cx="898509" cy="823902"/>
            </a:xfrm>
            <a:prstGeom prst="arc">
              <a:avLst>
                <a:gd name="adj1" fmla="val 16251812"/>
                <a:gd name="adj2" fmla="val 0"/>
              </a:avLst>
            </a:prstGeom>
            <a:noFill/>
            <a:ln w="57150" cap="flat" cmpd="sng" algn="ctr">
              <a:solidFill>
                <a:srgbClr val="D5F4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grpSp>
          <p:nvGrpSpPr>
            <p:cNvPr id="3091" name="组合 3"/>
            <p:cNvGrpSpPr>
              <a:grpSpLocks/>
            </p:cNvGrpSpPr>
            <p:nvPr/>
          </p:nvGrpSpPr>
          <p:grpSpPr bwMode="auto">
            <a:xfrm>
              <a:off x="2074895" y="2022507"/>
              <a:ext cx="5122798" cy="3449574"/>
              <a:chOff x="2074895" y="2022507"/>
              <a:chExt cx="5122798" cy="3449574"/>
            </a:xfrm>
          </p:grpSpPr>
          <p:graphicFrame>
            <p:nvGraphicFramePr>
              <p:cNvPr id="3095" name="图表 2"/>
              <p:cNvGraphicFramePr>
                <a:graphicFrameLocks/>
              </p:cNvGraphicFramePr>
              <p:nvPr/>
            </p:nvGraphicFramePr>
            <p:xfrm>
              <a:off x="2024095" y="1971707"/>
              <a:ext cx="5224398" cy="35511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122" r:id="rId6" imgW="5224725" imgH="3554276" progId="Excel.Chart.8">
                      <p:embed/>
                    </p:oleObj>
                  </mc:Choice>
                  <mc:Fallback>
                    <p:oleObj r:id="rId6" imgW="5224725" imgH="3554276" progId="Excel.Chart.8">
                      <p:embed/>
                      <p:pic>
                        <p:nvPicPr>
                          <p:cNvPr id="0" name="图表 2"/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7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024095" y="1971707"/>
                            <a:ext cx="5224398" cy="35511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28" name="TextBox 127"/>
              <p:cNvSpPr txBox="1"/>
              <p:nvPr/>
            </p:nvSpPr>
            <p:spPr>
              <a:xfrm rot="18760561">
                <a:off x="3488549" y="2674162"/>
                <a:ext cx="1041381" cy="369883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zh-CN" altLang="en-US" spc="3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掌握</a:t>
                </a:r>
              </a:p>
            </p:txBody>
          </p:sp>
        </p:grpSp>
        <p:sp>
          <p:nvSpPr>
            <p:cNvPr id="124" name="TextBox 123"/>
            <p:cNvSpPr txBox="1"/>
            <p:nvPr/>
          </p:nvSpPr>
          <p:spPr>
            <a:xfrm rot="2839439" flipH="1">
              <a:off x="5018086" y="3003563"/>
              <a:ext cx="1041381" cy="368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掌握</a:t>
              </a:r>
            </a:p>
          </p:txBody>
        </p:sp>
        <p:sp>
          <p:nvSpPr>
            <p:cNvPr id="125" name="TextBox 124"/>
            <p:cNvSpPr txBox="1"/>
            <p:nvPr/>
          </p:nvSpPr>
          <p:spPr>
            <a:xfrm rot="13580827" flipV="1">
              <a:off x="3526648" y="4441018"/>
              <a:ext cx="1041381" cy="36988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了解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 rot="8019173" flipH="1" flipV="1">
              <a:off x="4979986" y="4179879"/>
              <a:ext cx="1041381" cy="36829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pc="3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熟悉</a:t>
              </a:r>
            </a:p>
          </p:txBody>
        </p:sp>
      </p:grpSp>
      <p:grpSp>
        <p:nvGrpSpPr>
          <p:cNvPr id="111" name="组合 110"/>
          <p:cNvGrpSpPr>
            <a:grpSpLocks/>
          </p:cNvGrpSpPr>
          <p:nvPr/>
        </p:nvGrpSpPr>
        <p:grpSpPr bwMode="auto">
          <a:xfrm>
            <a:off x="5983288" y="4040188"/>
            <a:ext cx="2701925" cy="2089150"/>
            <a:chOff x="5994474" y="4225925"/>
            <a:chExt cx="2701851" cy="2088347"/>
          </a:xfrm>
        </p:grpSpPr>
        <p:grpSp>
          <p:nvGrpSpPr>
            <p:cNvPr id="3081" name="组合 38"/>
            <p:cNvGrpSpPr>
              <a:grpSpLocks/>
            </p:cNvGrpSpPr>
            <p:nvPr/>
          </p:nvGrpSpPr>
          <p:grpSpPr bwMode="auto">
            <a:xfrm rot="10800000">
              <a:off x="6253163" y="4225925"/>
              <a:ext cx="2178050" cy="652463"/>
              <a:chOff x="860198" y="2352244"/>
              <a:chExt cx="2178276" cy="652213"/>
            </a:xfrm>
          </p:grpSpPr>
          <p:cxnSp>
            <p:nvCxnSpPr>
              <p:cNvPr id="3086" name="直接连接符 39"/>
              <p:cNvCxnSpPr>
                <a:cxnSpLocks noChangeShapeType="1"/>
              </p:cNvCxnSpPr>
              <p:nvPr/>
            </p:nvCxnSpPr>
            <p:spPr bwMode="auto">
              <a:xfrm>
                <a:off x="860198" y="2352244"/>
                <a:ext cx="372267" cy="652213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87" name="直接连接符 40"/>
              <p:cNvCxnSpPr>
                <a:cxnSpLocks noChangeShapeType="1"/>
              </p:cNvCxnSpPr>
              <p:nvPr/>
            </p:nvCxnSpPr>
            <p:spPr bwMode="auto">
              <a:xfrm>
                <a:off x="1222939" y="3004457"/>
                <a:ext cx="1815535" cy="0"/>
              </a:xfrm>
              <a:prstGeom prst="line">
                <a:avLst/>
              </a:prstGeom>
              <a:noFill/>
              <a:ln w="28575" algn="ctr">
                <a:solidFill>
                  <a:srgbClr val="00ACE6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082" name="组合 41"/>
            <p:cNvGrpSpPr>
              <a:grpSpLocks/>
            </p:cNvGrpSpPr>
            <p:nvPr/>
          </p:nvGrpSpPr>
          <p:grpSpPr bwMode="auto">
            <a:xfrm flipH="1">
              <a:off x="8223250" y="4806950"/>
              <a:ext cx="473075" cy="523875"/>
              <a:chOff x="1232465" y="3533629"/>
              <a:chExt cx="474415" cy="523220"/>
            </a:xfrm>
          </p:grpSpPr>
          <p:sp>
            <p:nvSpPr>
              <p:cNvPr id="115" name="椭圆 114"/>
              <p:cNvSpPr/>
              <p:nvPr/>
            </p:nvSpPr>
            <p:spPr bwMode="auto">
              <a:xfrm>
                <a:off x="1232465" y="3558765"/>
                <a:ext cx="474402" cy="473887"/>
              </a:xfrm>
              <a:prstGeom prst="ellipse">
                <a:avLst/>
              </a:prstGeom>
              <a:solidFill>
                <a:srgbClr val="3BCCFF"/>
              </a:solidFill>
              <a:ln w="2857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>
                <a:outerShdw blurRad="25400" dist="127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116" name="TextBox 115"/>
              <p:cNvSpPr txBox="1"/>
              <p:nvPr/>
            </p:nvSpPr>
            <p:spPr>
              <a:xfrm>
                <a:off x="1305695" y="3533406"/>
                <a:ext cx="335903" cy="523019"/>
              </a:xfrm>
              <a:prstGeom prst="rect">
                <a:avLst/>
              </a:prstGeom>
              <a:noFill/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en-US" altLang="zh-CN" sz="2800" b="1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endParaRPr lang="zh-CN" altLang="en-US" sz="2800" b="1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3083" name="矩形 51"/>
            <p:cNvSpPr>
              <a:spLocks noChangeArrowheads="1"/>
            </p:cNvSpPr>
            <p:nvPr/>
          </p:nvSpPr>
          <p:spPr bwMode="auto">
            <a:xfrm>
              <a:off x="5994474" y="4375280"/>
              <a:ext cx="2134205" cy="1938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r" eaLnBrk="1" hangingPunct="1">
                <a:lnSpc>
                  <a:spcPts val="3600"/>
                </a:lnSpc>
                <a:buFont typeface="Calibri" pitchFamily="34" charset="0"/>
                <a:buNone/>
              </a:pP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熟悉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类的定义方法</a:t>
              </a: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，掌握类中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数据成员</a:t>
              </a: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和</a:t>
              </a:r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成员函数</a:t>
              </a:r>
              <a:r>
                <a:rPr lang="zh-CN" altLang="en-US" sz="20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  <a:sym typeface="宋体" charset="-122"/>
                </a:rPr>
                <a:t>的定义及使用</a:t>
              </a:r>
              <a:endParaRPr lang="en-US" altLang="zh-CN" sz="20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sym typeface="宋体" charset="-122"/>
              </a:endParaRPr>
            </a:p>
          </p:txBody>
        </p:sp>
      </p:grpSp>
    </p:spTree>
    <p:custDataLst>
      <p:tags r:id="rId2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048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" dur="2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 tmFilter="0, 0; .2, .5; .8, .5; 1, 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250" autoRev="1" fill="hold"/>
                                        <p:tgtEl>
                                          <p:spTgt spid="7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10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1507" name="矩形 5"/>
          <p:cNvSpPr>
            <a:spLocks noChangeArrowheads="1"/>
          </p:cNvSpPr>
          <p:nvPr/>
        </p:nvSpPr>
        <p:spPr bwMode="auto">
          <a:xfrm>
            <a:off x="790575" y="1252538"/>
            <a:ext cx="3775075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的应用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领域：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919163" y="2063750"/>
            <a:ext cx="2347912" cy="1676400"/>
            <a:chOff x="973247" y="2239394"/>
            <a:chExt cx="2767466" cy="1978320"/>
          </a:xfrm>
        </p:grpSpPr>
        <p:pic>
          <p:nvPicPr>
            <p:cNvPr id="21521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247" y="2239394"/>
              <a:ext cx="2767466" cy="1595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2" name="矩形 7"/>
            <p:cNvSpPr>
              <a:spLocks noChangeArrowheads="1"/>
            </p:cNvSpPr>
            <p:nvPr/>
          </p:nvSpPr>
          <p:spPr bwMode="auto">
            <a:xfrm>
              <a:off x="1826692" y="3909937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数据库系统</a:t>
              </a:r>
              <a:endParaRPr lang="zh-CN" altLang="en-US" sz="1400"/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3797300" y="2039938"/>
            <a:ext cx="4329113" cy="2622550"/>
            <a:chOff x="4163242" y="2040674"/>
            <a:chExt cx="4329366" cy="2621763"/>
          </a:xfrm>
        </p:grpSpPr>
        <p:pic>
          <p:nvPicPr>
            <p:cNvPr id="2151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63242" y="2040674"/>
              <a:ext cx="4329366" cy="2281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20" name="矩形 11"/>
            <p:cNvSpPr>
              <a:spLocks noChangeArrowheads="1"/>
            </p:cNvSpPr>
            <p:nvPr/>
          </p:nvSpPr>
          <p:spPr bwMode="auto">
            <a:xfrm>
              <a:off x="5864840" y="4354660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交互式界面</a:t>
              </a: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906463" y="3846513"/>
            <a:ext cx="2360612" cy="2579687"/>
            <a:chOff x="713784" y="3846123"/>
            <a:chExt cx="2360968" cy="2580456"/>
          </a:xfrm>
        </p:grpSpPr>
        <p:pic>
          <p:nvPicPr>
            <p:cNvPr id="21517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784" y="3846123"/>
              <a:ext cx="2360968" cy="22380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8" name="矩形 13"/>
            <p:cNvSpPr>
              <a:spLocks noChangeArrowheads="1"/>
            </p:cNvSpPr>
            <p:nvPr/>
          </p:nvSpPr>
          <p:spPr bwMode="auto">
            <a:xfrm>
              <a:off x="1369396" y="6118802"/>
              <a:ext cx="1082348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分布式系统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797300" y="4783138"/>
            <a:ext cx="1816100" cy="1643062"/>
            <a:chOff x="4029430" y="4783873"/>
            <a:chExt cx="1815580" cy="1642706"/>
          </a:xfrm>
        </p:grpSpPr>
        <p:pic>
          <p:nvPicPr>
            <p:cNvPr id="21515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430" y="4783873"/>
              <a:ext cx="1815580" cy="13045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516" name="矩形 18"/>
            <p:cNvSpPr>
              <a:spLocks noChangeArrowheads="1"/>
            </p:cNvSpPr>
            <p:nvPr/>
          </p:nvSpPr>
          <p:spPr bwMode="auto">
            <a:xfrm>
              <a:off x="4462952" y="6118802"/>
              <a:ext cx="90281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人工智能</a:t>
              </a: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5942013" y="4783138"/>
            <a:ext cx="2184400" cy="1643062"/>
            <a:chOff x="6173824" y="4783874"/>
            <a:chExt cx="2184972" cy="1642705"/>
          </a:xfrm>
        </p:grpSpPr>
        <p:sp>
          <p:nvSpPr>
            <p:cNvPr id="21513" name="矩形 20"/>
            <p:cNvSpPr>
              <a:spLocks noChangeArrowheads="1"/>
            </p:cNvSpPr>
            <p:nvPr/>
          </p:nvSpPr>
          <p:spPr bwMode="auto">
            <a:xfrm>
              <a:off x="6702387" y="6118802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400">
                  <a:latin typeface="微软雅黑" pitchFamily="34" charset="-122"/>
                  <a:ea typeface="微软雅黑" pitchFamily="34" charset="-122"/>
                </a:rPr>
                <a:t>网络管理结构</a:t>
              </a:r>
            </a:p>
          </p:txBody>
        </p:sp>
        <p:pic>
          <p:nvPicPr>
            <p:cNvPr id="21514" name="Picture 6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824" y="4783874"/>
              <a:ext cx="2184972" cy="1334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的基本概念</a:t>
            </a:r>
          </a:p>
        </p:txBody>
      </p:sp>
      <p:sp>
        <p:nvSpPr>
          <p:cNvPr id="2253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7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object</a:t>
            </a:r>
            <a:endParaRPr lang="zh-CN" altLang="en-US"/>
          </a:p>
        </p:txBody>
      </p:sp>
      <p:sp>
        <p:nvSpPr>
          <p:cNvPr id="8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class</a:t>
            </a:r>
            <a:endParaRPr lang="zh-CN" altLang="en-US"/>
          </a:p>
        </p:txBody>
      </p:sp>
      <p:sp>
        <p:nvSpPr>
          <p:cNvPr id="9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abstract</a:t>
            </a:r>
            <a:endParaRPr lang="zh-CN" altLang="en-US"/>
          </a:p>
        </p:txBody>
      </p:sp>
      <p:sp>
        <p:nvSpPr>
          <p:cNvPr id="10" name="折角形 44"/>
          <p:cNvSpPr>
            <a:spLocks noChangeArrowheads="1"/>
          </p:cNvSpPr>
          <p:nvPr/>
        </p:nvSpPr>
        <p:spPr bwMode="auto">
          <a:xfrm>
            <a:off x="998538" y="2617788"/>
            <a:ext cx="2352675" cy="355441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是现实世界中实际存在的事物，是构成世界的一个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独立单位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，它由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（描述事物的属性）和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作用于数据的操作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（体现事物的行为）构成一个独立整体。</a:t>
            </a:r>
            <a:endParaRPr lang="zh-CN" altLang="en-US" sz="1600" b="1" dirty="0" smtClean="0">
              <a:solidFill>
                <a:srgbClr val="00ACE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  <p:sp>
        <p:nvSpPr>
          <p:cNvPr id="11" name="折角形 44"/>
          <p:cNvSpPr>
            <a:spLocks noChangeArrowheads="1"/>
          </p:cNvSpPr>
          <p:nvPr/>
        </p:nvSpPr>
        <p:spPr bwMode="auto">
          <a:xfrm>
            <a:off x="3481388" y="2617788"/>
            <a:ext cx="2351087" cy="3554412"/>
          </a:xfrm>
          <a:prstGeom prst="foldedCorner">
            <a:avLst>
              <a:gd name="adj" fmla="val 12500"/>
            </a:avLst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Arial" charset="0"/>
              <a:buNone/>
            </a:pP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的方法中，类是具有相同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行为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的一组对象的集合，它提供一个抽象的描述，其内部包括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属性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行为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两个主要部分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1600" b="1">
              <a:solidFill>
                <a:srgbClr val="00ACE6"/>
              </a:solidFill>
              <a:latin typeface="微软雅黑" pitchFamily="34" charset="-122"/>
              <a:ea typeface="微软雅黑" pitchFamily="34" charset="-122"/>
              <a:sym typeface="宋体" charset="-122"/>
            </a:endParaRPr>
          </a:p>
        </p:txBody>
      </p:sp>
      <p:sp>
        <p:nvSpPr>
          <p:cNvPr id="12" name="折角形 44"/>
          <p:cNvSpPr>
            <a:spLocks noChangeArrowheads="1"/>
          </p:cNvSpPr>
          <p:nvPr/>
        </p:nvSpPr>
        <p:spPr bwMode="auto">
          <a:xfrm>
            <a:off x="5964238" y="2617788"/>
            <a:ext cx="2352675" cy="3554412"/>
          </a:xfrm>
          <a:prstGeom prst="foldedCorner">
            <a:avLst>
              <a:gd name="adj" fmla="val 125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buFont typeface="Arial" pitchFamily="34" charset="0"/>
              <a:buNone/>
              <a:defRPr/>
            </a:pP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是通过特定的实例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抽取共同特征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以后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形成概念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抽象化主要是为了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使复杂度降低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，是面向对象编程思想的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 smtClean="0">
              <a:latin typeface="微软雅黑" panose="020B0503020204020204" pitchFamily="34" charset="-122"/>
              <a:ea typeface="微软雅黑" panose="020B0503020204020204" pitchFamily="34" charset="-122"/>
              <a:sym typeface="宋体" pitchFamily="2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的基本概念</a:t>
            </a:r>
          </a:p>
        </p:txBody>
      </p:sp>
      <p:sp>
        <p:nvSpPr>
          <p:cNvPr id="2355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3556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/>
          </a:p>
        </p:txBody>
      </p:sp>
      <p:sp>
        <p:nvSpPr>
          <p:cNvPr id="23557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/>
          </a:p>
        </p:txBody>
      </p:sp>
      <p:sp>
        <p:nvSpPr>
          <p:cNvPr id="23558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/>
          </a:p>
        </p:txBody>
      </p:sp>
      <p:sp>
        <p:nvSpPr>
          <p:cNvPr id="14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 dirty="0" smtClean="0"/>
          </a:p>
        </p:txBody>
      </p:sp>
      <p:sp>
        <p:nvSpPr>
          <p:cNvPr id="15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 dirty="0" smtClean="0"/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885825" y="2928938"/>
            <a:ext cx="2452688" cy="3090862"/>
            <a:chOff x="898526" y="2751136"/>
            <a:chExt cx="2452231" cy="3090864"/>
          </a:xfrm>
        </p:grpSpPr>
        <p:grpSp>
          <p:nvGrpSpPr>
            <p:cNvPr id="23569" name="组合 45"/>
            <p:cNvGrpSpPr>
              <a:grpSpLocks/>
            </p:cNvGrpSpPr>
            <p:nvPr/>
          </p:nvGrpSpPr>
          <p:grpSpPr bwMode="auto">
            <a:xfrm>
              <a:off x="898526" y="2751136"/>
              <a:ext cx="2452231" cy="3090864"/>
              <a:chOff x="2714194" y="995130"/>
              <a:chExt cx="2284797" cy="3151491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2714194" y="995130"/>
                <a:ext cx="519071" cy="5195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7" name="圆角矩形 26"/>
              <p:cNvSpPr/>
              <p:nvPr/>
            </p:nvSpPr>
            <p:spPr bwMode="auto">
              <a:xfrm>
                <a:off x="2844331" y="1084155"/>
                <a:ext cx="2154660" cy="3062466"/>
              </a:xfrm>
              <a:prstGeom prst="roundRect">
                <a:avLst>
                  <a:gd name="adj" fmla="val 732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28" name="椭圆 27"/>
              <p:cNvSpPr/>
              <p:nvPr/>
            </p:nvSpPr>
            <p:spPr>
              <a:xfrm>
                <a:off x="2714194" y="995130"/>
                <a:ext cx="519071" cy="5195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2757081" y="1038833"/>
                <a:ext cx="431819" cy="430558"/>
              </a:xfrm>
              <a:prstGeom prst="ellipse">
                <a:avLst/>
              </a:prstGeom>
              <a:gradFill>
                <a:gsLst>
                  <a:gs pos="50000">
                    <a:srgbClr val="00B0F0"/>
                  </a:gs>
                  <a:gs pos="0">
                    <a:srgbClr val="9FD8FF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⊙</a:t>
                </a:r>
              </a:p>
            </p:txBody>
          </p:sp>
        </p:grpSp>
        <p:sp>
          <p:nvSpPr>
            <p:cNvPr id="23570" name="矩形 45"/>
            <p:cNvSpPr>
              <a:spLocks noChangeArrowheads="1"/>
            </p:cNvSpPr>
            <p:nvPr/>
          </p:nvSpPr>
          <p:spPr bwMode="auto">
            <a:xfrm>
              <a:off x="1204175" y="3327404"/>
              <a:ext cx="2034326" cy="2336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既可以是具体的物理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实体的对象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，也可以是人为的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概念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，或者是任何有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明确边界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意义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的东西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3565525" y="3259138"/>
            <a:ext cx="4703763" cy="2152650"/>
            <a:chOff x="3565308" y="2928936"/>
            <a:chExt cx="4704759" cy="2152206"/>
          </a:xfrm>
        </p:grpSpPr>
        <p:sp>
          <p:nvSpPr>
            <p:cNvPr id="23563" name="矩形 38"/>
            <p:cNvSpPr>
              <a:spLocks noChangeArrowheads="1"/>
            </p:cNvSpPr>
            <p:nvPr/>
          </p:nvSpPr>
          <p:spPr bwMode="auto">
            <a:xfrm>
              <a:off x="3565308" y="3016248"/>
              <a:ext cx="90281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8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如：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  <p:grpSp>
          <p:nvGrpSpPr>
            <p:cNvPr id="23564" name="组合 40"/>
            <p:cNvGrpSpPr>
              <a:grpSpLocks/>
            </p:cNvGrpSpPr>
            <p:nvPr/>
          </p:nvGrpSpPr>
          <p:grpSpPr bwMode="auto">
            <a:xfrm>
              <a:off x="4283717" y="2928936"/>
              <a:ext cx="3986350" cy="2152206"/>
              <a:chOff x="4283717" y="2928936"/>
              <a:chExt cx="3986350" cy="2152206"/>
            </a:xfrm>
          </p:grpSpPr>
          <p:pic>
            <p:nvPicPr>
              <p:cNvPr id="23565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283717" y="2946398"/>
                <a:ext cx="1856132" cy="16193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3566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38898" y="2928936"/>
                <a:ext cx="1831169" cy="184442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3567" name="矩形 39"/>
              <p:cNvSpPr>
                <a:spLocks noChangeArrowheads="1"/>
              </p:cNvSpPr>
              <p:nvPr/>
            </p:nvSpPr>
            <p:spPr bwMode="auto">
              <a:xfrm>
                <a:off x="4971768" y="4773365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工人</a:t>
                </a:r>
              </a:p>
            </p:txBody>
          </p:sp>
          <p:sp>
            <p:nvSpPr>
              <p:cNvPr id="23568" name="矩形 42"/>
              <p:cNvSpPr>
                <a:spLocks noChangeArrowheads="1"/>
              </p:cNvSpPr>
              <p:nvPr/>
            </p:nvSpPr>
            <p:spPr bwMode="auto">
              <a:xfrm>
                <a:off x="7082612" y="4773365"/>
                <a:ext cx="543739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1400">
                    <a:latin typeface="微软雅黑" pitchFamily="34" charset="-122"/>
                    <a:ea typeface="微软雅黑" pitchFamily="34" charset="-122"/>
                  </a:rPr>
                  <a:t>公司</a:t>
                </a: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的基本概念</a:t>
            </a:r>
          </a:p>
        </p:txBody>
      </p:sp>
      <p:sp>
        <p:nvSpPr>
          <p:cNvPr id="2457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4580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/>
          </a:p>
        </p:txBody>
      </p:sp>
      <p:sp>
        <p:nvSpPr>
          <p:cNvPr id="24581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/>
          </a:p>
        </p:txBody>
      </p:sp>
      <p:sp>
        <p:nvSpPr>
          <p:cNvPr id="24582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 dirty="0" smtClean="0"/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885825" y="2928938"/>
            <a:ext cx="2452688" cy="3090862"/>
            <a:chOff x="898526" y="2751136"/>
            <a:chExt cx="2452231" cy="3090864"/>
          </a:xfrm>
        </p:grpSpPr>
        <p:grpSp>
          <p:nvGrpSpPr>
            <p:cNvPr id="24599" name="组合 45"/>
            <p:cNvGrpSpPr>
              <a:grpSpLocks/>
            </p:cNvGrpSpPr>
            <p:nvPr/>
          </p:nvGrpSpPr>
          <p:grpSpPr bwMode="auto">
            <a:xfrm>
              <a:off x="898526" y="2751136"/>
              <a:ext cx="2452231" cy="3090864"/>
              <a:chOff x="2714194" y="995130"/>
              <a:chExt cx="2284797" cy="3151491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2714194" y="995130"/>
                <a:ext cx="519071" cy="519583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 bwMode="auto">
              <a:xfrm>
                <a:off x="2844331" y="1084155"/>
                <a:ext cx="2154660" cy="3062466"/>
              </a:xfrm>
              <a:prstGeom prst="roundRect">
                <a:avLst>
                  <a:gd name="adj" fmla="val 7320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00" b="1" dirty="0">
                  <a:solidFill>
                    <a:srgbClr val="00B0F0"/>
                  </a:solidFill>
                </a:endParaRPr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714194" y="995130"/>
                <a:ext cx="519071" cy="519583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18" name="椭圆 17"/>
              <p:cNvSpPr/>
              <p:nvPr/>
            </p:nvSpPr>
            <p:spPr>
              <a:xfrm>
                <a:off x="2757081" y="1038833"/>
                <a:ext cx="431819" cy="430558"/>
              </a:xfrm>
              <a:prstGeom prst="ellipse">
                <a:avLst/>
              </a:prstGeom>
              <a:gradFill>
                <a:gsLst>
                  <a:gs pos="50000">
                    <a:srgbClr val="00B0F0"/>
                  </a:gs>
                  <a:gs pos="0">
                    <a:srgbClr val="9FD8FF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2400" b="1" dirty="0">
                    <a:latin typeface="微软雅黑" pitchFamily="34" charset="-122"/>
                    <a:ea typeface="微软雅黑" pitchFamily="34" charset="-122"/>
                  </a:rPr>
                  <a:t>⊙</a:t>
                </a:r>
              </a:p>
            </p:txBody>
          </p:sp>
        </p:grpSp>
        <p:sp>
          <p:nvSpPr>
            <p:cNvPr id="24600" name="矩形 45"/>
            <p:cNvSpPr>
              <a:spLocks noChangeArrowheads="1"/>
            </p:cNvSpPr>
            <p:nvPr/>
          </p:nvSpPr>
          <p:spPr bwMode="auto">
            <a:xfrm>
              <a:off x="1204175" y="3175004"/>
              <a:ext cx="2034326" cy="2585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dirty="0">
                  <a:latin typeface="微软雅黑" pitchFamily="34" charset="-122"/>
                  <a:ea typeface="微软雅黑" pitchFamily="34" charset="-122"/>
                </a:rPr>
                <a:t>只关注那些与当前目标有关的</a:t>
              </a:r>
              <a:r>
                <a:rPr lang="zh-CN" altLang="zh-CN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本质特征</a:t>
              </a:r>
              <a:r>
                <a:rPr lang="zh-CN" altLang="zh-CN" dirty="0">
                  <a:latin typeface="微软雅黑" pitchFamily="34" charset="-122"/>
                  <a:ea typeface="微软雅黑" pitchFamily="34" charset="-122"/>
                </a:rPr>
                <a:t>，把具有共同性质的事物划分为一</a:t>
              </a:r>
              <a:r>
                <a:rPr lang="zh-CN" altLang="zh-CN" dirty="0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类</a:t>
              </a:r>
              <a:r>
                <a:rPr lang="zh-CN" altLang="zh-CN" dirty="0">
                  <a:latin typeface="微软雅黑" pitchFamily="34" charset="-122"/>
                  <a:ea typeface="微软雅黑" pitchFamily="34" charset="-122"/>
                </a:rPr>
                <a:t>，得出一个</a:t>
              </a:r>
              <a:r>
                <a:rPr lang="zh-CN" altLang="zh-CN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抽</a:t>
              </a:r>
              <a:r>
                <a:rPr lang="zh-CN" altLang="zh-CN" dirty="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象概念</a:t>
              </a:r>
              <a:r>
                <a:rPr lang="zh-CN" altLang="en-US" dirty="0"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</p:grp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4062413" y="3067050"/>
            <a:ext cx="9032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514850" y="5900738"/>
            <a:ext cx="98583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itchFamily="2" charset="-122"/>
              </a:rPr>
              <a:t>学生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015038" y="5900738"/>
            <a:ext cx="80010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itchFamily="2" charset="-122"/>
              </a:rPr>
              <a:t>医生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270750" y="5900738"/>
            <a:ext cx="966788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itchFamily="2" charset="-122"/>
              </a:rPr>
              <a:t>工程师</a:t>
            </a: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5650" y="2971800"/>
            <a:ext cx="116522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2" name="直接箭头连接符 31"/>
          <p:cNvCxnSpPr/>
          <p:nvPr/>
        </p:nvCxnSpPr>
        <p:spPr>
          <a:xfrm flipH="1">
            <a:off x="5119688" y="4127500"/>
            <a:ext cx="717550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413500" y="4127500"/>
            <a:ext cx="34925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932613" y="4127500"/>
            <a:ext cx="628650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100888" y="3060700"/>
            <a:ext cx="492125" cy="962025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ea typeface="宋体" pitchFamily="2" charset="-122"/>
              </a:rPr>
              <a:t>     人类</a:t>
            </a:r>
          </a:p>
        </p:txBody>
      </p:sp>
      <p:pic>
        <p:nvPicPr>
          <p:cNvPr id="37" name="Picture 4" descr="C:\Documents and Settings\Administrator\Local Settings\Temporary Internet Files\Content.IE5\0XS9CT6Q\MC900417770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38" y="4822825"/>
            <a:ext cx="6477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" name="Picture 5" descr="C:\Documents and Settings\Administrator\Local Settings\Temporary Internet Files\Content.IE5\36FM0CVQ\MC90044551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313" y="4822825"/>
            <a:ext cx="99218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9" name="Picture 7" descr="C:\Documents and Settings\Administrator\Local Settings\Temporary Internet Files\Content.IE5\3X6GLHFP\MC900330873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738" y="4822825"/>
            <a:ext cx="731837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TextBox 41"/>
          <p:cNvSpPr>
            <a:spLocks noChangeArrowheads="1"/>
          </p:cNvSpPr>
          <p:nvPr/>
        </p:nvSpPr>
        <p:spPr bwMode="auto">
          <a:xfrm>
            <a:off x="3479800" y="2081213"/>
            <a:ext cx="2354263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 sz="24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  <p:bldP spid="28" grpId="0"/>
      <p:bldP spid="29" grpId="0"/>
      <p:bldP spid="30" grpId="0"/>
      <p:bldP spid="35" grpId="0"/>
      <p:bldP spid="4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的基本概念</a:t>
            </a:r>
          </a:p>
        </p:txBody>
      </p:sp>
      <p:sp>
        <p:nvSpPr>
          <p:cNvPr id="2560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5604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/>
          </a:p>
        </p:txBody>
      </p:sp>
      <p:sp>
        <p:nvSpPr>
          <p:cNvPr id="25605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/>
          </a:p>
        </p:txBody>
      </p:sp>
      <p:sp>
        <p:nvSpPr>
          <p:cNvPr id="25606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对象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3484563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类</a:t>
            </a:r>
            <a:endParaRPr lang="zh-CN" altLang="en-US" dirty="0" smtClean="0"/>
          </a:p>
        </p:txBody>
      </p:sp>
      <p:sp>
        <p:nvSpPr>
          <p:cNvPr id="19" name="矩形 18"/>
          <p:cNvSpPr>
            <a:spLocks noChangeArrowheads="1"/>
          </p:cNvSpPr>
          <p:nvPr/>
        </p:nvSpPr>
        <p:spPr bwMode="auto">
          <a:xfrm>
            <a:off x="1603375" y="2889250"/>
            <a:ext cx="9032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如：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2" name="TextBox 41"/>
          <p:cNvSpPr>
            <a:spLocks noChangeArrowheads="1"/>
          </p:cNvSpPr>
          <p:nvPr/>
        </p:nvSpPr>
        <p:spPr bwMode="auto">
          <a:xfrm>
            <a:off x="5964238" y="2081213"/>
            <a:ext cx="2351087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抽象</a:t>
            </a:r>
            <a:endParaRPr lang="zh-CN" altLang="en-US" sz="24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031875" y="6013450"/>
            <a:ext cx="7310438" cy="460375"/>
          </a:xfrm>
          <a:prstGeom prst="rect">
            <a:avLst/>
          </a:prstGeom>
          <a:gradFill>
            <a:gsLst>
              <a:gs pos="0">
                <a:schemeClr val="bg1">
                  <a:alpha val="32000"/>
                </a:schemeClr>
              </a:gs>
              <a:gs pos="50000">
                <a:srgbClr val="00B0F0">
                  <a:alpha val="34000"/>
                </a:srgbClr>
              </a:gs>
              <a:gs pos="100000">
                <a:schemeClr val="bg1">
                  <a:alpha val="31000"/>
                </a:schemeClr>
              </a:gs>
            </a:gsLst>
            <a:lin ang="0" scaled="0"/>
          </a:gradFill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人的特征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的过程，就是一个</a:t>
            </a:r>
            <a:r>
              <a:rPr lang="zh-CN" altLang="zh-CN" sz="2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的过程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8" y="2825750"/>
            <a:ext cx="1155700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1013" y="2825750"/>
            <a:ext cx="911225" cy="136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2871788"/>
            <a:ext cx="1276350" cy="1319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8" name="直接箭头连接符 37"/>
          <p:cNvCxnSpPr/>
          <p:nvPr/>
        </p:nvCxnSpPr>
        <p:spPr>
          <a:xfrm flipV="1">
            <a:off x="5062538" y="4189413"/>
            <a:ext cx="1131887" cy="58578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H="1" flipV="1">
            <a:off x="3203575" y="4227513"/>
            <a:ext cx="1176338" cy="54768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4752975" y="4176713"/>
            <a:ext cx="0" cy="547687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0" y="4741863"/>
            <a:ext cx="1055688" cy="111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358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9" grpId="0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62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7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8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9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折角形 44"/>
          <p:cNvSpPr>
            <a:spLocks noChangeArrowheads="1"/>
          </p:cNvSpPr>
          <p:nvPr/>
        </p:nvSpPr>
        <p:spPr bwMode="auto">
          <a:xfrm>
            <a:off x="998538" y="2617788"/>
            <a:ext cx="2352675" cy="2513012"/>
          </a:xfrm>
          <a:prstGeom prst="foldedCorner">
            <a:avLst>
              <a:gd name="adj" fmla="val 125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Encapsulation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是面向对象的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，将对象的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封装起来，不需要让外界知道具体实现细节，这就是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封装思想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折角形 44"/>
          <p:cNvSpPr>
            <a:spLocks noChangeArrowheads="1"/>
          </p:cNvSpPr>
          <p:nvPr/>
        </p:nvSpPr>
        <p:spPr bwMode="auto">
          <a:xfrm>
            <a:off x="3481388" y="2617788"/>
            <a:ext cx="2351087" cy="2513012"/>
          </a:xfrm>
          <a:prstGeom prst="foldedCorner">
            <a:avLst>
              <a:gd name="adj" fmla="val 12500"/>
            </a:avLst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n-US" altLang="zh-CN" sz="1600">
                <a:latin typeface="微软雅黑" pitchFamily="34" charset="-122"/>
                <a:ea typeface="微软雅黑" pitchFamily="34" charset="-122"/>
              </a:rPr>
              <a:t>Inheritance</a:t>
            </a:r>
            <a:r>
              <a:rPr lang="zh-CN" altLang="en-US" sz="160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1600"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主要描述的是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类与类之间的关系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，通过继承，可以在无需重新编写原有类的情况下，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对原有类的功能进行扩展</a:t>
            </a:r>
            <a:r>
              <a:rPr lang="zh-CN" altLang="en-US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2" name="折角形 44"/>
          <p:cNvSpPr>
            <a:spLocks noChangeArrowheads="1"/>
          </p:cNvSpPr>
          <p:nvPr/>
        </p:nvSpPr>
        <p:spPr bwMode="auto">
          <a:xfrm>
            <a:off x="5964238" y="2617788"/>
            <a:ext cx="2352675" cy="2513012"/>
          </a:xfrm>
          <a:prstGeom prst="foldedCorner">
            <a:avLst>
              <a:gd name="adj" fmla="val 125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Polymorphism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指在一个类中定义的属性和方法被其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类继承后，它们可以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对相同消息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具有不同的</a:t>
            </a:r>
            <a:r>
              <a:rPr lang="zh-CN" altLang="zh-CN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数据类型或表现出不同的行为</a:t>
            </a:r>
            <a:r>
              <a:rPr lang="zh-CN" altLang="en-US" sz="1600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8" grpId="0" animBg="1"/>
      <p:bldP spid="9" grpId="0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5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7652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27653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27654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 dirty="0" smtClean="0"/>
          </a:p>
        </p:txBody>
      </p: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2174875" y="2946400"/>
            <a:ext cx="6003925" cy="2857500"/>
            <a:chOff x="2174875" y="2946400"/>
            <a:chExt cx="6003925" cy="2857500"/>
          </a:xfrm>
        </p:grpSpPr>
        <p:sp>
          <p:nvSpPr>
            <p:cNvPr id="27660" name="TextBox 43"/>
            <p:cNvSpPr txBox="1">
              <a:spLocks noChangeArrowheads="1"/>
            </p:cNvSpPr>
            <p:nvPr/>
          </p:nvSpPr>
          <p:spPr bwMode="auto">
            <a:xfrm>
              <a:off x="2799345" y="3424497"/>
              <a:ext cx="5112568" cy="1966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</a:pPr>
              <a:r>
                <a:rPr lang="zh-CN" altLang="en-US" sz="36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封装</a:t>
              </a:r>
              <a:r>
                <a:rPr lang="zh-CN" altLang="en-US" sz="2400">
                  <a:latin typeface="微软雅黑" pitchFamily="34" charset="-122"/>
                  <a:ea typeface="微软雅黑" pitchFamily="34" charset="-122"/>
                </a:rPr>
                <a:t>就是隐藏对象的属性（</a:t>
              </a:r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property</a:t>
              </a:r>
              <a:r>
                <a:rPr lang="zh-CN" altLang="en-US" sz="2400">
                  <a:latin typeface="微软雅黑" pitchFamily="34" charset="-122"/>
                  <a:ea typeface="微软雅黑" pitchFamily="34" charset="-122"/>
                </a:rPr>
                <a:t>）和实现细节，仅对外提供公开接口（</a:t>
              </a:r>
              <a:r>
                <a:rPr lang="en-US" altLang="zh-CN" sz="2400">
                  <a:latin typeface="微软雅黑" pitchFamily="34" charset="-122"/>
                  <a:ea typeface="微软雅黑" pitchFamily="34" charset="-122"/>
                </a:rPr>
                <a:t>interface</a:t>
              </a:r>
              <a:r>
                <a:rPr lang="zh-CN" altLang="en-US" sz="2400">
                  <a:latin typeface="微软雅黑" pitchFamily="34" charset="-122"/>
                  <a:ea typeface="微软雅黑" pitchFamily="34" charset="-122"/>
                </a:rPr>
                <a:t>）。</a:t>
              </a: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2174875" y="2946400"/>
              <a:ext cx="6003925" cy="2857500"/>
            </a:xfrm>
            <a:prstGeom prst="roundRect">
              <a:avLst/>
            </a:prstGeom>
            <a:noFill/>
            <a:ln w="38100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781425"/>
            <a:ext cx="208915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9" name="灯片编号占位符 1"/>
          <p:cNvSpPr txBox="1">
            <a:spLocks/>
          </p:cNvSpPr>
          <p:nvPr/>
        </p:nvSpPr>
        <p:spPr bwMode="auto">
          <a:xfrm>
            <a:off x="6964363" y="6550025"/>
            <a:ext cx="21336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92CC38D7-83D1-46C4-B506-FBAB29CD7EBD}" type="slidenum">
              <a:rPr lang="zh-CN" altLang="en-US"/>
              <a:pPr eaLnBrk="1" hangingPunct="1"/>
              <a:t>26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67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8676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28677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28678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 dirty="0" smtClean="0"/>
          </a:p>
        </p:txBody>
      </p:sp>
      <p:pic>
        <p:nvPicPr>
          <p:cNvPr id="26" name="内容占位符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8824" y="3428628"/>
            <a:ext cx="2771958" cy="316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7" name="矩形标注 26"/>
          <p:cNvSpPr/>
          <p:nvPr/>
        </p:nvSpPr>
        <p:spPr>
          <a:xfrm>
            <a:off x="990600" y="4765675"/>
            <a:ext cx="2065338" cy="1627188"/>
          </a:xfrm>
          <a:prstGeom prst="wedgeRectCallout">
            <a:avLst>
              <a:gd name="adj1" fmla="val 63172"/>
              <a:gd name="adj2" fmla="val -75041"/>
            </a:avLst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TextBox 27"/>
          <p:cNvSpPr txBox="1">
            <a:spLocks noChangeArrowheads="1"/>
          </p:cNvSpPr>
          <p:nvPr/>
        </p:nvSpPr>
        <p:spPr bwMode="auto">
          <a:xfrm>
            <a:off x="998538" y="4799013"/>
            <a:ext cx="2057400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机器可看作是一个</a:t>
            </a:r>
            <a:r>
              <a:rPr lang="zh-CN" altLang="en-US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对象，内部封装了若干功能</a:t>
            </a:r>
          </a:p>
        </p:txBody>
      </p:sp>
      <p:sp>
        <p:nvSpPr>
          <p:cNvPr id="29" name="TextBox 28"/>
          <p:cNvSpPr txBox="1">
            <a:spLocks noChangeArrowheads="1"/>
          </p:cNvSpPr>
          <p:nvPr/>
        </p:nvSpPr>
        <p:spPr bwMode="auto">
          <a:xfrm>
            <a:off x="6453188" y="3370263"/>
            <a:ext cx="207486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>
                <a:latin typeface="微软雅黑" pitchFamily="34" charset="-122"/>
                <a:ea typeface="微软雅黑" pitchFamily="34" charset="-122"/>
              </a:rPr>
              <a:t>人通过几个按钮就可以享受机器提供的服务了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0600" y="2757076"/>
            <a:ext cx="2411760" cy="1107996"/>
          </a:xfrm>
          <a:prstGeom prst="rect">
            <a:avLst/>
          </a:prstGeom>
          <a:gradFill flip="none" rotWithShape="1">
            <a:gsLst>
              <a:gs pos="100000">
                <a:srgbClr val="00B0F0">
                  <a:alpha val="45000"/>
                </a:srgbClr>
              </a:gs>
              <a:gs pos="0">
                <a:schemeClr val="bg1">
                  <a:alpha val="3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+mj-ea"/>
                <a:ea typeface="+mj-ea"/>
              </a:rPr>
              <a:t>案例</a:t>
            </a:r>
            <a:endParaRPr lang="en-US" altLang="zh-CN" sz="2400" b="1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人操作机器的例子</a:t>
            </a:r>
          </a:p>
        </p:txBody>
      </p:sp>
      <p:sp>
        <p:nvSpPr>
          <p:cNvPr id="31" name="矩形标注 30"/>
          <p:cNvSpPr/>
          <p:nvPr/>
        </p:nvSpPr>
        <p:spPr>
          <a:xfrm>
            <a:off x="6373813" y="3321050"/>
            <a:ext cx="2216150" cy="1617663"/>
          </a:xfrm>
          <a:prstGeom prst="wedgeRectCallout">
            <a:avLst>
              <a:gd name="adj1" fmla="val -73343"/>
              <a:gd name="adj2" fmla="val -1340"/>
            </a:avLst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  <p:bldP spid="3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69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29700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29701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29702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 dirty="0" smtClean="0"/>
          </a:p>
        </p:txBody>
      </p:sp>
      <p:sp>
        <p:nvSpPr>
          <p:cNvPr id="18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 sz="24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2174875" y="2946400"/>
            <a:ext cx="6003925" cy="2857500"/>
            <a:chOff x="2174875" y="2946400"/>
            <a:chExt cx="6003925" cy="2857500"/>
          </a:xfrm>
        </p:grpSpPr>
        <p:sp>
          <p:nvSpPr>
            <p:cNvPr id="29709" name="TextBox 19"/>
            <p:cNvSpPr txBox="1">
              <a:spLocks noChangeArrowheads="1"/>
            </p:cNvSpPr>
            <p:nvPr/>
          </p:nvSpPr>
          <p:spPr bwMode="auto">
            <a:xfrm>
              <a:off x="2799345" y="3056197"/>
              <a:ext cx="5112568" cy="2377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4000" b="1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继承</a:t>
              </a:r>
              <a:r>
                <a:rPr lang="zh-CN" altLang="en-US" sz="3200">
                  <a:latin typeface="黑体" pitchFamily="49" charset="-122"/>
                  <a:ea typeface="黑体" pitchFamily="49" charset="-122"/>
                </a:rPr>
                <a:t>描述的不同类型之间的一种关系，它可以扩展</a:t>
              </a:r>
              <a:r>
                <a:rPr lang="zh-CN" altLang="en-US" sz="3200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不同类型的功能</a:t>
              </a: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2174875" y="2946400"/>
              <a:ext cx="6003925" cy="2857500"/>
            </a:xfrm>
            <a:prstGeom prst="roundRect">
              <a:avLst/>
            </a:prstGeom>
            <a:noFill/>
            <a:ln w="38100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781425"/>
            <a:ext cx="208915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8" name="灯片编号占位符 1"/>
          <p:cNvSpPr txBox="1">
            <a:spLocks/>
          </p:cNvSpPr>
          <p:nvPr/>
        </p:nvSpPr>
        <p:spPr bwMode="auto">
          <a:xfrm>
            <a:off x="6964363" y="655002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30BF6C9-E892-452B-8DD3-BC3F4740F893}" type="slidenum">
              <a:rPr lang="zh-CN" altLang="en-US"/>
              <a:pPr eaLnBrk="1" hangingPunct="1"/>
              <a:t>28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2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30724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30725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30726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4464050" y="5959475"/>
            <a:ext cx="1046163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学生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964238" y="5959475"/>
            <a:ext cx="8477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医生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19950" y="5959475"/>
            <a:ext cx="102552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工程师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0" y="2952750"/>
            <a:ext cx="1235075" cy="121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8" name="直接箭头连接符 27"/>
          <p:cNvCxnSpPr/>
          <p:nvPr/>
        </p:nvCxnSpPr>
        <p:spPr>
          <a:xfrm flipH="1">
            <a:off x="5145088" y="4178300"/>
            <a:ext cx="717550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350000" y="4178300"/>
            <a:ext cx="34925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6945313" y="4178300"/>
            <a:ext cx="628650" cy="534988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972300" y="3052763"/>
            <a:ext cx="492125" cy="1020762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     人类</a:t>
            </a: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247775" y="4733925"/>
            <a:ext cx="2681288" cy="1670050"/>
            <a:chOff x="1242068" y="3933958"/>
            <a:chExt cx="2681859" cy="1669710"/>
          </a:xfrm>
        </p:grpSpPr>
        <p:cxnSp>
          <p:nvCxnSpPr>
            <p:cNvPr id="33" name="直接连接符 32"/>
            <p:cNvCxnSpPr/>
            <p:nvPr/>
          </p:nvCxnSpPr>
          <p:spPr>
            <a:xfrm>
              <a:off x="1242068" y="4118071"/>
              <a:ext cx="2465913" cy="9523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0747" name="矩形 33"/>
            <p:cNvSpPr>
              <a:spLocks noChangeArrowheads="1"/>
            </p:cNvSpPr>
            <p:nvPr/>
          </p:nvSpPr>
          <p:spPr bwMode="auto">
            <a:xfrm>
              <a:off x="2117716" y="3933958"/>
              <a:ext cx="936103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结论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1242068" y="5533832"/>
              <a:ext cx="2465913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0749" name="TextBox 35"/>
            <p:cNvSpPr txBox="1">
              <a:spLocks noChangeArrowheads="1"/>
            </p:cNvSpPr>
            <p:nvPr/>
          </p:nvSpPr>
          <p:spPr bwMode="auto">
            <a:xfrm>
              <a:off x="1247608" y="4264665"/>
              <a:ext cx="2676319" cy="1339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/>
                <a:t>学生、医生、工程师都是由人类</a:t>
              </a:r>
              <a:r>
                <a:rPr lang="zh-CN" altLang="en-US" b="1">
                  <a:solidFill>
                    <a:srgbClr val="00B0F0"/>
                  </a:solidFill>
                </a:rPr>
                <a:t>派生（</a:t>
              </a:r>
              <a:r>
                <a:rPr lang="en-US" altLang="zh-CN" b="1">
                  <a:solidFill>
                    <a:srgbClr val="00B0F0"/>
                  </a:solidFill>
                </a:rPr>
                <a:t>derive</a:t>
              </a:r>
              <a:r>
                <a:rPr lang="zh-CN" altLang="en-US" b="1">
                  <a:solidFill>
                    <a:srgbClr val="00B0F0"/>
                  </a:solidFill>
                </a:rPr>
                <a:t>）</a:t>
              </a:r>
              <a:r>
                <a:rPr lang="zh-CN" altLang="en-US"/>
                <a:t>出来的。</a:t>
              </a: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1009650" y="2884488"/>
            <a:ext cx="3648075" cy="1138237"/>
            <a:chOff x="0" y="1998088"/>
            <a:chExt cx="3648986" cy="1138374"/>
          </a:xfrm>
        </p:grpSpPr>
        <p:sp>
          <p:nvSpPr>
            <p:cNvPr id="38" name="TextBox 37"/>
            <p:cNvSpPr txBox="1"/>
            <p:nvPr/>
          </p:nvSpPr>
          <p:spPr>
            <a:xfrm>
              <a:off x="0" y="1998088"/>
              <a:ext cx="3648986" cy="1107996"/>
            </a:xfrm>
            <a:prstGeom prst="rect">
              <a:avLst/>
            </a:prstGeom>
            <a:gradFill flip="none" rotWithShape="1">
              <a:gsLst>
                <a:gs pos="100000">
                  <a:srgbClr val="00B0F0">
                    <a:alpha val="47000"/>
                  </a:srgbClr>
                </a:gs>
                <a:gs pos="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</p:spPr>
          <p:txBody>
            <a:bodyPr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dirty="0">
                  <a:latin typeface="+mj-ea"/>
                  <a:ea typeface="+mj-ea"/>
                </a:rPr>
                <a:t>   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       下列人物之间的关系？</a:t>
              </a:r>
            </a:p>
          </p:txBody>
        </p:sp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75" y="2016253"/>
              <a:ext cx="762474" cy="112020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40" name="Picture 4" descr="C:\Documents and Settings\Administrator\Local Settings\Temporary Internet Files\Content.IE5\0XS9CT6Q\MC900417770[1].wm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938" y="4840288"/>
            <a:ext cx="685800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5" descr="C:\Documents and Settings\Administrator\Local Settings\Temporary Internet Files\Content.IE5\36FM0CVQ\MC900445510[1].wm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513" y="4840288"/>
            <a:ext cx="1052512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7" descr="C:\Documents and Settings\Administrator\Local Settings\Temporary Internet Files\Content.IE5\3X6GLHFP\MC900330873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938" y="4840288"/>
            <a:ext cx="776287" cy="1023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目录</a:t>
            </a:r>
          </a:p>
        </p:txBody>
      </p:sp>
      <p:grpSp>
        <p:nvGrpSpPr>
          <p:cNvPr id="4099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416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6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4100" name="组合 6"/>
          <p:cNvGrpSpPr>
            <a:grpSpLocks/>
          </p:cNvGrpSpPr>
          <p:nvPr/>
        </p:nvGrpSpPr>
        <p:grpSpPr bwMode="auto">
          <a:xfrm>
            <a:off x="2227263" y="1138238"/>
            <a:ext cx="3740150" cy="690562"/>
            <a:chOff x="2293042" y="1312408"/>
            <a:chExt cx="3740150" cy="690562"/>
          </a:xfrm>
        </p:grpSpPr>
        <p:grpSp>
          <p:nvGrpSpPr>
            <p:cNvPr id="4159" name="组合 1"/>
            <p:cNvGrpSpPr>
              <a:grpSpLocks/>
            </p:cNvGrpSpPr>
            <p:nvPr/>
          </p:nvGrpSpPr>
          <p:grpSpPr bwMode="auto">
            <a:xfrm>
              <a:off x="2293042" y="1312408"/>
              <a:ext cx="3740150" cy="606425"/>
              <a:chOff x="1710657" y="1201519"/>
              <a:chExt cx="4042443" cy="654741"/>
            </a:xfrm>
          </p:grpSpPr>
          <p:grpSp>
            <p:nvGrpSpPr>
              <p:cNvPr id="4161" name="组合 29"/>
              <p:cNvGrpSpPr>
                <a:grpSpLocks/>
              </p:cNvGrpSpPr>
              <p:nvPr/>
            </p:nvGrpSpPr>
            <p:grpSpPr bwMode="auto">
              <a:xfrm rot="-12767">
                <a:off x="1710657" y="1263652"/>
                <a:ext cx="884411" cy="592608"/>
                <a:chOff x="1936620" y="1275606"/>
                <a:chExt cx="1296144" cy="1728192"/>
              </a:xfrm>
            </p:grpSpPr>
            <p:grpSp>
              <p:nvGrpSpPr>
                <p:cNvPr id="4164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37" name="圆角矩形 36"/>
                  <p:cNvSpPr/>
                  <p:nvPr/>
                </p:nvSpPr>
                <p:spPr>
                  <a:xfrm>
                    <a:off x="1907705" y="1274349"/>
                    <a:ext cx="1295014" cy="1729445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2.1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38" name="圆角矩形 37"/>
                  <p:cNvSpPr/>
                  <p:nvPr/>
                </p:nvSpPr>
                <p:spPr>
                  <a:xfrm>
                    <a:off x="1960511" y="1349323"/>
                    <a:ext cx="1189403" cy="1579493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36" name="圆角矩形 5"/>
                <p:cNvSpPr/>
                <p:nvPr/>
              </p:nvSpPr>
              <p:spPr>
                <a:xfrm>
                  <a:off x="1930859" y="2063842"/>
                  <a:ext cx="1237180" cy="934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cxnSp>
            <p:nvCxnSpPr>
              <p:cNvPr id="33" name="直接连接符 32"/>
              <p:cNvCxnSpPr/>
              <p:nvPr/>
            </p:nvCxnSpPr>
            <p:spPr bwMode="auto">
              <a:xfrm>
                <a:off x="2808774" y="1602591"/>
                <a:ext cx="294432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  <p:sp>
            <p:nvSpPr>
              <p:cNvPr id="4163" name="矩形 35"/>
              <p:cNvSpPr>
                <a:spLocks noChangeArrowheads="1"/>
              </p:cNvSpPr>
              <p:nvPr/>
            </p:nvSpPr>
            <p:spPr bwMode="auto">
              <a:xfrm>
                <a:off x="2689629" y="1201519"/>
                <a:ext cx="2195504" cy="398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面向对象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程序设计</a:t>
                </a:r>
                <a:endParaRPr lang="en-US" altLang="zh-CN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60" name="TextBox 126">
              <a:hlinkClick r:id="rId5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199504" y="1696583"/>
              <a:ext cx="2536825" cy="3063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1" name="组合 5"/>
          <p:cNvGrpSpPr>
            <a:grpSpLocks/>
          </p:cNvGrpSpPr>
          <p:nvPr/>
        </p:nvGrpSpPr>
        <p:grpSpPr bwMode="auto">
          <a:xfrm>
            <a:off x="3695700" y="1924050"/>
            <a:ext cx="3740150" cy="690563"/>
            <a:chOff x="3761487" y="2049915"/>
            <a:chExt cx="3740139" cy="690563"/>
          </a:xfrm>
        </p:grpSpPr>
        <p:grpSp>
          <p:nvGrpSpPr>
            <p:cNvPr id="4150" name="组合 1"/>
            <p:cNvGrpSpPr>
              <a:grpSpLocks/>
            </p:cNvGrpSpPr>
            <p:nvPr/>
          </p:nvGrpSpPr>
          <p:grpSpPr bwMode="auto">
            <a:xfrm>
              <a:off x="3761487" y="2049915"/>
              <a:ext cx="3740139" cy="611972"/>
              <a:chOff x="1710667" y="1201519"/>
              <a:chExt cx="4042433" cy="660731"/>
            </a:xfrm>
          </p:grpSpPr>
          <p:grpSp>
            <p:nvGrpSpPr>
              <p:cNvPr id="4152" name="组合 29"/>
              <p:cNvGrpSpPr>
                <a:grpSpLocks/>
              </p:cNvGrpSpPr>
              <p:nvPr/>
            </p:nvGrpSpPr>
            <p:grpSpPr bwMode="auto">
              <a:xfrm rot="-12767">
                <a:off x="1710667" y="1263652"/>
                <a:ext cx="884409" cy="598598"/>
                <a:chOff x="1936620" y="1275606"/>
                <a:chExt cx="1296142" cy="1745665"/>
              </a:xfrm>
            </p:grpSpPr>
            <p:grpSp>
              <p:nvGrpSpPr>
                <p:cNvPr id="4155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50" name="圆角矩形 49"/>
                  <p:cNvSpPr/>
                  <p:nvPr/>
                </p:nvSpPr>
                <p:spPr>
                  <a:xfrm>
                    <a:off x="1859945" y="1273996"/>
                    <a:ext cx="1295013" cy="1729451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2.2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51" name="圆角矩形 50"/>
                  <p:cNvSpPr/>
                  <p:nvPr/>
                </p:nvSpPr>
                <p:spPr>
                  <a:xfrm>
                    <a:off x="1912751" y="1348974"/>
                    <a:ext cx="1189401" cy="1579499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49" name="圆角矩形 5"/>
                <p:cNvSpPr/>
                <p:nvPr/>
              </p:nvSpPr>
              <p:spPr>
                <a:xfrm>
                  <a:off x="1938467" y="2083895"/>
                  <a:ext cx="1237178" cy="8447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cxnSp>
            <p:nvCxnSpPr>
              <p:cNvPr id="43" name="直接连接符 42"/>
              <p:cNvCxnSpPr/>
              <p:nvPr/>
            </p:nvCxnSpPr>
            <p:spPr bwMode="auto">
              <a:xfrm>
                <a:off x="2808781" y="1602591"/>
                <a:ext cx="2944319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  <p:sp>
            <p:nvSpPr>
              <p:cNvPr id="4154" name="矩形 35"/>
              <p:cNvSpPr>
                <a:spLocks noChangeArrowheads="1"/>
              </p:cNvSpPr>
              <p:nvPr/>
            </p:nvSpPr>
            <p:spPr bwMode="auto">
              <a:xfrm>
                <a:off x="2689629" y="1201519"/>
                <a:ext cx="1197548" cy="398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类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与</a:t>
                </a:r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对象</a:t>
                </a:r>
                <a:endPara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51" name="TextBox 126">
              <a:hlinkClick r:id="rId6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66354" y="2432503"/>
              <a:ext cx="2538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2" name="组合 8"/>
          <p:cNvGrpSpPr>
            <a:grpSpLocks/>
          </p:cNvGrpSpPr>
          <p:nvPr/>
        </p:nvGrpSpPr>
        <p:grpSpPr bwMode="auto">
          <a:xfrm>
            <a:off x="2227263" y="4275138"/>
            <a:ext cx="3740150" cy="690562"/>
            <a:chOff x="2293042" y="4346716"/>
            <a:chExt cx="3740150" cy="690199"/>
          </a:xfrm>
        </p:grpSpPr>
        <p:grpSp>
          <p:nvGrpSpPr>
            <p:cNvPr id="4141" name="组合 1"/>
            <p:cNvGrpSpPr>
              <a:grpSpLocks/>
            </p:cNvGrpSpPr>
            <p:nvPr/>
          </p:nvGrpSpPr>
          <p:grpSpPr bwMode="auto">
            <a:xfrm>
              <a:off x="2293042" y="4346716"/>
              <a:ext cx="3740150" cy="606425"/>
              <a:chOff x="1710657" y="1201519"/>
              <a:chExt cx="4042443" cy="654741"/>
            </a:xfrm>
          </p:grpSpPr>
          <p:grpSp>
            <p:nvGrpSpPr>
              <p:cNvPr id="4143" name="组合 29"/>
              <p:cNvGrpSpPr>
                <a:grpSpLocks/>
              </p:cNvGrpSpPr>
              <p:nvPr/>
            </p:nvGrpSpPr>
            <p:grpSpPr bwMode="auto">
              <a:xfrm rot="-12767">
                <a:off x="1710657" y="1263652"/>
                <a:ext cx="884411" cy="592608"/>
                <a:chOff x="1936620" y="1275606"/>
                <a:chExt cx="1296144" cy="1728192"/>
              </a:xfrm>
            </p:grpSpPr>
            <p:grpSp>
              <p:nvGrpSpPr>
                <p:cNvPr id="4146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80" name="圆角矩形 79"/>
                  <p:cNvSpPr/>
                  <p:nvPr/>
                </p:nvSpPr>
                <p:spPr>
                  <a:xfrm>
                    <a:off x="1907706" y="1274255"/>
                    <a:ext cx="1295014" cy="1728535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2.5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81" name="圆角矩形 80"/>
                  <p:cNvSpPr/>
                  <p:nvPr/>
                </p:nvSpPr>
                <p:spPr>
                  <a:xfrm>
                    <a:off x="1960512" y="1349190"/>
                    <a:ext cx="1189403" cy="1578662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79" name="圆角矩形 5"/>
                <p:cNvSpPr/>
                <p:nvPr/>
              </p:nvSpPr>
              <p:spPr>
                <a:xfrm>
                  <a:off x="1930860" y="2063333"/>
                  <a:ext cx="1237180" cy="9342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cxnSp>
            <p:nvCxnSpPr>
              <p:cNvPr id="76" name="直接连接符 75"/>
              <p:cNvCxnSpPr/>
              <p:nvPr/>
            </p:nvCxnSpPr>
            <p:spPr bwMode="auto">
              <a:xfrm>
                <a:off x="2808774" y="1602380"/>
                <a:ext cx="2944326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  <p:sp>
            <p:nvSpPr>
              <p:cNvPr id="4145" name="矩形 35"/>
              <p:cNvSpPr>
                <a:spLocks noChangeArrowheads="1"/>
              </p:cNvSpPr>
              <p:nvPr/>
            </p:nvSpPr>
            <p:spPr bwMode="auto">
              <a:xfrm>
                <a:off x="2689629" y="1201519"/>
                <a:ext cx="2444994" cy="3987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类中特殊的</a:t>
                </a:r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成员函数</a:t>
                </a:r>
                <a:endPara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42" name="TextBox 126">
              <a:hlinkClick r:id="rId7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199504" y="4728940"/>
              <a:ext cx="253682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3" name="组合 11"/>
          <p:cNvGrpSpPr>
            <a:grpSpLocks/>
          </p:cNvGrpSpPr>
          <p:nvPr/>
        </p:nvGrpSpPr>
        <p:grpSpPr bwMode="auto">
          <a:xfrm>
            <a:off x="2227263" y="2709863"/>
            <a:ext cx="3740150" cy="688975"/>
            <a:chOff x="2293042" y="2897370"/>
            <a:chExt cx="3740150" cy="688749"/>
          </a:xfrm>
        </p:grpSpPr>
        <p:grpSp>
          <p:nvGrpSpPr>
            <p:cNvPr id="4132" name="组合 3"/>
            <p:cNvGrpSpPr>
              <a:grpSpLocks/>
            </p:cNvGrpSpPr>
            <p:nvPr/>
          </p:nvGrpSpPr>
          <p:grpSpPr bwMode="auto">
            <a:xfrm>
              <a:off x="2293042" y="2897370"/>
              <a:ext cx="3740150" cy="606425"/>
              <a:chOff x="2293042" y="2720520"/>
              <a:chExt cx="3740150" cy="606425"/>
            </a:xfrm>
          </p:grpSpPr>
          <p:grpSp>
            <p:nvGrpSpPr>
              <p:cNvPr id="4134" name="组合 29"/>
              <p:cNvGrpSpPr>
                <a:grpSpLocks/>
              </p:cNvGrpSpPr>
              <p:nvPr/>
            </p:nvGrpSpPr>
            <p:grpSpPr bwMode="auto">
              <a:xfrm rot="-12767">
                <a:off x="2293042" y="2777670"/>
                <a:ext cx="819150" cy="549275"/>
                <a:chOff x="1936620" y="1275606"/>
                <a:chExt cx="1296144" cy="1728192"/>
              </a:xfrm>
            </p:grpSpPr>
            <p:grpSp>
              <p:nvGrpSpPr>
                <p:cNvPr id="4137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1907705" y="1275546"/>
                    <a:ext cx="1296144" cy="1727626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2.3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60" name="圆角矩形 59"/>
                  <p:cNvSpPr/>
                  <p:nvPr/>
                </p:nvSpPr>
                <p:spPr>
                  <a:xfrm>
                    <a:off x="1960454" y="1350442"/>
                    <a:ext cx="1190644" cy="1577832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58" name="圆角矩形 5"/>
                <p:cNvSpPr/>
                <p:nvPr/>
              </p:nvSpPr>
              <p:spPr>
                <a:xfrm>
                  <a:off x="1930865" y="2064413"/>
                  <a:ext cx="1293631" cy="93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4135" name="矩形 35"/>
              <p:cNvSpPr>
                <a:spLocks noChangeArrowheads="1"/>
              </p:cNvSpPr>
              <p:nvPr/>
            </p:nvSpPr>
            <p:spPr bwMode="auto">
              <a:xfrm>
                <a:off x="3199504" y="2720520"/>
                <a:ext cx="226215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构造函数</a:t>
                </a:r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和</a:t>
                </a:r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析构函数</a:t>
                </a:r>
              </a:p>
            </p:txBody>
          </p:sp>
          <p:cxnSp>
            <p:nvCxnSpPr>
              <p:cNvPr id="61" name="直接连接符 60"/>
              <p:cNvCxnSpPr/>
              <p:nvPr/>
            </p:nvCxnSpPr>
            <p:spPr bwMode="auto">
              <a:xfrm>
                <a:off x="3310629" y="3091873"/>
                <a:ext cx="2722563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</p:grpSp>
        <p:sp>
          <p:nvSpPr>
            <p:cNvPr id="4133" name="TextBox 126">
              <a:hlinkClick r:id="rId8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3190338" y="3278144"/>
              <a:ext cx="2538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4" name="组合 10"/>
          <p:cNvGrpSpPr>
            <a:grpSpLocks/>
          </p:cNvGrpSpPr>
          <p:nvPr/>
        </p:nvGrpSpPr>
        <p:grpSpPr bwMode="auto">
          <a:xfrm>
            <a:off x="3695700" y="3492500"/>
            <a:ext cx="3740150" cy="687388"/>
            <a:chOff x="3761479" y="3622043"/>
            <a:chExt cx="3740150" cy="687161"/>
          </a:xfrm>
        </p:grpSpPr>
        <p:grpSp>
          <p:nvGrpSpPr>
            <p:cNvPr id="4123" name="组合 4"/>
            <p:cNvGrpSpPr>
              <a:grpSpLocks/>
            </p:cNvGrpSpPr>
            <p:nvPr/>
          </p:nvGrpSpPr>
          <p:grpSpPr bwMode="auto">
            <a:xfrm>
              <a:off x="3761479" y="3622043"/>
              <a:ext cx="3740150" cy="606425"/>
              <a:chOff x="3761479" y="3425370"/>
              <a:chExt cx="3740150" cy="606425"/>
            </a:xfrm>
          </p:grpSpPr>
          <p:grpSp>
            <p:nvGrpSpPr>
              <p:cNvPr id="4125" name="组合 29"/>
              <p:cNvGrpSpPr>
                <a:grpSpLocks/>
              </p:cNvGrpSpPr>
              <p:nvPr/>
            </p:nvGrpSpPr>
            <p:grpSpPr bwMode="auto">
              <a:xfrm rot="-12767">
                <a:off x="3761479" y="3482520"/>
                <a:ext cx="817563" cy="549275"/>
                <a:chOff x="1936620" y="1275606"/>
                <a:chExt cx="1296144" cy="1728192"/>
              </a:xfrm>
            </p:grpSpPr>
            <p:grpSp>
              <p:nvGrpSpPr>
                <p:cNvPr id="4128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66" name="圆角矩形 65"/>
                  <p:cNvSpPr/>
                  <p:nvPr/>
                </p:nvSpPr>
                <p:spPr>
                  <a:xfrm>
                    <a:off x="1907705" y="1275546"/>
                    <a:ext cx="1296144" cy="1727623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2.4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67" name="圆角矩形 66"/>
                  <p:cNvSpPr/>
                  <p:nvPr/>
                </p:nvSpPr>
                <p:spPr>
                  <a:xfrm>
                    <a:off x="1960558" y="1350445"/>
                    <a:ext cx="1190437" cy="1577829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65" name="圆角矩形 5"/>
                <p:cNvSpPr/>
                <p:nvPr/>
              </p:nvSpPr>
              <p:spPr>
                <a:xfrm>
                  <a:off x="1930853" y="2064412"/>
                  <a:ext cx="1293626" cy="9337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cxnSp>
            <p:nvCxnSpPr>
              <p:cNvPr id="69" name="直接连接符 68"/>
              <p:cNvCxnSpPr/>
              <p:nvPr/>
            </p:nvCxnSpPr>
            <p:spPr bwMode="auto">
              <a:xfrm>
                <a:off x="4777479" y="3796723"/>
                <a:ext cx="272415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  <p:sp>
            <p:nvSpPr>
              <p:cNvPr id="4127" name="矩形 35"/>
              <p:cNvSpPr>
                <a:spLocks noChangeArrowheads="1"/>
              </p:cNvSpPr>
              <p:nvPr/>
            </p:nvSpPr>
            <p:spPr bwMode="auto">
              <a:xfrm>
                <a:off x="4666354" y="3425370"/>
                <a:ext cx="2262158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latin typeface="微软雅黑" pitchFamily="34" charset="-122"/>
                    <a:ea typeface="微软雅黑" pitchFamily="34" charset="-122"/>
                  </a:rPr>
                  <a:t>类中特殊的</a:t>
                </a:r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成员变量</a:t>
                </a:r>
                <a:endPara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24" name="TextBox 126">
              <a:hlinkClick r:id="rId9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59948" y="4001229"/>
              <a:ext cx="2538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5" name="组合 7"/>
          <p:cNvGrpSpPr>
            <a:grpSpLocks/>
          </p:cNvGrpSpPr>
          <p:nvPr/>
        </p:nvGrpSpPr>
        <p:grpSpPr bwMode="auto">
          <a:xfrm>
            <a:off x="3695700" y="5060950"/>
            <a:ext cx="3740150" cy="692150"/>
            <a:chOff x="3761479" y="5071387"/>
            <a:chExt cx="3740150" cy="691924"/>
          </a:xfrm>
        </p:grpSpPr>
        <p:grpSp>
          <p:nvGrpSpPr>
            <p:cNvPr id="4114" name="组合 1"/>
            <p:cNvGrpSpPr>
              <a:grpSpLocks/>
            </p:cNvGrpSpPr>
            <p:nvPr/>
          </p:nvGrpSpPr>
          <p:grpSpPr bwMode="auto">
            <a:xfrm>
              <a:off x="3761479" y="5071387"/>
              <a:ext cx="3740150" cy="608013"/>
              <a:chOff x="3761479" y="4831895"/>
              <a:chExt cx="3740150" cy="608013"/>
            </a:xfrm>
          </p:grpSpPr>
          <p:grpSp>
            <p:nvGrpSpPr>
              <p:cNvPr id="4116" name="组合 29"/>
              <p:cNvGrpSpPr>
                <a:grpSpLocks/>
              </p:cNvGrpSpPr>
              <p:nvPr/>
            </p:nvGrpSpPr>
            <p:grpSpPr bwMode="auto">
              <a:xfrm rot="-12767">
                <a:off x="3761479" y="4890633"/>
                <a:ext cx="817563" cy="549275"/>
                <a:chOff x="1936620" y="1275606"/>
                <a:chExt cx="1296144" cy="1728192"/>
              </a:xfrm>
            </p:grpSpPr>
            <p:grpSp>
              <p:nvGrpSpPr>
                <p:cNvPr id="4119" name="组合 31"/>
                <p:cNvGrpSpPr>
                  <a:grpSpLocks/>
                </p:cNvGrpSpPr>
                <p:nvPr/>
              </p:nvGrpSpPr>
              <p:grpSpPr bwMode="auto">
                <a:xfrm>
                  <a:off x="1936620" y="1275606"/>
                  <a:ext cx="1296142" cy="1728192"/>
                  <a:chOff x="1907704" y="1275606"/>
                  <a:chExt cx="1296142" cy="1728192"/>
                </a:xfrm>
              </p:grpSpPr>
              <p:sp>
                <p:nvSpPr>
                  <p:cNvPr id="86" name="圆角矩形 85"/>
                  <p:cNvSpPr/>
                  <p:nvPr/>
                </p:nvSpPr>
                <p:spPr>
                  <a:xfrm>
                    <a:off x="1907705" y="1275546"/>
                    <a:ext cx="1296144" cy="1727626"/>
                  </a:xfrm>
                  <a:prstGeom prst="roundRect">
                    <a:avLst/>
                  </a:prstGeom>
                  <a:solidFill>
                    <a:srgbClr val="3BCCFF"/>
                  </a:solidFill>
                  <a:ln w="25400" cap="flat" cmpd="sng" algn="ctr">
                    <a:noFill/>
                    <a:prstDash val="solid"/>
                  </a:ln>
                  <a:effectLst>
                    <a:outerShdw blurRad="76200" dir="13500000" sy="23000" kx="1200000" algn="br" rotWithShape="0">
                      <a:prstClr val="black">
                        <a:alpha val="20000"/>
                      </a:prstClr>
                    </a:outerShdw>
                  </a:effectLst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en-US" altLang="zh-CN" sz="3200" b="1" kern="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汉仪综艺体简" panose="02010609000101010101" pitchFamily="49" charset="-122"/>
                      </a:rPr>
                      <a:t>2.6</a:t>
                    </a:r>
                    <a:endParaRPr lang="zh-CN" altLang="en-US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  <p:sp>
                <p:nvSpPr>
                  <p:cNvPr id="87" name="圆角矩形 86"/>
                  <p:cNvSpPr/>
                  <p:nvPr/>
                </p:nvSpPr>
                <p:spPr>
                  <a:xfrm>
                    <a:off x="1960558" y="1350442"/>
                    <a:ext cx="1190437" cy="1577832"/>
                  </a:xfrm>
                  <a:prstGeom prst="roundRect">
                    <a:avLst/>
                  </a:prstGeom>
                  <a:noFill/>
                  <a:ln w="15875" cap="flat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anchor="ctr"/>
                  <a:lstStyle/>
                  <a:p>
                    <a:pPr algn="ctr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b="1" kern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endParaRPr>
                  </a:p>
                </p:txBody>
              </p:sp>
            </p:grpSp>
            <p:sp>
              <p:nvSpPr>
                <p:cNvPr id="85" name="圆角矩形 5"/>
                <p:cNvSpPr/>
                <p:nvPr/>
              </p:nvSpPr>
              <p:spPr>
                <a:xfrm>
                  <a:off x="1930853" y="2064413"/>
                  <a:ext cx="1293626" cy="9337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2867" h="936362">
                      <a:moveTo>
                        <a:pt x="0" y="0"/>
                      </a:moveTo>
                      <a:lnTo>
                        <a:pt x="1292867" y="752847"/>
                      </a:lnTo>
                      <a:cubicBezTo>
                        <a:pt x="1277961" y="856795"/>
                        <a:pt x="1188330" y="936362"/>
                        <a:pt x="1080116" y="936362"/>
                      </a:cubicBezTo>
                      <a:lnTo>
                        <a:pt x="216028" y="936362"/>
                      </a:lnTo>
                      <a:cubicBezTo>
                        <a:pt x="96719" y="936362"/>
                        <a:pt x="0" y="839643"/>
                        <a:pt x="0" y="720334"/>
                      </a:cubicBezTo>
                      <a:close/>
                    </a:path>
                  </a:pathLst>
                </a:custGeom>
                <a:solidFill>
                  <a:sysClr val="window" lastClr="FFFFFF">
                    <a:alpha val="43000"/>
                  </a:sysClr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60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cxnSp>
            <p:nvCxnSpPr>
              <p:cNvPr id="88" name="直接连接符 87"/>
              <p:cNvCxnSpPr/>
              <p:nvPr/>
            </p:nvCxnSpPr>
            <p:spPr bwMode="auto">
              <a:xfrm>
                <a:off x="4777479" y="5204836"/>
                <a:ext cx="2724150" cy="0"/>
              </a:xfrm>
              <a:prstGeom prst="line">
                <a:avLst/>
              </a:prstGeom>
              <a:noFill/>
              <a:ln w="3175" cap="flat" cmpd="sng" algn="ctr">
                <a:solidFill>
                  <a:schemeClr val="bg1">
                    <a:lumMod val="50000"/>
                  </a:schemeClr>
                </a:solidFill>
                <a:prstDash val="sysDot"/>
                <a:headEnd type="oval" w="sm" len="sm"/>
                <a:tailEnd type="oval" w="sm" len="sm"/>
              </a:ln>
              <a:effectLst/>
            </p:spPr>
          </p:cxnSp>
          <p:sp>
            <p:nvSpPr>
              <p:cNvPr id="4118" name="矩形 35"/>
              <p:cNvSpPr>
                <a:spLocks noChangeArrowheads="1"/>
              </p:cNvSpPr>
              <p:nvPr/>
            </p:nvSpPr>
            <p:spPr bwMode="auto">
              <a:xfrm>
                <a:off x="4666354" y="4831895"/>
                <a:ext cx="64633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友元</a:t>
                </a:r>
                <a:endPara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115" name="TextBox 126">
              <a:hlinkClick r:id="rId10" action="ppaction://hlinksldjump"/>
            </p:cNvPr>
            <p:cNvSpPr txBox="1">
              <a:spLocks noChangeArrowheads="1"/>
            </p:cNvSpPr>
            <p:nvPr/>
          </p:nvSpPr>
          <p:spPr bwMode="auto">
            <a:xfrm>
              <a:off x="4659948" y="5455336"/>
              <a:ext cx="2538413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☞</a:t>
              </a:r>
              <a:r>
                <a:rPr lang="zh-CN" altLang="en-US" sz="1400" u="sng">
                  <a:solidFill>
                    <a:srgbClr val="D9D9D9"/>
                  </a:solidFill>
                  <a:latin typeface="微软雅黑" pitchFamily="34" charset="-122"/>
                  <a:ea typeface="微软雅黑" pitchFamily="34" charset="-122"/>
                </a:rPr>
                <a:t>点击查看本小节知识架构</a:t>
              </a:r>
            </a:p>
          </p:txBody>
        </p:sp>
      </p:grpSp>
      <p:grpSp>
        <p:nvGrpSpPr>
          <p:cNvPr id="4106" name="组合 1"/>
          <p:cNvGrpSpPr>
            <a:grpSpLocks/>
          </p:cNvGrpSpPr>
          <p:nvPr/>
        </p:nvGrpSpPr>
        <p:grpSpPr bwMode="auto">
          <a:xfrm>
            <a:off x="2239963" y="5811838"/>
            <a:ext cx="3740150" cy="606425"/>
            <a:chOff x="1710657" y="1201519"/>
            <a:chExt cx="4042443" cy="654741"/>
          </a:xfrm>
        </p:grpSpPr>
        <p:grpSp>
          <p:nvGrpSpPr>
            <p:cNvPr id="4107" name="组合 29"/>
            <p:cNvGrpSpPr>
              <a:grpSpLocks/>
            </p:cNvGrpSpPr>
            <p:nvPr/>
          </p:nvGrpSpPr>
          <p:grpSpPr bwMode="auto">
            <a:xfrm rot="-12767">
              <a:off x="1710657" y="1263652"/>
              <a:ext cx="884411" cy="592608"/>
              <a:chOff x="1936620" y="1275606"/>
              <a:chExt cx="1296144" cy="1728192"/>
            </a:xfrm>
          </p:grpSpPr>
          <p:grpSp>
            <p:nvGrpSpPr>
              <p:cNvPr id="4110" name="组合 31"/>
              <p:cNvGrpSpPr>
                <a:grpSpLocks/>
              </p:cNvGrpSpPr>
              <p:nvPr/>
            </p:nvGrpSpPr>
            <p:grpSpPr bwMode="auto">
              <a:xfrm>
                <a:off x="1936620" y="1275606"/>
                <a:ext cx="1296142" cy="1728192"/>
                <a:chOff x="1907704" y="1275606"/>
                <a:chExt cx="1296142" cy="1728192"/>
              </a:xfrm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1907705" y="1274349"/>
                  <a:ext cx="1295014" cy="1729445"/>
                </a:xfrm>
                <a:prstGeom prst="roundRect">
                  <a:avLst/>
                </a:prstGeom>
                <a:solidFill>
                  <a:srgbClr val="3BCCFF"/>
                </a:solidFill>
                <a:ln w="25400" cap="flat" cmpd="sng" algn="ctr">
                  <a:noFill/>
                  <a:prstDash val="solid"/>
                </a:ln>
                <a:effectLst>
                  <a:outerShdw blurRad="76200" dir="13500000" sy="23000" kx="1200000" algn="br" rotWithShape="0">
                    <a:prstClr val="black">
                      <a:alpha val="20000"/>
                    </a:prstClr>
                  </a:outerShdw>
                </a:effectLst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en-US" altLang="zh-CN" sz="3200" b="1" kern="0" dirty="0">
                      <a:solidFill>
                        <a:prstClr val="white"/>
                      </a:solidFill>
                      <a:latin typeface="Cambria Math" panose="02040503050406030204" pitchFamily="18" charset="0"/>
                      <a:ea typeface="汉仪综艺体简" panose="02010609000101010101" pitchFamily="49" charset="-122"/>
                    </a:rPr>
                    <a:t>2.7</a:t>
                  </a:r>
                  <a:endParaRPr lang="zh-CN" altLang="en-US" sz="3200" b="1" kern="0" dirty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  <p:sp>
              <p:nvSpPr>
                <p:cNvPr id="82" name="圆角矩形 81"/>
                <p:cNvSpPr/>
                <p:nvPr/>
              </p:nvSpPr>
              <p:spPr>
                <a:xfrm>
                  <a:off x="1960511" y="1349323"/>
                  <a:ext cx="1189403" cy="1579493"/>
                </a:xfrm>
                <a:prstGeom prst="roundRect">
                  <a:avLst/>
                </a:prstGeom>
                <a:noFill/>
                <a:ln w="15875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b="1" kern="0">
                    <a:solidFill>
                      <a:prstClr val="white"/>
                    </a:solidFill>
                    <a:latin typeface="Cambria Math" panose="02040503050406030204" pitchFamily="18" charset="0"/>
                    <a:ea typeface="汉仪综艺体简" panose="02010609000101010101" pitchFamily="49" charset="-122"/>
                  </a:endParaRPr>
                </a:p>
              </p:txBody>
            </p:sp>
          </p:grpSp>
          <p:sp>
            <p:nvSpPr>
              <p:cNvPr id="77" name="圆角矩形 5"/>
              <p:cNvSpPr/>
              <p:nvPr/>
            </p:nvSpPr>
            <p:spPr>
              <a:xfrm>
                <a:off x="1930859" y="2063842"/>
                <a:ext cx="1237180" cy="934699"/>
              </a:xfrm>
              <a:custGeom>
                <a:avLst/>
                <a:gdLst/>
                <a:ahLst/>
                <a:cxnLst/>
                <a:rect l="l" t="t" r="r" b="b"/>
                <a:pathLst>
                  <a:path w="1292867" h="936362">
                    <a:moveTo>
                      <a:pt x="0" y="0"/>
                    </a:moveTo>
                    <a:lnTo>
                      <a:pt x="1292867" y="752847"/>
                    </a:lnTo>
                    <a:cubicBezTo>
                      <a:pt x="1277961" y="856795"/>
                      <a:pt x="1188330" y="936362"/>
                      <a:pt x="1080116" y="936362"/>
                    </a:cubicBezTo>
                    <a:lnTo>
                      <a:pt x="216028" y="936362"/>
                    </a:lnTo>
                    <a:cubicBezTo>
                      <a:pt x="96719" y="936362"/>
                      <a:pt x="0" y="839643"/>
                      <a:pt x="0" y="720334"/>
                    </a:cubicBezTo>
                    <a:close/>
                  </a:path>
                </a:pathLst>
              </a:custGeom>
              <a:solidFill>
                <a:sysClr val="window" lastClr="FFFFFF">
                  <a:alpha val="43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6000" b="1" kern="0" dirty="0">
                  <a:solidFill>
                    <a:prstClr val="white"/>
                  </a:solidFill>
                  <a:latin typeface="Cambria Math" panose="02040503050406030204" pitchFamily="18" charset="0"/>
                  <a:ea typeface="汉仪综艺体简" panose="02010609000101010101" pitchFamily="49" charset="-122"/>
                </a:endParaRPr>
              </a:p>
            </p:txBody>
          </p:sp>
        </p:grpSp>
        <p:cxnSp>
          <p:nvCxnSpPr>
            <p:cNvPr id="73" name="直接连接符 72"/>
            <p:cNvCxnSpPr/>
            <p:nvPr/>
          </p:nvCxnSpPr>
          <p:spPr bwMode="auto">
            <a:xfrm>
              <a:off x="2808774" y="1602591"/>
              <a:ext cx="2944326" cy="0"/>
            </a:xfrm>
            <a:prstGeom prst="line">
              <a:avLst/>
            </a:prstGeom>
            <a:noFill/>
            <a:ln w="3175" cap="flat" cmpd="sng" algn="ctr">
              <a:solidFill>
                <a:schemeClr val="bg1">
                  <a:lumMod val="50000"/>
                </a:schemeClr>
              </a:solidFill>
              <a:prstDash val="sysDot"/>
              <a:headEnd type="oval" w="sm" len="sm"/>
              <a:tailEnd type="oval" w="sm" len="sm"/>
            </a:ln>
            <a:effectLst/>
          </p:spPr>
        </p:cxnSp>
        <p:sp>
          <p:nvSpPr>
            <p:cNvPr id="4109" name="矩形 35"/>
            <p:cNvSpPr>
              <a:spLocks noChangeArrowheads="1"/>
            </p:cNvSpPr>
            <p:nvPr/>
          </p:nvSpPr>
          <p:spPr bwMode="auto">
            <a:xfrm>
              <a:off x="2689629" y="1201519"/>
              <a:ext cx="698570" cy="398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小结</a:t>
              </a:r>
              <a:endPara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74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31748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31749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31750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 dirty="0" smtClean="0"/>
          </a:p>
        </p:txBody>
      </p:sp>
      <p:sp>
        <p:nvSpPr>
          <p:cNvPr id="11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 sz="24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41"/>
          <p:cNvSpPr>
            <a:spLocks noChangeArrowheads="1"/>
          </p:cNvSpPr>
          <p:nvPr/>
        </p:nvSpPr>
        <p:spPr bwMode="auto">
          <a:xfrm>
            <a:off x="3484563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 dirty="0" smtClean="0"/>
          </a:p>
        </p:txBody>
      </p: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174875" y="2946400"/>
            <a:ext cx="6003925" cy="2857500"/>
            <a:chOff x="2174875" y="2946400"/>
            <a:chExt cx="6003925" cy="2857500"/>
          </a:xfrm>
        </p:grpSpPr>
        <p:sp>
          <p:nvSpPr>
            <p:cNvPr id="31757" name="TextBox 44"/>
            <p:cNvSpPr txBox="1">
              <a:spLocks noChangeArrowheads="1"/>
            </p:cNvSpPr>
            <p:nvPr/>
          </p:nvSpPr>
          <p:spPr bwMode="auto">
            <a:xfrm>
              <a:off x="2799345" y="3081597"/>
              <a:ext cx="5112568" cy="24929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4000" b="1">
                  <a:solidFill>
                    <a:srgbClr val="00B0F0"/>
                  </a:solidFill>
                  <a:latin typeface="黑体" pitchFamily="49" charset="-122"/>
                  <a:ea typeface="黑体" pitchFamily="49" charset="-122"/>
                </a:rPr>
                <a:t>多态</a:t>
              </a:r>
              <a:r>
                <a:rPr lang="zh-CN" altLang="en-US" sz="3200">
                  <a:latin typeface="黑体" pitchFamily="49" charset="-122"/>
                  <a:ea typeface="黑体" pitchFamily="49" charset="-122"/>
                </a:rPr>
                <a:t>指的是同一个操作作用于不同的对象，可以产生不同的效果。</a:t>
              </a:r>
              <a:endParaRPr lang="zh-CN" altLang="en-US" sz="3200">
                <a:solidFill>
                  <a:schemeClr val="bg1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6" name="圆角矩形 45"/>
            <p:cNvSpPr/>
            <p:nvPr/>
          </p:nvSpPr>
          <p:spPr bwMode="auto">
            <a:xfrm>
              <a:off x="2174875" y="2946400"/>
              <a:ext cx="6003925" cy="2857500"/>
            </a:xfrm>
            <a:prstGeom prst="roundRect">
              <a:avLst/>
            </a:prstGeom>
            <a:noFill/>
            <a:ln w="38100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47" name="图片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13" y="3781425"/>
            <a:ext cx="2089150" cy="2951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6" name="灯片编号占位符 1"/>
          <p:cNvSpPr txBox="1">
            <a:spLocks/>
          </p:cNvSpPr>
          <p:nvPr/>
        </p:nvSpPr>
        <p:spPr bwMode="auto">
          <a:xfrm>
            <a:off x="6964363" y="6550025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375C1BB0-3C1E-4B30-A69E-7DDBB5F89E83}" type="slidenum">
              <a:rPr lang="zh-CN" altLang="en-US"/>
              <a:pPr eaLnBrk="1" hangingPunct="1"/>
              <a:t>30</a:t>
            </a:fld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矩形 1"/>
          <p:cNvSpPr>
            <a:spLocks noChangeArrowheads="1"/>
          </p:cNvSpPr>
          <p:nvPr/>
        </p:nvSpPr>
        <p:spPr bwMode="auto">
          <a:xfrm>
            <a:off x="-11113" y="1231900"/>
            <a:ext cx="4340226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的基本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特征</a:t>
            </a:r>
            <a:endParaRPr lang="zh-CN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77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32772" name="TextBox 41"/>
          <p:cNvSpPr>
            <a:spLocks noChangeArrowheads="1"/>
          </p:cNvSpPr>
          <p:nvPr/>
        </p:nvSpPr>
        <p:spPr bwMode="auto">
          <a:xfrm>
            <a:off x="9985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/>
          </a:p>
        </p:txBody>
      </p:sp>
      <p:sp>
        <p:nvSpPr>
          <p:cNvPr id="32773" name="TextBox 41"/>
          <p:cNvSpPr>
            <a:spLocks noChangeArrowheads="1"/>
          </p:cNvSpPr>
          <p:nvPr/>
        </p:nvSpPr>
        <p:spPr bwMode="auto">
          <a:xfrm>
            <a:off x="3481388" y="2081213"/>
            <a:ext cx="2354262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/>
          </a:p>
        </p:txBody>
      </p:sp>
      <p:sp>
        <p:nvSpPr>
          <p:cNvPr id="32774" name="TextBox 41"/>
          <p:cNvSpPr>
            <a:spLocks noChangeArrowheads="1"/>
          </p:cNvSpPr>
          <p:nvPr/>
        </p:nvSpPr>
        <p:spPr bwMode="auto">
          <a:xfrm>
            <a:off x="5964238" y="2081213"/>
            <a:ext cx="2352675" cy="461962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多态</a:t>
            </a:r>
            <a:endParaRPr lang="zh-CN" altLang="en-US"/>
          </a:p>
        </p:txBody>
      </p:sp>
      <p:sp>
        <p:nvSpPr>
          <p:cNvPr id="10" name="TextBox 41"/>
          <p:cNvSpPr>
            <a:spLocks noChangeArrowheads="1"/>
          </p:cNvSpPr>
          <p:nvPr/>
        </p:nvSpPr>
        <p:spPr bwMode="auto">
          <a:xfrm>
            <a:off x="1006475" y="2081213"/>
            <a:ext cx="2354263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封装</a:t>
            </a:r>
            <a:endParaRPr lang="zh-CN" altLang="en-US" dirty="0" smtClean="0"/>
          </a:p>
        </p:txBody>
      </p:sp>
      <p:sp>
        <p:nvSpPr>
          <p:cNvPr id="43" name="TextBox 41"/>
          <p:cNvSpPr>
            <a:spLocks noChangeArrowheads="1"/>
          </p:cNvSpPr>
          <p:nvPr/>
        </p:nvSpPr>
        <p:spPr bwMode="auto">
          <a:xfrm>
            <a:off x="3484563" y="2081213"/>
            <a:ext cx="2352675" cy="46196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buFont typeface="Arial" pitchFamily="34" charset="0"/>
              <a:buNone/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继承</a:t>
            </a:r>
            <a:endParaRPr lang="zh-CN" altLang="en-US" dirty="0" smtClean="0"/>
          </a:p>
        </p:txBody>
      </p: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3667125" y="4373563"/>
            <a:ext cx="889000" cy="760412"/>
            <a:chOff x="2680246" y="3471790"/>
            <a:chExt cx="1080120" cy="924008"/>
          </a:xfrm>
        </p:grpSpPr>
        <p:sp>
          <p:nvSpPr>
            <p:cNvPr id="32788" name="Sound"/>
            <p:cNvSpPr>
              <a:spLocks noEditPoints="1" noChangeArrowheads="1"/>
            </p:cNvSpPr>
            <p:nvPr/>
          </p:nvSpPr>
          <p:spPr bwMode="auto">
            <a:xfrm>
              <a:off x="2680246" y="3471790"/>
              <a:ext cx="1080120" cy="92400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761 w 21600"/>
                <a:gd name="T13" fmla="*/ 22454 h 21600"/>
                <a:gd name="T14" fmla="*/ 21069 w 21600"/>
                <a:gd name="T15" fmla="*/ 2828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7273"/>
                  </a:moveTo>
                  <a:lnTo>
                    <a:pt x="5824" y="7273"/>
                  </a:lnTo>
                  <a:lnTo>
                    <a:pt x="11164" y="0"/>
                  </a:lnTo>
                  <a:lnTo>
                    <a:pt x="11164" y="21159"/>
                  </a:lnTo>
                  <a:lnTo>
                    <a:pt x="5824" y="13885"/>
                  </a:lnTo>
                  <a:lnTo>
                    <a:pt x="0" y="13885"/>
                  </a:lnTo>
                  <a:lnTo>
                    <a:pt x="0" y="7273"/>
                  </a:lnTo>
                  <a:close/>
                </a:path>
                <a:path w="21600" h="21600">
                  <a:moveTo>
                    <a:pt x="13024" y="7273"/>
                  </a:moveTo>
                  <a:lnTo>
                    <a:pt x="13591" y="6722"/>
                  </a:lnTo>
                  <a:lnTo>
                    <a:pt x="13833" y="7548"/>
                  </a:lnTo>
                  <a:lnTo>
                    <a:pt x="14076" y="8485"/>
                  </a:lnTo>
                  <a:lnTo>
                    <a:pt x="14157" y="9367"/>
                  </a:lnTo>
                  <a:lnTo>
                    <a:pt x="14197" y="10524"/>
                  </a:lnTo>
                  <a:lnTo>
                    <a:pt x="14197" y="11406"/>
                  </a:lnTo>
                  <a:lnTo>
                    <a:pt x="14116" y="12012"/>
                  </a:lnTo>
                  <a:lnTo>
                    <a:pt x="13995" y="12728"/>
                  </a:lnTo>
                  <a:lnTo>
                    <a:pt x="13833" y="13444"/>
                  </a:lnTo>
                  <a:lnTo>
                    <a:pt x="13712" y="14106"/>
                  </a:lnTo>
                  <a:lnTo>
                    <a:pt x="13591" y="14546"/>
                  </a:lnTo>
                  <a:lnTo>
                    <a:pt x="13065" y="13885"/>
                  </a:lnTo>
                  <a:lnTo>
                    <a:pt x="13307" y="12893"/>
                  </a:lnTo>
                  <a:lnTo>
                    <a:pt x="13469" y="11791"/>
                  </a:lnTo>
                  <a:lnTo>
                    <a:pt x="13550" y="10910"/>
                  </a:lnTo>
                  <a:lnTo>
                    <a:pt x="13591" y="10138"/>
                  </a:lnTo>
                  <a:lnTo>
                    <a:pt x="13469" y="9367"/>
                  </a:lnTo>
                  <a:lnTo>
                    <a:pt x="13388" y="8595"/>
                  </a:lnTo>
                  <a:lnTo>
                    <a:pt x="13267" y="7934"/>
                  </a:lnTo>
                  <a:lnTo>
                    <a:pt x="13024" y="7273"/>
                  </a:lnTo>
                  <a:close/>
                </a:path>
                <a:path w="21600" h="21600">
                  <a:moveTo>
                    <a:pt x="16382" y="3967"/>
                  </a:moveTo>
                  <a:lnTo>
                    <a:pt x="16786" y="5179"/>
                  </a:lnTo>
                  <a:lnTo>
                    <a:pt x="17150" y="6612"/>
                  </a:lnTo>
                  <a:lnTo>
                    <a:pt x="17474" y="8651"/>
                  </a:lnTo>
                  <a:lnTo>
                    <a:pt x="17595" y="9753"/>
                  </a:lnTo>
                  <a:lnTo>
                    <a:pt x="17635" y="12012"/>
                  </a:lnTo>
                  <a:lnTo>
                    <a:pt x="17393" y="13665"/>
                  </a:lnTo>
                  <a:lnTo>
                    <a:pt x="17150" y="15208"/>
                  </a:lnTo>
                  <a:lnTo>
                    <a:pt x="16786" y="16310"/>
                  </a:lnTo>
                  <a:lnTo>
                    <a:pt x="16341" y="17687"/>
                  </a:lnTo>
                  <a:lnTo>
                    <a:pt x="15815" y="17081"/>
                  </a:lnTo>
                  <a:lnTo>
                    <a:pt x="16503" y="14602"/>
                  </a:lnTo>
                  <a:lnTo>
                    <a:pt x="16786" y="13169"/>
                  </a:lnTo>
                  <a:lnTo>
                    <a:pt x="16867" y="12012"/>
                  </a:lnTo>
                  <a:lnTo>
                    <a:pt x="16867" y="9642"/>
                  </a:lnTo>
                  <a:lnTo>
                    <a:pt x="16705" y="7989"/>
                  </a:lnTo>
                  <a:lnTo>
                    <a:pt x="16422" y="6612"/>
                  </a:lnTo>
                  <a:lnTo>
                    <a:pt x="16220" y="5675"/>
                  </a:lnTo>
                  <a:lnTo>
                    <a:pt x="15856" y="4518"/>
                  </a:lnTo>
                  <a:lnTo>
                    <a:pt x="16382" y="3967"/>
                  </a:lnTo>
                  <a:close/>
                </a:path>
                <a:path w="21600" h="21600">
                  <a:moveTo>
                    <a:pt x="18889" y="1377"/>
                  </a:moveTo>
                  <a:lnTo>
                    <a:pt x="19415" y="826"/>
                  </a:lnTo>
                  <a:lnTo>
                    <a:pt x="20194" y="2576"/>
                  </a:lnTo>
                  <a:lnTo>
                    <a:pt x="20831" y="4683"/>
                  </a:lnTo>
                  <a:lnTo>
                    <a:pt x="21357" y="7204"/>
                  </a:lnTo>
                  <a:lnTo>
                    <a:pt x="21650" y="9450"/>
                  </a:lnTo>
                  <a:lnTo>
                    <a:pt x="21600" y="12301"/>
                  </a:lnTo>
                  <a:lnTo>
                    <a:pt x="21215" y="15938"/>
                  </a:lnTo>
                  <a:lnTo>
                    <a:pt x="20629" y="18348"/>
                  </a:lnTo>
                  <a:lnTo>
                    <a:pt x="19415" y="21655"/>
                  </a:lnTo>
                  <a:lnTo>
                    <a:pt x="18889" y="21159"/>
                  </a:lnTo>
                  <a:lnTo>
                    <a:pt x="19901" y="18404"/>
                  </a:lnTo>
                  <a:lnTo>
                    <a:pt x="20467" y="15593"/>
                  </a:lnTo>
                  <a:lnTo>
                    <a:pt x="20791" y="12342"/>
                  </a:lnTo>
                  <a:lnTo>
                    <a:pt x="20871" y="9532"/>
                  </a:lnTo>
                  <a:lnTo>
                    <a:pt x="20629" y="7411"/>
                  </a:lnTo>
                  <a:lnTo>
                    <a:pt x="20062" y="4628"/>
                  </a:lnTo>
                  <a:lnTo>
                    <a:pt x="19415" y="2810"/>
                  </a:lnTo>
                  <a:lnTo>
                    <a:pt x="18889" y="1377"/>
                  </a:lnTo>
                  <a:close/>
                </a:path>
              </a:pathLst>
            </a:custGeom>
            <a:solidFill>
              <a:srgbClr val="FFBE7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dist="107763" dir="2700000" algn="ctr" rotWithShape="0">
                <a:srgbClr val="808080"/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789" name="矩形 19"/>
            <p:cNvSpPr>
              <a:spLocks noChangeArrowheads="1"/>
            </p:cNvSpPr>
            <p:nvPr/>
          </p:nvSpPr>
          <p:spPr bwMode="auto">
            <a:xfrm>
              <a:off x="2766963" y="3745591"/>
              <a:ext cx="9409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/>
                <a:t>Cut</a:t>
              </a:r>
              <a:endParaRPr lang="zh-CN" altLang="en-US" b="1"/>
            </a:p>
          </p:txBody>
        </p:sp>
      </p:grpSp>
      <p:pic>
        <p:nvPicPr>
          <p:cNvPr id="21" name="图片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3354388"/>
            <a:ext cx="1235075" cy="128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2" descr="C:\Documents and Settings\Administrator\Local Settings\Temporary Internet Files\Content.IE5\T8QK1JP1\MC900334174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875" y="5006975"/>
            <a:ext cx="1235075" cy="122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形标注 22"/>
          <p:cNvSpPr/>
          <p:nvPr/>
        </p:nvSpPr>
        <p:spPr>
          <a:xfrm>
            <a:off x="2433638" y="5292725"/>
            <a:ext cx="2079625" cy="1187450"/>
          </a:xfrm>
          <a:prstGeom prst="wedgeEllipseCallout">
            <a:avLst>
              <a:gd name="adj1" fmla="val 51930"/>
              <a:gd name="adj2" fmla="val -46972"/>
            </a:avLst>
          </a:prstGeom>
          <a:noFill/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>
                <a:solidFill>
                  <a:schemeClr val="tx1"/>
                </a:solidFill>
              </a:rPr>
              <a:t>他们表现的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zh-CN" altLang="en-US" sz="2000" b="1" dirty="0">
                <a:solidFill>
                  <a:srgbClr val="00B0F0"/>
                </a:solidFill>
              </a:rPr>
              <a:t>形态是不同</a:t>
            </a:r>
            <a:r>
              <a:rPr lang="zh-CN" altLang="en-US" sz="2000" dirty="0">
                <a:solidFill>
                  <a:schemeClr val="tx1"/>
                </a:solidFill>
              </a:rPr>
              <a:t>的！</a:t>
            </a:r>
          </a:p>
        </p:txBody>
      </p:sp>
      <p:sp>
        <p:nvSpPr>
          <p:cNvPr id="24" name="虚尾箭头 23"/>
          <p:cNvSpPr/>
          <p:nvPr/>
        </p:nvSpPr>
        <p:spPr>
          <a:xfrm rot="19987505">
            <a:off x="4673600" y="4067175"/>
            <a:ext cx="804863" cy="398463"/>
          </a:xfrm>
          <a:prstGeom prst="stripedRightArrow">
            <a:avLst>
              <a:gd name="adj1" fmla="val 46069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虚尾箭头 24"/>
          <p:cNvSpPr/>
          <p:nvPr/>
        </p:nvSpPr>
        <p:spPr>
          <a:xfrm rot="1699144">
            <a:off x="4649788" y="5092700"/>
            <a:ext cx="803275" cy="398463"/>
          </a:xfrm>
          <a:prstGeom prst="stripedRightArrow">
            <a:avLst>
              <a:gd name="adj1" fmla="val 46069"/>
              <a:gd name="adj2" fmla="val 50000"/>
            </a:avLst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998992" y="2787838"/>
            <a:ext cx="3227166" cy="1569660"/>
          </a:xfrm>
          <a:prstGeom prst="rect">
            <a:avLst/>
          </a:prstGeom>
          <a:gradFill flip="none" rotWithShape="1">
            <a:gsLst>
              <a:gs pos="100000">
                <a:srgbClr val="00B0F0">
                  <a:alpha val="26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不同事物对“</a:t>
            </a:r>
            <a:r>
              <a:rPr lang="en-US" altLang="zh-CN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Cut”</a:t>
            </a:r>
            <a:r>
              <a:rPr lang="zh-CN" altLang="en-US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声的不同表现</a:t>
            </a:r>
          </a:p>
        </p:txBody>
      </p:sp>
      <p:sp>
        <p:nvSpPr>
          <p:cNvPr id="28" name="矩形 27"/>
          <p:cNvSpPr>
            <a:spLocks noChangeArrowheads="1"/>
          </p:cNvSpPr>
          <p:nvPr/>
        </p:nvSpPr>
        <p:spPr bwMode="auto">
          <a:xfrm>
            <a:off x="6892925" y="5481638"/>
            <a:ext cx="12906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>
                <a:solidFill>
                  <a:srgbClr val="000000"/>
                </a:solidFill>
              </a:rPr>
              <a:t>演员停止表演</a:t>
            </a:r>
          </a:p>
        </p:txBody>
      </p:sp>
      <p:sp>
        <p:nvSpPr>
          <p:cNvPr id="29" name="矩形 28"/>
          <p:cNvSpPr>
            <a:spLocks noChangeArrowheads="1"/>
          </p:cNvSpPr>
          <p:nvPr/>
        </p:nvSpPr>
        <p:spPr bwMode="auto">
          <a:xfrm>
            <a:off x="6892925" y="3565525"/>
            <a:ext cx="10302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/>
            <a:r>
              <a:rPr lang="zh-CN" altLang="en-US"/>
              <a:t>理发师剪发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8" grpId="0"/>
      <p:bldP spid="2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2.1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面向对象程序设计</a:t>
            </a:r>
          </a:p>
        </p:txBody>
      </p:sp>
      <p:sp>
        <p:nvSpPr>
          <p:cNvPr id="33795" name="矩形 9"/>
          <p:cNvSpPr>
            <a:spLocks noChangeArrowheads="1"/>
          </p:cNvSpPr>
          <p:nvPr/>
        </p:nvSpPr>
        <p:spPr bwMode="auto">
          <a:xfrm>
            <a:off x="-11113" y="1536700"/>
            <a:ext cx="57769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lvl="2"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封装、继承、多态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的简单关系</a:t>
            </a:r>
          </a:p>
        </p:txBody>
      </p:sp>
      <p:pic>
        <p:nvPicPr>
          <p:cNvPr id="33796" name="Picture 2" descr="2-2面向对象程序设计特征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2593975"/>
            <a:ext cx="7126287" cy="2741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8" y="3135639"/>
            <a:ext cx="4550268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组合 6"/>
          <p:cNvGrpSpPr/>
          <p:nvPr/>
        </p:nvGrpSpPr>
        <p:grpSpPr>
          <a:xfrm>
            <a:off x="4360416" y="1340768"/>
            <a:ext cx="4248472" cy="2232248"/>
            <a:chOff x="4716016" y="1340768"/>
            <a:chExt cx="4248472" cy="2232248"/>
          </a:xfrm>
          <a:solidFill>
            <a:srgbClr val="00B0F0"/>
          </a:solidFill>
        </p:grpSpPr>
        <p:sp>
          <p:nvSpPr>
            <p:cNvPr id="8" name="云形标注 7"/>
            <p:cNvSpPr/>
            <p:nvPr/>
          </p:nvSpPr>
          <p:spPr>
            <a:xfrm>
              <a:off x="4716016" y="1340768"/>
              <a:ext cx="4248472" cy="2232248"/>
            </a:xfrm>
            <a:prstGeom prst="cloudCallout">
              <a:avLst>
                <a:gd name="adj1" fmla="val -60309"/>
                <a:gd name="adj2" fmla="val 35990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111839" y="1733464"/>
              <a:ext cx="3675975" cy="1289905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zh-CN" altLang="zh-CN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面向对象程序设计</a:t>
              </a:r>
              <a:r>
                <a:rPr lang="zh-CN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的特点有了基本认识。接下来将详细介绍面向对象程序设计中的重要概念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zh-CN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r>
                <a:rPr lang="zh-CN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625" y="2652713"/>
            <a:ext cx="2828925" cy="105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450" y="4486275"/>
            <a:ext cx="1619250" cy="1289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31100" y="2778125"/>
            <a:ext cx="492125" cy="1336675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ea typeface="宋体" pitchFamily="2" charset="-122"/>
              </a:rPr>
              <a:t>汽车模型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64438" y="5875338"/>
            <a:ext cx="9398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汽车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3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0" y="1341438"/>
            <a:ext cx="4500563" cy="1138237"/>
            <a:chOff x="-1" y="1998088"/>
            <a:chExt cx="4499991" cy="1138374"/>
          </a:xfrm>
        </p:grpSpPr>
        <p:sp>
          <p:nvSpPr>
            <p:cNvPr id="7" name="TextBox 6"/>
            <p:cNvSpPr txBox="1"/>
            <p:nvPr/>
          </p:nvSpPr>
          <p:spPr>
            <a:xfrm>
              <a:off x="-1" y="1998088"/>
              <a:ext cx="4499991" cy="1107996"/>
            </a:xfrm>
            <a:prstGeom prst="rect">
              <a:avLst/>
            </a:prstGeom>
            <a:gradFill flip="none" rotWithShape="1">
              <a:gsLst>
                <a:gs pos="100000">
                  <a:srgbClr val="00B0F0">
                    <a:alpha val="61000"/>
                  </a:srgbClr>
                </a:gs>
                <a:gs pos="0">
                  <a:schemeClr val="bg1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3175">
              <a:noFill/>
            </a:ln>
          </p:spPr>
          <p:txBody>
            <a:bodyPr anchor="ctr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sz="2400" b="1" dirty="0">
                  <a:latin typeface="+mj-ea"/>
                  <a:ea typeface="+mj-ea"/>
                </a:rPr>
                <a:t>      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</a:t>
              </a:r>
              <a:endPara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zh-CN" altLang="en-US" sz="2000" dirty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        汽车模型和汽车之间的关系？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175" y="2016253"/>
              <a:ext cx="762474" cy="1120209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9" name="Picture 5" descr="C:\Documents and Settings\Administrator\Local Settings\Temporary Internet Files\Content.IE5\IPF2DGJP\MC900439795[1]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4683125"/>
            <a:ext cx="1620837" cy="1057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6" descr="C:\Documents and Settings\Administrator\Local Settings\Temporary Internet Files\Content.IE5\36FM0CVQ\MC900426360[1].wm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4835525"/>
            <a:ext cx="1620838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40188" y="5875338"/>
            <a:ext cx="8921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汽车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1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27700" y="5875338"/>
            <a:ext cx="10414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汽车</a:t>
            </a:r>
            <a:r>
              <a:rPr lang="en-US" altLang="zh-CN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ea"/>
                <a:ea typeface="+mj-ea"/>
              </a:rPr>
              <a:t>2</a:t>
            </a:r>
            <a:endParaRPr lang="zh-CN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H="1">
            <a:off x="4614863" y="3802063"/>
            <a:ext cx="1181100" cy="68421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6073775" y="3802063"/>
            <a:ext cx="0" cy="819150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6535738" y="3802063"/>
            <a:ext cx="1039812" cy="754062"/>
          </a:xfrm>
          <a:prstGeom prst="straightConnector1">
            <a:avLst/>
          </a:prstGeom>
          <a:ln w="38100"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31813" y="3598863"/>
            <a:ext cx="2681287" cy="1600200"/>
            <a:chOff x="1242068" y="3933958"/>
            <a:chExt cx="2681859" cy="160040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1242068" y="4118132"/>
              <a:ext cx="2465913" cy="9526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857" name="矩形 17"/>
            <p:cNvSpPr>
              <a:spLocks noChangeArrowheads="1"/>
            </p:cNvSpPr>
            <p:nvPr/>
          </p:nvSpPr>
          <p:spPr bwMode="auto">
            <a:xfrm>
              <a:off x="2117716" y="3933958"/>
              <a:ext cx="936103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结论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>
              <a:off x="1242068" y="5534367"/>
              <a:ext cx="2465913" cy="0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5859" name="TextBox 19"/>
            <p:cNvSpPr txBox="1">
              <a:spLocks noChangeArrowheads="1"/>
            </p:cNvSpPr>
            <p:nvPr/>
          </p:nvSpPr>
          <p:spPr bwMode="auto">
            <a:xfrm>
              <a:off x="1247608" y="4455190"/>
              <a:ext cx="2676319" cy="874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汽车是根据汽车模型设计制造出来的！</a:t>
              </a:r>
            </a:p>
          </p:txBody>
        </p:sp>
      </p:grpSp>
      <p:sp>
        <p:nvSpPr>
          <p:cNvPr id="3585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373313" y="1738313"/>
            <a:ext cx="6513512" cy="1622425"/>
            <a:chOff x="971600" y="2708920"/>
            <a:chExt cx="6514715" cy="1622108"/>
          </a:xfrm>
        </p:grpSpPr>
        <p:grpSp>
          <p:nvGrpSpPr>
            <p:cNvPr id="36880" name="组合 45"/>
            <p:cNvGrpSpPr>
              <a:grpSpLocks/>
            </p:cNvGrpSpPr>
            <p:nvPr/>
          </p:nvGrpSpPr>
          <p:grpSpPr bwMode="auto">
            <a:xfrm>
              <a:off x="971600" y="2708920"/>
              <a:ext cx="6514715" cy="1622108"/>
              <a:chOff x="2714194" y="995130"/>
              <a:chExt cx="5589625" cy="1621515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714194" y="995130"/>
                <a:ext cx="519046" cy="518821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bg1">
                    <a:lumMod val="85000"/>
                  </a:schemeClr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grpSp>
            <p:nvGrpSpPr>
              <p:cNvPr id="36884" name="组合 7"/>
              <p:cNvGrpSpPr>
                <a:grpSpLocks/>
              </p:cNvGrpSpPr>
              <p:nvPr/>
            </p:nvGrpSpPr>
            <p:grpSpPr bwMode="auto">
              <a:xfrm>
                <a:off x="2844362" y="1037976"/>
                <a:ext cx="5459457" cy="1578669"/>
                <a:chOff x="252285" y="1916557"/>
                <a:chExt cx="7539249" cy="1214361"/>
              </a:xfrm>
            </p:grpSpPr>
            <p:sp>
              <p:nvSpPr>
                <p:cNvPr id="11" name="圆角矩形 10"/>
                <p:cNvSpPr/>
                <p:nvPr/>
              </p:nvSpPr>
              <p:spPr>
                <a:xfrm>
                  <a:off x="253135" y="1916551"/>
                  <a:ext cx="7538399" cy="1214367"/>
                </a:xfrm>
                <a:prstGeom prst="roundRect">
                  <a:avLst>
                    <a:gd name="adj" fmla="val 7320"/>
                  </a:avLst>
                </a:prstGeom>
                <a:solidFill>
                  <a:schemeClr val="bg1"/>
                </a:solidFill>
                <a:ln w="3175">
                  <a:solidFill>
                    <a:schemeClr val="bg1">
                      <a:lumMod val="85000"/>
                    </a:schemeClr>
                  </a:solidFill>
                </a:ln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/>
                </a:p>
              </p:txBody>
            </p:sp>
            <p:sp>
              <p:nvSpPr>
                <p:cNvPr id="3688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6898061" y="2261600"/>
                  <a:ext cx="711901" cy="7474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  <a:latin typeface="Constantia" pitchFamily="18" charset="0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" name="椭圆 7"/>
              <p:cNvSpPr/>
              <p:nvPr/>
            </p:nvSpPr>
            <p:spPr>
              <a:xfrm>
                <a:off x="2714194" y="995130"/>
                <a:ext cx="519046" cy="518821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756426" y="1037968"/>
                <a:ext cx="431858" cy="431558"/>
              </a:xfrm>
              <a:prstGeom prst="ellips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3600" b="1" dirty="0">
                  <a:latin typeface="+mn-ea"/>
                </a:endParaRPr>
              </a:p>
            </p:txBody>
          </p:sp>
          <p:cxnSp>
            <p:nvCxnSpPr>
              <p:cNvPr id="10" name="直接连接符 9"/>
              <p:cNvCxnSpPr/>
              <p:nvPr/>
            </p:nvCxnSpPr>
            <p:spPr>
              <a:xfrm rot="5400000">
                <a:off x="2812718" y="1837947"/>
                <a:ext cx="1410496" cy="13623"/>
              </a:xfrm>
              <a:prstGeom prst="line">
                <a:avLst/>
              </a:prstGeom>
              <a:ln>
                <a:solidFill>
                  <a:schemeClr val="bg1">
                    <a:lumMod val="6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881" name="TextBox 3"/>
            <p:cNvSpPr txBox="1">
              <a:spLocks noChangeArrowheads="1"/>
            </p:cNvSpPr>
            <p:nvPr/>
          </p:nvSpPr>
          <p:spPr bwMode="auto">
            <a:xfrm>
              <a:off x="1288568" y="3195268"/>
              <a:ext cx="433734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思路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995726" y="2921603"/>
              <a:ext cx="5336573" cy="133958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just" fontAlgn="auto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对象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描述的是现实生活中的事物，而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类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描述的是一系列对象的</a:t>
              </a:r>
              <a:r>
                <a:rPr lang="zh-CN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共同属性和方法</a:t>
              </a:r>
              <a:r>
                <a:rPr lang="zh-CN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icrosoft Sans Serif" pitchFamily="34" charset="0"/>
                </a:rPr>
                <a:t>。如果将汽车比作对象，那么汽车模型就相当于类。</a:t>
              </a: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1844675" y="3711575"/>
            <a:ext cx="7362825" cy="2722563"/>
            <a:chOff x="999516" y="3933958"/>
            <a:chExt cx="5654139" cy="2720707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1242115" y="4117982"/>
              <a:ext cx="5411540" cy="9519"/>
            </a:xfrm>
            <a:prstGeom prst="line">
              <a:avLst/>
            </a:prstGeom>
            <a:ln>
              <a:solidFill>
                <a:srgbClr val="00B0F0"/>
              </a:solidFill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877" name="矩形 14"/>
            <p:cNvSpPr>
              <a:spLocks noChangeArrowheads="1"/>
            </p:cNvSpPr>
            <p:nvPr/>
          </p:nvSpPr>
          <p:spPr bwMode="auto">
            <a:xfrm>
              <a:off x="3479810" y="3933958"/>
              <a:ext cx="936103" cy="3693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B0F0"/>
              </a:solidFill>
              <a:miter lim="800000"/>
              <a:headEnd/>
              <a:tailEnd/>
            </a:ln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【</a:t>
              </a:r>
              <a:r>
                <a:rPr lang="zh-CN" altLang="en-US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结论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】</a:t>
              </a:r>
              <a:endParaRPr lang="zh-CN" altLang="en-US">
                <a:solidFill>
                  <a:srgbClr val="00B0F0"/>
                </a:solidFill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242115" y="5534654"/>
              <a:ext cx="541154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36879" name="TextBox 16"/>
            <p:cNvSpPr txBox="1">
              <a:spLocks noChangeArrowheads="1"/>
            </p:cNvSpPr>
            <p:nvPr/>
          </p:nvSpPr>
          <p:spPr bwMode="auto">
            <a:xfrm>
              <a:off x="999516" y="4347387"/>
              <a:ext cx="5654139" cy="23072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just" eaLnBrk="1" hangingPunct="1">
                <a:lnSpc>
                  <a:spcPct val="150000"/>
                </a:lnSpc>
                <a:buFont typeface="Wingdings" pitchFamily="2" charset="2"/>
                <a:buChar char="p"/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类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是对某一类事物的抽象描述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，是对象的</a:t>
              </a: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模板（</a:t>
              </a:r>
              <a:r>
                <a:rPr lang="en-US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template</a:t>
              </a: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  <a:buFont typeface="Wingdings" pitchFamily="2" charset="2"/>
                <a:buChar char="p"/>
              </a:pP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用于表示现实中事物的个体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，是类的</a:t>
              </a: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实例（</a:t>
              </a:r>
              <a:r>
                <a:rPr lang="en-US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instance</a:t>
              </a:r>
              <a:r>
                <a:rPr lang="zh-CN" altLang="en-US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0" y="1493838"/>
            <a:ext cx="1943100" cy="4518025"/>
            <a:chOff x="-508" y="1493721"/>
            <a:chExt cx="1944216" cy="4517885"/>
          </a:xfrm>
        </p:grpSpPr>
        <p:sp>
          <p:nvSpPr>
            <p:cNvPr id="19" name="矩形 18"/>
            <p:cNvSpPr/>
            <p:nvPr/>
          </p:nvSpPr>
          <p:spPr>
            <a:xfrm>
              <a:off x="-508" y="1493721"/>
              <a:ext cx="1944216" cy="4517885"/>
            </a:xfrm>
            <a:prstGeom prst="rect">
              <a:avLst/>
            </a:prstGeom>
            <a:gradFill>
              <a:gsLst>
                <a:gs pos="50000">
                  <a:srgbClr val="00B0F0">
                    <a:alpha val="52000"/>
                  </a:srgbClr>
                </a:gs>
                <a:gs pos="100000">
                  <a:schemeClr val="bg1">
                    <a:alpha val="0"/>
                  </a:schemeClr>
                </a:gs>
                <a:gs pos="0">
                  <a:schemeClr val="bg1">
                    <a:alpha val="98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pic>
          <p:nvPicPr>
            <p:cNvPr id="36873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2420888"/>
              <a:ext cx="899670" cy="675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874" name="矩形 20"/>
            <p:cNvSpPr>
              <a:spLocks noChangeArrowheads="1"/>
            </p:cNvSpPr>
            <p:nvPr/>
          </p:nvSpPr>
          <p:spPr bwMode="auto">
            <a:xfrm>
              <a:off x="11396" y="2231700"/>
              <a:ext cx="1015663" cy="284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36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推理</a:t>
              </a:r>
              <a:endParaRPr lang="zh-CN" altLang="en-US"/>
            </a:p>
          </p:txBody>
        </p:sp>
        <p:sp>
          <p:nvSpPr>
            <p:cNvPr id="36875" name="矩形 21"/>
            <p:cNvSpPr>
              <a:spLocks noChangeArrowheads="1"/>
            </p:cNvSpPr>
            <p:nvPr/>
          </p:nvSpPr>
          <p:spPr bwMode="auto">
            <a:xfrm>
              <a:off x="1019508" y="2393988"/>
              <a:ext cx="600164" cy="25160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zh-CN" altLang="en-US" sz="2700" b="1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类和对象的关系</a:t>
              </a:r>
              <a:endParaRPr lang="zh-CN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3686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508000" y="1585913"/>
            <a:ext cx="8137525" cy="4802187"/>
          </a:xfrm>
          <a:prstGeom prst="rect">
            <a:avLst/>
          </a:prstGeom>
          <a:ln w="9525">
            <a:solidFill>
              <a:srgbClr val="00B0F0"/>
            </a:solidFill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任意多边形 6"/>
          <p:cNvSpPr/>
          <p:nvPr/>
        </p:nvSpPr>
        <p:spPr bwMode="auto">
          <a:xfrm>
            <a:off x="687388" y="1206500"/>
            <a:ext cx="2335212" cy="469900"/>
          </a:xfrm>
          <a:custGeom>
            <a:avLst/>
            <a:gdLst>
              <a:gd name="connsiteX0" fmla="*/ 0 w 4267200"/>
              <a:gd name="connsiteY0" fmla="*/ 201820 h 1210897"/>
              <a:gd name="connsiteX1" fmla="*/ 201820 w 4267200"/>
              <a:gd name="connsiteY1" fmla="*/ 0 h 1210897"/>
              <a:gd name="connsiteX2" fmla="*/ 4065380 w 4267200"/>
              <a:gd name="connsiteY2" fmla="*/ 0 h 1210897"/>
              <a:gd name="connsiteX3" fmla="*/ 4267200 w 4267200"/>
              <a:gd name="connsiteY3" fmla="*/ 201820 h 1210897"/>
              <a:gd name="connsiteX4" fmla="*/ 4267200 w 4267200"/>
              <a:gd name="connsiteY4" fmla="*/ 1009077 h 1210897"/>
              <a:gd name="connsiteX5" fmla="*/ 4065380 w 4267200"/>
              <a:gd name="connsiteY5" fmla="*/ 1210897 h 1210897"/>
              <a:gd name="connsiteX6" fmla="*/ 201820 w 4267200"/>
              <a:gd name="connsiteY6" fmla="*/ 1210897 h 1210897"/>
              <a:gd name="connsiteX7" fmla="*/ 0 w 4267200"/>
              <a:gd name="connsiteY7" fmla="*/ 1009077 h 1210897"/>
              <a:gd name="connsiteX8" fmla="*/ 0 w 4267200"/>
              <a:gd name="connsiteY8" fmla="*/ 201820 h 1210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67200" h="1210897">
                <a:moveTo>
                  <a:pt x="0" y="201820"/>
                </a:moveTo>
                <a:cubicBezTo>
                  <a:pt x="0" y="90358"/>
                  <a:pt x="90358" y="0"/>
                  <a:pt x="201820" y="0"/>
                </a:cubicBezTo>
                <a:lnTo>
                  <a:pt x="4065380" y="0"/>
                </a:lnTo>
                <a:cubicBezTo>
                  <a:pt x="4176842" y="0"/>
                  <a:pt x="4267200" y="90358"/>
                  <a:pt x="4267200" y="201820"/>
                </a:cubicBezTo>
                <a:lnTo>
                  <a:pt x="4267200" y="1009077"/>
                </a:lnTo>
                <a:cubicBezTo>
                  <a:pt x="4267200" y="1120539"/>
                  <a:pt x="4176842" y="1210897"/>
                  <a:pt x="4065380" y="1210897"/>
                </a:cubicBezTo>
                <a:lnTo>
                  <a:pt x="201820" y="1210897"/>
                </a:lnTo>
                <a:cubicBezTo>
                  <a:pt x="90358" y="1210897"/>
                  <a:pt x="0" y="1120539"/>
                  <a:pt x="0" y="1009077"/>
                </a:cubicBezTo>
                <a:lnTo>
                  <a:pt x="0" y="201820"/>
                </a:lnTo>
                <a:close/>
              </a:path>
            </a:pathLst>
          </a:custGeom>
          <a:solidFill>
            <a:srgbClr val="00B0F0"/>
          </a:solidFill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1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220401" tIns="59111" rIns="220401" bIns="59111" spcCol="1270" anchor="ctr"/>
          <a:lstStyle/>
          <a:p>
            <a:pPr defTabSz="2889250" eaLnBrk="0" hangingPunct="0">
              <a:lnSpc>
                <a:spcPct val="90000"/>
              </a:lnSpc>
              <a:spcAft>
                <a:spcPct val="35000"/>
              </a:spcAft>
              <a:defRPr/>
            </a:pPr>
            <a:endParaRPr lang="zh-CN" altLang="en-US" sz="6500" dirty="0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1063625" y="1262063"/>
            <a:ext cx="15795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类的语法格式</a:t>
            </a:r>
            <a:endParaRPr lang="zh-CN" altLang="zh-CN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894" name="矩形 12"/>
          <p:cNvSpPr>
            <a:spLocks noChangeArrowheads="1"/>
          </p:cNvSpPr>
          <p:nvPr/>
        </p:nvSpPr>
        <p:spPr bwMode="auto">
          <a:xfrm>
            <a:off x="520700" y="1979613"/>
            <a:ext cx="8124825" cy="4116387"/>
          </a:xfrm>
          <a:prstGeom prst="rect">
            <a:avLst/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37895" name="矩形 2"/>
          <p:cNvSpPr>
            <a:spLocks noChangeArrowheads="1"/>
          </p:cNvSpPr>
          <p:nvPr/>
        </p:nvSpPr>
        <p:spPr bwMode="auto">
          <a:xfrm>
            <a:off x="1063625" y="1992313"/>
            <a:ext cx="2646363" cy="397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class </a:t>
            </a:r>
            <a:r>
              <a:rPr lang="zh-CN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类名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成员访问限定符：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endParaRPr lang="zh-CN" altLang="zh-CN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成员访问限定符：</a:t>
            </a: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;</a:t>
            </a:r>
            <a:endParaRPr lang="zh-CN" altLang="zh-CN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zh-CN" sz="240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974725" y="1446213"/>
            <a:ext cx="2649538" cy="773112"/>
            <a:chOff x="2388835" y="2297603"/>
            <a:chExt cx="2228778" cy="1827444"/>
          </a:xfrm>
        </p:grpSpPr>
        <p:grpSp>
          <p:nvGrpSpPr>
            <p:cNvPr id="37912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19" name="椭圆形标注 18"/>
              <p:cNvSpPr/>
              <p:nvPr/>
            </p:nvSpPr>
            <p:spPr>
              <a:xfrm>
                <a:off x="956102" y="263340"/>
                <a:ext cx="4242413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0" name="椭圆形标注 19"/>
              <p:cNvSpPr/>
              <p:nvPr/>
            </p:nvSpPr>
            <p:spPr>
              <a:xfrm>
                <a:off x="1039710" y="404452"/>
                <a:ext cx="4085984" cy="3504274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18" name="矩形 24"/>
            <p:cNvSpPr>
              <a:spLocks noChangeArrowheads="1"/>
            </p:cNvSpPr>
            <p:nvPr/>
          </p:nvSpPr>
          <p:spPr bwMode="auto">
            <a:xfrm>
              <a:off x="2479642" y="2777917"/>
              <a:ext cx="2137971" cy="799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n-lt"/>
                  <a:ea typeface="楷体_GB2312" panose="02010609030101010101" pitchFamily="49" charset="-122"/>
                </a:rPr>
                <a:t>class</a:t>
              </a:r>
              <a:r>
                <a:rPr lang="zh-CN" altLang="zh-CN" sz="1600" dirty="0" smtClean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是定义类的关键字</a:t>
              </a:r>
              <a:endParaRPr lang="zh-CN" altLang="en-US" sz="1600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2135188" y="1373188"/>
            <a:ext cx="2497137" cy="946150"/>
            <a:chOff x="2388835" y="2297603"/>
            <a:chExt cx="2100558" cy="1827444"/>
          </a:xfrm>
        </p:grpSpPr>
        <p:grpSp>
          <p:nvGrpSpPr>
            <p:cNvPr id="37908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25" name="椭圆形标注 24"/>
              <p:cNvSpPr/>
              <p:nvPr/>
            </p:nvSpPr>
            <p:spPr>
              <a:xfrm>
                <a:off x="956102" y="263340"/>
                <a:ext cx="4242369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6" name="椭圆形标注 25"/>
              <p:cNvSpPr/>
              <p:nvPr/>
            </p:nvSpPr>
            <p:spPr>
              <a:xfrm>
                <a:off x="1039708" y="397860"/>
                <a:ext cx="4085945" cy="3510378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24" name="矩形 24"/>
            <p:cNvSpPr>
              <a:spLocks noChangeArrowheads="1"/>
            </p:cNvSpPr>
            <p:nvPr/>
          </p:nvSpPr>
          <p:spPr bwMode="auto">
            <a:xfrm>
              <a:off x="2618521" y="2677809"/>
              <a:ext cx="1798761" cy="1131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600" dirty="0" smtClean="0">
                  <a:solidFill>
                    <a:srgbClr val="FF0000"/>
                  </a:solidFill>
                  <a:latin typeface="+mn-lt"/>
                  <a:ea typeface="楷体_GB2312" panose="02010609030101010101" pitchFamily="49" charset="-122"/>
                </a:rPr>
                <a:t>class</a:t>
              </a:r>
              <a:r>
                <a:rPr lang="zh-CN" altLang="zh-CN" sz="1600" dirty="0" smtClean="0">
                  <a:latin typeface="楷体_GB2312" panose="02010609030101010101" pitchFamily="49" charset="-122"/>
                  <a:ea typeface="楷体_GB2312" panose="02010609030101010101" pitchFamily="49" charset="-122"/>
                </a:rPr>
                <a:t>后是表示类名的标识符</a:t>
              </a:r>
              <a:endParaRPr lang="zh-CN" altLang="en-US" sz="1600" dirty="0">
                <a:latin typeface="楷体_GB2312" panose="02010609030101010101" pitchFamily="49" charset="-122"/>
                <a:ea typeface="楷体_GB2312" panose="02010609030101010101" pitchFamily="49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904875" y="1833563"/>
            <a:ext cx="2924175" cy="1046162"/>
            <a:chOff x="2388835" y="2297603"/>
            <a:chExt cx="2100558" cy="1827444"/>
          </a:xfrm>
        </p:grpSpPr>
        <p:grpSp>
          <p:nvGrpSpPr>
            <p:cNvPr id="37904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7"/>
            </a:xfrm>
          </p:grpSpPr>
          <p:sp>
            <p:nvSpPr>
              <p:cNvPr id="31" name="椭圆形标注 30"/>
              <p:cNvSpPr/>
              <p:nvPr/>
            </p:nvSpPr>
            <p:spPr>
              <a:xfrm>
                <a:off x="956102" y="263340"/>
                <a:ext cx="4242369" cy="3817857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2" name="椭圆形标注 31"/>
              <p:cNvSpPr/>
              <p:nvPr/>
            </p:nvSpPr>
            <p:spPr>
              <a:xfrm>
                <a:off x="1039015" y="402382"/>
                <a:ext cx="4088060" cy="3505013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37905" name="矩形 24"/>
            <p:cNvSpPr>
              <a:spLocks noChangeArrowheads="1"/>
            </p:cNvSpPr>
            <p:nvPr/>
          </p:nvSpPr>
          <p:spPr bwMode="auto">
            <a:xfrm>
              <a:off x="2619091" y="2516377"/>
              <a:ext cx="1798763" cy="9416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35000"/>
                </a:lnSpc>
              </a:pP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类名后要写一对大括号，类的成员要在其中说明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1109663" y="4667250"/>
            <a:ext cx="2495550" cy="944563"/>
            <a:chOff x="2388835" y="2297603"/>
            <a:chExt cx="2100558" cy="1827444"/>
          </a:xfrm>
        </p:grpSpPr>
        <p:grpSp>
          <p:nvGrpSpPr>
            <p:cNvPr id="37900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39" name="椭圆形标注 38"/>
              <p:cNvSpPr/>
              <p:nvPr/>
            </p:nvSpPr>
            <p:spPr>
              <a:xfrm>
                <a:off x="956102" y="263340"/>
                <a:ext cx="4242369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0" name="椭圆形标注 39"/>
              <p:cNvSpPr/>
              <p:nvPr/>
            </p:nvSpPr>
            <p:spPr>
              <a:xfrm>
                <a:off x="1039761" y="398090"/>
                <a:ext cx="4085844" cy="3509857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37901" name="矩形 24"/>
            <p:cNvSpPr>
              <a:spLocks noChangeArrowheads="1"/>
            </p:cNvSpPr>
            <p:nvPr/>
          </p:nvSpPr>
          <p:spPr bwMode="auto">
            <a:xfrm>
              <a:off x="2619091" y="2678890"/>
              <a:ext cx="1798763" cy="11303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“</a:t>
              </a:r>
              <a:r>
                <a:rPr lang="en-US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;</a:t>
              </a:r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”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表示类定义的结束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7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23850" y="1989138"/>
            <a:ext cx="8566150" cy="4248150"/>
            <a:chOff x="323528" y="1988840"/>
            <a:chExt cx="8565951" cy="4248472"/>
          </a:xfrm>
        </p:grpSpPr>
        <p:sp>
          <p:nvSpPr>
            <p:cNvPr id="3" name="流程图: 过程 2"/>
            <p:cNvSpPr/>
            <p:nvPr/>
          </p:nvSpPr>
          <p:spPr>
            <a:xfrm>
              <a:off x="323528" y="1988840"/>
              <a:ext cx="8497691" cy="4248472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925" name="矩形 3"/>
            <p:cNvSpPr>
              <a:spLocks noChangeArrowheads="1"/>
            </p:cNvSpPr>
            <p:nvPr/>
          </p:nvSpPr>
          <p:spPr bwMode="auto">
            <a:xfrm>
              <a:off x="501055" y="2071682"/>
              <a:ext cx="8388424" cy="37856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class Car 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{</a:t>
              </a:r>
              <a:endParaRPr lang="zh-CN" altLang="zh-CN" sz="2000"/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public: 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       void drive(); 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       void stop();                         </a:t>
              </a:r>
              <a:endParaRPr lang="zh-CN" altLang="zh-CN" sz="2000"/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private:</a:t>
              </a:r>
              <a:endParaRPr lang="zh-CN" altLang="zh-CN" sz="2000"/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       int m_nWheels;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};</a:t>
              </a:r>
              <a:endParaRPr lang="zh-CN" altLang="zh-CN" sz="2000"/>
            </a:p>
          </p:txBody>
        </p:sp>
      </p:grpSp>
      <p:sp>
        <p:nvSpPr>
          <p:cNvPr id="5" name="流程图: 过程 4"/>
          <p:cNvSpPr/>
          <p:nvPr/>
        </p:nvSpPr>
        <p:spPr>
          <a:xfrm>
            <a:off x="827088" y="3573463"/>
            <a:ext cx="7705725" cy="846137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8916" name="TextBox 6"/>
          <p:cNvSpPr txBox="1">
            <a:spLocks noChangeArrowheads="1"/>
          </p:cNvSpPr>
          <p:nvPr/>
        </p:nvSpPr>
        <p:spPr bwMode="auto">
          <a:xfrm>
            <a:off x="214313" y="1169988"/>
            <a:ext cx="2663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看一个简单的类：</a:t>
            </a:r>
          </a:p>
        </p:txBody>
      </p:sp>
      <p:sp>
        <p:nvSpPr>
          <p:cNvPr id="8" name="椭圆形标注 7"/>
          <p:cNvSpPr/>
          <p:nvPr/>
        </p:nvSpPr>
        <p:spPr>
          <a:xfrm>
            <a:off x="1971675" y="1698625"/>
            <a:ext cx="1944688" cy="746125"/>
          </a:xfrm>
          <a:prstGeom prst="wedgeEllipseCallout">
            <a:avLst>
              <a:gd name="adj1" fmla="val -31121"/>
              <a:gd name="adj2" fmla="val 57392"/>
            </a:avLst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这是一个</a:t>
            </a:r>
            <a:r>
              <a:rPr lang="zh-CN" altLang="en-US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</a:t>
            </a:r>
          </a:p>
        </p:txBody>
      </p:sp>
      <p:sp>
        <p:nvSpPr>
          <p:cNvPr id="9" name="椭圆形标注 8"/>
          <p:cNvSpPr/>
          <p:nvPr/>
        </p:nvSpPr>
        <p:spPr>
          <a:xfrm>
            <a:off x="2322513" y="3060700"/>
            <a:ext cx="2357437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方法（</a:t>
            </a:r>
            <a:r>
              <a:rPr lang="en-US" altLang="zh-CN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r>
              <a:rPr lang="zh-CN" altLang="en-US" sz="20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8919" name="灯片编号占位符 1"/>
          <p:cNvSpPr txBox="1">
            <a:spLocks/>
          </p:cNvSpPr>
          <p:nvPr/>
        </p:nvSpPr>
        <p:spPr bwMode="auto">
          <a:xfrm>
            <a:off x="6484938" y="6267450"/>
            <a:ext cx="204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6F3C7C98-06E7-4E6E-A8C2-0CC6D81151ED}" type="slidenum">
              <a:rPr lang="zh-CN" altLang="en-US">
                <a:solidFill>
                  <a:schemeClr val="bg1"/>
                </a:solidFill>
              </a:rPr>
              <a:pPr eaLnBrk="1" hangingPunct="1"/>
              <a:t>37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8920" name="灯片编号占位符 1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B56AF37C-2275-4BC0-898B-1E06DF01913E}" type="slidenum">
              <a:rPr lang="zh-CN" altLang="en-US" sz="1200">
                <a:solidFill>
                  <a:srgbClr val="898989"/>
                </a:solidFill>
              </a:rPr>
              <a:pPr algn="r" eaLnBrk="1" hangingPunct="1"/>
              <a:t>37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3892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21" name="流程图: 过程 20"/>
          <p:cNvSpPr/>
          <p:nvPr/>
        </p:nvSpPr>
        <p:spPr>
          <a:xfrm>
            <a:off x="827088" y="4818063"/>
            <a:ext cx="7705725" cy="693737"/>
          </a:xfrm>
          <a:prstGeom prst="flowChartProcess">
            <a:avLst/>
          </a:prstGeom>
          <a:noFill/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2" name="椭圆形标注 21"/>
          <p:cNvSpPr/>
          <p:nvPr/>
        </p:nvSpPr>
        <p:spPr>
          <a:xfrm>
            <a:off x="3730625" y="4470400"/>
            <a:ext cx="2359025" cy="746125"/>
          </a:xfrm>
          <a:prstGeom prst="wedgeEllipseCallout">
            <a:avLst>
              <a:gd name="adj1" fmla="val -39615"/>
              <a:gd name="adj2" fmla="val 57823"/>
            </a:avLst>
          </a:prstGeom>
          <a:solidFill>
            <a:schemeClr val="bg1"/>
          </a:solidFill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</a:t>
            </a:r>
            <a:r>
              <a:rPr lang="zh-CN" altLang="en-US" sz="2000" b="1" dirty="0">
                <a:solidFill>
                  <a:srgbClr val="70D7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变量（</a:t>
            </a:r>
            <a:r>
              <a:rPr lang="en-US" altLang="zh-CN" sz="2000" b="1" dirty="0">
                <a:solidFill>
                  <a:srgbClr val="70D7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variable</a:t>
            </a:r>
            <a:r>
              <a:rPr lang="zh-CN" altLang="en-US" sz="2000" b="1" dirty="0">
                <a:solidFill>
                  <a:srgbClr val="70D7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63525" y="1109663"/>
            <a:ext cx="8715375" cy="1268412"/>
            <a:chOff x="541859" y="1249363"/>
            <a:chExt cx="8790239" cy="1268412"/>
          </a:xfrm>
        </p:grpSpPr>
        <p:grpSp>
          <p:nvGrpSpPr>
            <p:cNvPr id="39942" name="Group 9"/>
            <p:cNvGrpSpPr>
              <a:grpSpLocks noChangeAspect="1"/>
            </p:cNvGrpSpPr>
            <p:nvPr/>
          </p:nvGrpSpPr>
          <p:grpSpPr bwMode="auto">
            <a:xfrm>
              <a:off x="541859" y="1249363"/>
              <a:ext cx="1864075" cy="1268412"/>
              <a:chOff x="4160" y="748"/>
              <a:chExt cx="1496" cy="1017"/>
            </a:xfrm>
          </p:grpSpPr>
          <p:sp>
            <p:nvSpPr>
              <p:cNvPr id="5" name="Freeform 10"/>
              <p:cNvSpPr>
                <a:spLocks/>
              </p:cNvSpPr>
              <p:nvPr/>
            </p:nvSpPr>
            <p:spPr bwMode="auto">
              <a:xfrm>
                <a:off x="4160" y="748"/>
                <a:ext cx="748" cy="1017"/>
              </a:xfrm>
              <a:custGeom>
                <a:avLst/>
                <a:gdLst>
                  <a:gd name="T0" fmla="*/ 639 w 1495"/>
                  <a:gd name="T1" fmla="*/ 2027 h 2034"/>
                  <a:gd name="T2" fmla="*/ 682 w 1495"/>
                  <a:gd name="T3" fmla="*/ 2016 h 2034"/>
                  <a:gd name="T4" fmla="*/ 724 w 1495"/>
                  <a:gd name="T5" fmla="*/ 2005 h 2034"/>
                  <a:gd name="T6" fmla="*/ 767 w 1495"/>
                  <a:gd name="T7" fmla="*/ 1994 h 2034"/>
                  <a:gd name="T8" fmla="*/ 810 w 1495"/>
                  <a:gd name="T9" fmla="*/ 1982 h 2034"/>
                  <a:gd name="T10" fmla="*/ 1329 w 1495"/>
                  <a:gd name="T11" fmla="*/ 1728 h 2034"/>
                  <a:gd name="T12" fmla="*/ 1426 w 1495"/>
                  <a:gd name="T13" fmla="*/ 940 h 2034"/>
                  <a:gd name="T14" fmla="*/ 1372 w 1495"/>
                  <a:gd name="T15" fmla="*/ 958 h 2034"/>
                  <a:gd name="T16" fmla="*/ 1316 w 1495"/>
                  <a:gd name="T17" fmla="*/ 976 h 2034"/>
                  <a:gd name="T18" fmla="*/ 1261 w 1495"/>
                  <a:gd name="T19" fmla="*/ 993 h 2034"/>
                  <a:gd name="T20" fmla="*/ 1206 w 1495"/>
                  <a:gd name="T21" fmla="*/ 1010 h 2034"/>
                  <a:gd name="T22" fmla="*/ 1150 w 1495"/>
                  <a:gd name="T23" fmla="*/ 1027 h 2034"/>
                  <a:gd name="T24" fmla="*/ 1216 w 1495"/>
                  <a:gd name="T25" fmla="*/ 1000 h 2034"/>
                  <a:gd name="T26" fmla="*/ 1281 w 1495"/>
                  <a:gd name="T27" fmla="*/ 971 h 2034"/>
                  <a:gd name="T28" fmla="*/ 1345 w 1495"/>
                  <a:gd name="T29" fmla="*/ 941 h 2034"/>
                  <a:gd name="T30" fmla="*/ 1410 w 1495"/>
                  <a:gd name="T31" fmla="*/ 910 h 2034"/>
                  <a:gd name="T32" fmla="*/ 1473 w 1495"/>
                  <a:gd name="T33" fmla="*/ 875 h 2034"/>
                  <a:gd name="T34" fmla="*/ 1247 w 1495"/>
                  <a:gd name="T35" fmla="*/ 540 h 2034"/>
                  <a:gd name="T36" fmla="*/ 1207 w 1495"/>
                  <a:gd name="T37" fmla="*/ 554 h 2034"/>
                  <a:gd name="T38" fmla="*/ 1165 w 1495"/>
                  <a:gd name="T39" fmla="*/ 567 h 2034"/>
                  <a:gd name="T40" fmla="*/ 1124 w 1495"/>
                  <a:gd name="T41" fmla="*/ 580 h 2034"/>
                  <a:gd name="T42" fmla="*/ 1082 w 1495"/>
                  <a:gd name="T43" fmla="*/ 594 h 2034"/>
                  <a:gd name="T44" fmla="*/ 1041 w 1495"/>
                  <a:gd name="T45" fmla="*/ 607 h 2034"/>
                  <a:gd name="T46" fmla="*/ 1017 w 1495"/>
                  <a:gd name="T47" fmla="*/ 615 h 2034"/>
                  <a:gd name="T48" fmla="*/ 992 w 1495"/>
                  <a:gd name="T49" fmla="*/ 623 h 2034"/>
                  <a:gd name="T50" fmla="*/ 989 w 1495"/>
                  <a:gd name="T51" fmla="*/ 618 h 2034"/>
                  <a:gd name="T52" fmla="*/ 1036 w 1495"/>
                  <a:gd name="T53" fmla="*/ 590 h 2034"/>
                  <a:gd name="T54" fmla="*/ 1082 w 1495"/>
                  <a:gd name="T55" fmla="*/ 561 h 2034"/>
                  <a:gd name="T56" fmla="*/ 1127 w 1495"/>
                  <a:gd name="T57" fmla="*/ 533 h 2034"/>
                  <a:gd name="T58" fmla="*/ 1173 w 1495"/>
                  <a:gd name="T59" fmla="*/ 504 h 2034"/>
                  <a:gd name="T60" fmla="*/ 1220 w 1495"/>
                  <a:gd name="T61" fmla="*/ 477 h 2034"/>
                  <a:gd name="T62" fmla="*/ 456 w 1495"/>
                  <a:gd name="T63" fmla="*/ 434 h 2034"/>
                  <a:gd name="T64" fmla="*/ 180 w 1495"/>
                  <a:gd name="T65" fmla="*/ 365 h 2034"/>
                  <a:gd name="T66" fmla="*/ 249 w 1495"/>
                  <a:gd name="T67" fmla="*/ 667 h 2034"/>
                  <a:gd name="T68" fmla="*/ 287 w 1495"/>
                  <a:gd name="T69" fmla="*/ 658 h 2034"/>
                  <a:gd name="T70" fmla="*/ 325 w 1495"/>
                  <a:gd name="T71" fmla="*/ 647 h 2034"/>
                  <a:gd name="T72" fmla="*/ 364 w 1495"/>
                  <a:gd name="T73" fmla="*/ 638 h 2034"/>
                  <a:gd name="T74" fmla="*/ 402 w 1495"/>
                  <a:gd name="T75" fmla="*/ 629 h 2034"/>
                  <a:gd name="T76" fmla="*/ 441 w 1495"/>
                  <a:gd name="T77" fmla="*/ 620 h 2034"/>
                  <a:gd name="T78" fmla="*/ 424 w 1495"/>
                  <a:gd name="T79" fmla="*/ 636 h 2034"/>
                  <a:gd name="T80" fmla="*/ 379 w 1495"/>
                  <a:gd name="T81" fmla="*/ 665 h 2034"/>
                  <a:gd name="T82" fmla="*/ 334 w 1495"/>
                  <a:gd name="T83" fmla="*/ 695 h 2034"/>
                  <a:gd name="T84" fmla="*/ 302 w 1495"/>
                  <a:gd name="T85" fmla="*/ 715 h 2034"/>
                  <a:gd name="T86" fmla="*/ 269 w 1495"/>
                  <a:gd name="T87" fmla="*/ 735 h 2034"/>
                  <a:gd name="T88" fmla="*/ 249 w 1495"/>
                  <a:gd name="T89" fmla="*/ 847 h 2034"/>
                  <a:gd name="T90" fmla="*/ 180 w 1495"/>
                  <a:gd name="T91" fmla="*/ 1358 h 2034"/>
                  <a:gd name="T92" fmla="*/ 154 w 1495"/>
                  <a:gd name="T93" fmla="*/ 1624 h 2034"/>
                  <a:gd name="T94" fmla="*/ 222 w 1495"/>
                  <a:gd name="T95" fmla="*/ 1611 h 2034"/>
                  <a:gd name="T96" fmla="*/ 290 w 1495"/>
                  <a:gd name="T97" fmla="*/ 1599 h 2034"/>
                  <a:gd name="T98" fmla="*/ 358 w 1495"/>
                  <a:gd name="T99" fmla="*/ 1586 h 2034"/>
                  <a:gd name="T100" fmla="*/ 425 w 1495"/>
                  <a:gd name="T101" fmla="*/ 1572 h 2034"/>
                  <a:gd name="T102" fmla="*/ 493 w 1495"/>
                  <a:gd name="T103" fmla="*/ 1557 h 2034"/>
                  <a:gd name="T104" fmla="*/ 433 w 1495"/>
                  <a:gd name="T105" fmla="*/ 1591 h 2034"/>
                  <a:gd name="T106" fmla="*/ 374 w 1495"/>
                  <a:gd name="T107" fmla="*/ 1625 h 2034"/>
                  <a:gd name="T108" fmla="*/ 314 w 1495"/>
                  <a:gd name="T109" fmla="*/ 1660 h 2034"/>
                  <a:gd name="T110" fmla="*/ 256 w 1495"/>
                  <a:gd name="T111" fmla="*/ 1695 h 2034"/>
                  <a:gd name="T112" fmla="*/ 197 w 1495"/>
                  <a:gd name="T113" fmla="*/ 1731 h 2034"/>
                  <a:gd name="T114" fmla="*/ 176 w 1495"/>
                  <a:gd name="T115" fmla="*/ 1748 h 2034"/>
                  <a:gd name="T116" fmla="*/ 174 w 1495"/>
                  <a:gd name="T117" fmla="*/ 1754 h 2034"/>
                  <a:gd name="T118" fmla="*/ 173 w 1495"/>
                  <a:gd name="T119" fmla="*/ 1755 h 2034"/>
                  <a:gd name="T120" fmla="*/ 172 w 1495"/>
                  <a:gd name="T121" fmla="*/ 1770 h 2034"/>
                  <a:gd name="T122" fmla="*/ 170 w 1495"/>
                  <a:gd name="T123" fmla="*/ 1788 h 2034"/>
                  <a:gd name="T124" fmla="*/ 180 w 1495"/>
                  <a:gd name="T125" fmla="*/ 1799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95" h="2034">
                    <a:moveTo>
                      <a:pt x="610" y="2034"/>
                    </a:moveTo>
                    <a:lnTo>
                      <a:pt x="624" y="2031"/>
                    </a:lnTo>
                    <a:lnTo>
                      <a:pt x="639" y="2027"/>
                    </a:lnTo>
                    <a:lnTo>
                      <a:pt x="653" y="2024"/>
                    </a:lnTo>
                    <a:lnTo>
                      <a:pt x="667" y="2020"/>
                    </a:lnTo>
                    <a:lnTo>
                      <a:pt x="682" y="2016"/>
                    </a:lnTo>
                    <a:lnTo>
                      <a:pt x="696" y="2012"/>
                    </a:lnTo>
                    <a:lnTo>
                      <a:pt x="711" y="2009"/>
                    </a:lnTo>
                    <a:lnTo>
                      <a:pt x="724" y="2005"/>
                    </a:lnTo>
                    <a:lnTo>
                      <a:pt x="738" y="2001"/>
                    </a:lnTo>
                    <a:lnTo>
                      <a:pt x="753" y="1997"/>
                    </a:lnTo>
                    <a:lnTo>
                      <a:pt x="767" y="1994"/>
                    </a:lnTo>
                    <a:lnTo>
                      <a:pt x="781" y="1989"/>
                    </a:lnTo>
                    <a:lnTo>
                      <a:pt x="795" y="1986"/>
                    </a:lnTo>
                    <a:lnTo>
                      <a:pt x="810" y="1982"/>
                    </a:lnTo>
                    <a:lnTo>
                      <a:pt x="823" y="1978"/>
                    </a:lnTo>
                    <a:lnTo>
                      <a:pt x="837" y="1974"/>
                    </a:lnTo>
                    <a:lnTo>
                      <a:pt x="1329" y="1728"/>
                    </a:lnTo>
                    <a:lnTo>
                      <a:pt x="1073" y="1183"/>
                    </a:lnTo>
                    <a:lnTo>
                      <a:pt x="1444" y="934"/>
                    </a:lnTo>
                    <a:lnTo>
                      <a:pt x="1426" y="940"/>
                    </a:lnTo>
                    <a:lnTo>
                      <a:pt x="1407" y="946"/>
                    </a:lnTo>
                    <a:lnTo>
                      <a:pt x="1390" y="953"/>
                    </a:lnTo>
                    <a:lnTo>
                      <a:pt x="1372" y="958"/>
                    </a:lnTo>
                    <a:lnTo>
                      <a:pt x="1353" y="964"/>
                    </a:lnTo>
                    <a:lnTo>
                      <a:pt x="1335" y="970"/>
                    </a:lnTo>
                    <a:lnTo>
                      <a:pt x="1316" y="976"/>
                    </a:lnTo>
                    <a:lnTo>
                      <a:pt x="1298" y="981"/>
                    </a:lnTo>
                    <a:lnTo>
                      <a:pt x="1279" y="987"/>
                    </a:lnTo>
                    <a:lnTo>
                      <a:pt x="1261" y="993"/>
                    </a:lnTo>
                    <a:lnTo>
                      <a:pt x="1243" y="999"/>
                    </a:lnTo>
                    <a:lnTo>
                      <a:pt x="1224" y="1004"/>
                    </a:lnTo>
                    <a:lnTo>
                      <a:pt x="1206" y="1010"/>
                    </a:lnTo>
                    <a:lnTo>
                      <a:pt x="1187" y="1016"/>
                    </a:lnTo>
                    <a:lnTo>
                      <a:pt x="1169" y="1022"/>
                    </a:lnTo>
                    <a:lnTo>
                      <a:pt x="1150" y="1027"/>
                    </a:lnTo>
                    <a:lnTo>
                      <a:pt x="1172" y="1018"/>
                    </a:lnTo>
                    <a:lnTo>
                      <a:pt x="1194" y="1009"/>
                    </a:lnTo>
                    <a:lnTo>
                      <a:pt x="1216" y="1000"/>
                    </a:lnTo>
                    <a:lnTo>
                      <a:pt x="1237" y="991"/>
                    </a:lnTo>
                    <a:lnTo>
                      <a:pt x="1259" y="981"/>
                    </a:lnTo>
                    <a:lnTo>
                      <a:pt x="1281" y="971"/>
                    </a:lnTo>
                    <a:lnTo>
                      <a:pt x="1302" y="962"/>
                    </a:lnTo>
                    <a:lnTo>
                      <a:pt x="1323" y="951"/>
                    </a:lnTo>
                    <a:lnTo>
                      <a:pt x="1345" y="941"/>
                    </a:lnTo>
                    <a:lnTo>
                      <a:pt x="1367" y="931"/>
                    </a:lnTo>
                    <a:lnTo>
                      <a:pt x="1388" y="920"/>
                    </a:lnTo>
                    <a:lnTo>
                      <a:pt x="1410" y="910"/>
                    </a:lnTo>
                    <a:lnTo>
                      <a:pt x="1430" y="898"/>
                    </a:lnTo>
                    <a:lnTo>
                      <a:pt x="1452" y="887"/>
                    </a:lnTo>
                    <a:lnTo>
                      <a:pt x="1473" y="875"/>
                    </a:lnTo>
                    <a:lnTo>
                      <a:pt x="1495" y="864"/>
                    </a:lnTo>
                    <a:lnTo>
                      <a:pt x="1261" y="536"/>
                    </a:lnTo>
                    <a:lnTo>
                      <a:pt x="1247" y="540"/>
                    </a:lnTo>
                    <a:lnTo>
                      <a:pt x="1233" y="545"/>
                    </a:lnTo>
                    <a:lnTo>
                      <a:pt x="1220" y="549"/>
                    </a:lnTo>
                    <a:lnTo>
                      <a:pt x="1207" y="554"/>
                    </a:lnTo>
                    <a:lnTo>
                      <a:pt x="1193" y="559"/>
                    </a:lnTo>
                    <a:lnTo>
                      <a:pt x="1179" y="563"/>
                    </a:lnTo>
                    <a:lnTo>
                      <a:pt x="1165" y="567"/>
                    </a:lnTo>
                    <a:lnTo>
                      <a:pt x="1152" y="571"/>
                    </a:lnTo>
                    <a:lnTo>
                      <a:pt x="1138" y="576"/>
                    </a:lnTo>
                    <a:lnTo>
                      <a:pt x="1124" y="580"/>
                    </a:lnTo>
                    <a:lnTo>
                      <a:pt x="1110" y="585"/>
                    </a:lnTo>
                    <a:lnTo>
                      <a:pt x="1096" y="590"/>
                    </a:lnTo>
                    <a:lnTo>
                      <a:pt x="1082" y="594"/>
                    </a:lnTo>
                    <a:lnTo>
                      <a:pt x="1069" y="598"/>
                    </a:lnTo>
                    <a:lnTo>
                      <a:pt x="1055" y="602"/>
                    </a:lnTo>
                    <a:lnTo>
                      <a:pt x="1041" y="607"/>
                    </a:lnTo>
                    <a:lnTo>
                      <a:pt x="1033" y="610"/>
                    </a:lnTo>
                    <a:lnTo>
                      <a:pt x="1025" y="613"/>
                    </a:lnTo>
                    <a:lnTo>
                      <a:pt x="1017" y="615"/>
                    </a:lnTo>
                    <a:lnTo>
                      <a:pt x="1008" y="618"/>
                    </a:lnTo>
                    <a:lnTo>
                      <a:pt x="1000" y="621"/>
                    </a:lnTo>
                    <a:lnTo>
                      <a:pt x="992" y="623"/>
                    </a:lnTo>
                    <a:lnTo>
                      <a:pt x="982" y="625"/>
                    </a:lnTo>
                    <a:lnTo>
                      <a:pt x="974" y="628"/>
                    </a:lnTo>
                    <a:lnTo>
                      <a:pt x="989" y="618"/>
                    </a:lnTo>
                    <a:lnTo>
                      <a:pt x="1005" y="609"/>
                    </a:lnTo>
                    <a:lnTo>
                      <a:pt x="1020" y="599"/>
                    </a:lnTo>
                    <a:lnTo>
                      <a:pt x="1036" y="590"/>
                    </a:lnTo>
                    <a:lnTo>
                      <a:pt x="1051" y="580"/>
                    </a:lnTo>
                    <a:lnTo>
                      <a:pt x="1066" y="571"/>
                    </a:lnTo>
                    <a:lnTo>
                      <a:pt x="1082" y="561"/>
                    </a:lnTo>
                    <a:lnTo>
                      <a:pt x="1097" y="552"/>
                    </a:lnTo>
                    <a:lnTo>
                      <a:pt x="1112" y="542"/>
                    </a:lnTo>
                    <a:lnTo>
                      <a:pt x="1127" y="533"/>
                    </a:lnTo>
                    <a:lnTo>
                      <a:pt x="1144" y="524"/>
                    </a:lnTo>
                    <a:lnTo>
                      <a:pt x="1158" y="514"/>
                    </a:lnTo>
                    <a:lnTo>
                      <a:pt x="1173" y="504"/>
                    </a:lnTo>
                    <a:lnTo>
                      <a:pt x="1188" y="495"/>
                    </a:lnTo>
                    <a:lnTo>
                      <a:pt x="1205" y="486"/>
                    </a:lnTo>
                    <a:lnTo>
                      <a:pt x="1220" y="477"/>
                    </a:lnTo>
                    <a:lnTo>
                      <a:pt x="882" y="0"/>
                    </a:lnTo>
                    <a:lnTo>
                      <a:pt x="456" y="571"/>
                    </a:lnTo>
                    <a:lnTo>
                      <a:pt x="456" y="434"/>
                    </a:lnTo>
                    <a:lnTo>
                      <a:pt x="489" y="434"/>
                    </a:lnTo>
                    <a:lnTo>
                      <a:pt x="489" y="365"/>
                    </a:lnTo>
                    <a:lnTo>
                      <a:pt x="180" y="365"/>
                    </a:lnTo>
                    <a:lnTo>
                      <a:pt x="180" y="434"/>
                    </a:lnTo>
                    <a:lnTo>
                      <a:pt x="249" y="434"/>
                    </a:lnTo>
                    <a:lnTo>
                      <a:pt x="249" y="667"/>
                    </a:lnTo>
                    <a:lnTo>
                      <a:pt x="261" y="663"/>
                    </a:lnTo>
                    <a:lnTo>
                      <a:pt x="274" y="660"/>
                    </a:lnTo>
                    <a:lnTo>
                      <a:pt x="287" y="658"/>
                    </a:lnTo>
                    <a:lnTo>
                      <a:pt x="299" y="654"/>
                    </a:lnTo>
                    <a:lnTo>
                      <a:pt x="312" y="651"/>
                    </a:lnTo>
                    <a:lnTo>
                      <a:pt x="325" y="647"/>
                    </a:lnTo>
                    <a:lnTo>
                      <a:pt x="339" y="644"/>
                    </a:lnTo>
                    <a:lnTo>
                      <a:pt x="351" y="642"/>
                    </a:lnTo>
                    <a:lnTo>
                      <a:pt x="364" y="638"/>
                    </a:lnTo>
                    <a:lnTo>
                      <a:pt x="377" y="635"/>
                    </a:lnTo>
                    <a:lnTo>
                      <a:pt x="389" y="631"/>
                    </a:lnTo>
                    <a:lnTo>
                      <a:pt x="402" y="629"/>
                    </a:lnTo>
                    <a:lnTo>
                      <a:pt x="415" y="625"/>
                    </a:lnTo>
                    <a:lnTo>
                      <a:pt x="428" y="622"/>
                    </a:lnTo>
                    <a:lnTo>
                      <a:pt x="441" y="620"/>
                    </a:lnTo>
                    <a:lnTo>
                      <a:pt x="454" y="616"/>
                    </a:lnTo>
                    <a:lnTo>
                      <a:pt x="439" y="625"/>
                    </a:lnTo>
                    <a:lnTo>
                      <a:pt x="424" y="636"/>
                    </a:lnTo>
                    <a:lnTo>
                      <a:pt x="409" y="645"/>
                    </a:lnTo>
                    <a:lnTo>
                      <a:pt x="394" y="655"/>
                    </a:lnTo>
                    <a:lnTo>
                      <a:pt x="379" y="665"/>
                    </a:lnTo>
                    <a:lnTo>
                      <a:pt x="364" y="675"/>
                    </a:lnTo>
                    <a:lnTo>
                      <a:pt x="349" y="684"/>
                    </a:lnTo>
                    <a:lnTo>
                      <a:pt x="334" y="695"/>
                    </a:lnTo>
                    <a:lnTo>
                      <a:pt x="324" y="701"/>
                    </a:lnTo>
                    <a:lnTo>
                      <a:pt x="312" y="708"/>
                    </a:lnTo>
                    <a:lnTo>
                      <a:pt x="302" y="715"/>
                    </a:lnTo>
                    <a:lnTo>
                      <a:pt x="291" y="721"/>
                    </a:lnTo>
                    <a:lnTo>
                      <a:pt x="280" y="728"/>
                    </a:lnTo>
                    <a:lnTo>
                      <a:pt x="269" y="735"/>
                    </a:lnTo>
                    <a:lnTo>
                      <a:pt x="259" y="741"/>
                    </a:lnTo>
                    <a:lnTo>
                      <a:pt x="249" y="747"/>
                    </a:lnTo>
                    <a:lnTo>
                      <a:pt x="249" y="847"/>
                    </a:lnTo>
                    <a:lnTo>
                      <a:pt x="0" y="1178"/>
                    </a:lnTo>
                    <a:lnTo>
                      <a:pt x="180" y="1178"/>
                    </a:lnTo>
                    <a:lnTo>
                      <a:pt x="180" y="1358"/>
                    </a:lnTo>
                    <a:lnTo>
                      <a:pt x="131" y="1358"/>
                    </a:lnTo>
                    <a:lnTo>
                      <a:pt x="131" y="1627"/>
                    </a:lnTo>
                    <a:lnTo>
                      <a:pt x="154" y="1624"/>
                    </a:lnTo>
                    <a:lnTo>
                      <a:pt x="176" y="1619"/>
                    </a:lnTo>
                    <a:lnTo>
                      <a:pt x="199" y="1616"/>
                    </a:lnTo>
                    <a:lnTo>
                      <a:pt x="222" y="1611"/>
                    </a:lnTo>
                    <a:lnTo>
                      <a:pt x="244" y="1608"/>
                    </a:lnTo>
                    <a:lnTo>
                      <a:pt x="267" y="1603"/>
                    </a:lnTo>
                    <a:lnTo>
                      <a:pt x="290" y="1599"/>
                    </a:lnTo>
                    <a:lnTo>
                      <a:pt x="312" y="1594"/>
                    </a:lnTo>
                    <a:lnTo>
                      <a:pt x="335" y="1591"/>
                    </a:lnTo>
                    <a:lnTo>
                      <a:pt x="358" y="1586"/>
                    </a:lnTo>
                    <a:lnTo>
                      <a:pt x="380" y="1581"/>
                    </a:lnTo>
                    <a:lnTo>
                      <a:pt x="403" y="1577"/>
                    </a:lnTo>
                    <a:lnTo>
                      <a:pt x="425" y="1572"/>
                    </a:lnTo>
                    <a:lnTo>
                      <a:pt x="448" y="1566"/>
                    </a:lnTo>
                    <a:lnTo>
                      <a:pt x="470" y="1562"/>
                    </a:lnTo>
                    <a:lnTo>
                      <a:pt x="493" y="1557"/>
                    </a:lnTo>
                    <a:lnTo>
                      <a:pt x="473" y="1569"/>
                    </a:lnTo>
                    <a:lnTo>
                      <a:pt x="454" y="1580"/>
                    </a:lnTo>
                    <a:lnTo>
                      <a:pt x="433" y="1591"/>
                    </a:lnTo>
                    <a:lnTo>
                      <a:pt x="413" y="1602"/>
                    </a:lnTo>
                    <a:lnTo>
                      <a:pt x="394" y="1614"/>
                    </a:lnTo>
                    <a:lnTo>
                      <a:pt x="374" y="1625"/>
                    </a:lnTo>
                    <a:lnTo>
                      <a:pt x="354" y="1637"/>
                    </a:lnTo>
                    <a:lnTo>
                      <a:pt x="334" y="1648"/>
                    </a:lnTo>
                    <a:lnTo>
                      <a:pt x="314" y="1660"/>
                    </a:lnTo>
                    <a:lnTo>
                      <a:pt x="295" y="1671"/>
                    </a:lnTo>
                    <a:lnTo>
                      <a:pt x="275" y="1684"/>
                    </a:lnTo>
                    <a:lnTo>
                      <a:pt x="256" y="1695"/>
                    </a:lnTo>
                    <a:lnTo>
                      <a:pt x="236" y="1707"/>
                    </a:lnTo>
                    <a:lnTo>
                      <a:pt x="216" y="1720"/>
                    </a:lnTo>
                    <a:lnTo>
                      <a:pt x="197" y="1731"/>
                    </a:lnTo>
                    <a:lnTo>
                      <a:pt x="177" y="1744"/>
                    </a:lnTo>
                    <a:lnTo>
                      <a:pt x="176" y="1746"/>
                    </a:lnTo>
                    <a:lnTo>
                      <a:pt x="176" y="1748"/>
                    </a:lnTo>
                    <a:lnTo>
                      <a:pt x="176" y="1752"/>
                    </a:lnTo>
                    <a:lnTo>
                      <a:pt x="175" y="1754"/>
                    </a:lnTo>
                    <a:lnTo>
                      <a:pt x="174" y="1754"/>
                    </a:lnTo>
                    <a:lnTo>
                      <a:pt x="174" y="1754"/>
                    </a:lnTo>
                    <a:lnTo>
                      <a:pt x="174" y="1755"/>
                    </a:lnTo>
                    <a:lnTo>
                      <a:pt x="173" y="1755"/>
                    </a:lnTo>
                    <a:lnTo>
                      <a:pt x="172" y="1760"/>
                    </a:lnTo>
                    <a:lnTo>
                      <a:pt x="172" y="1766"/>
                    </a:lnTo>
                    <a:lnTo>
                      <a:pt x="172" y="1770"/>
                    </a:lnTo>
                    <a:lnTo>
                      <a:pt x="172" y="1776"/>
                    </a:lnTo>
                    <a:lnTo>
                      <a:pt x="170" y="1782"/>
                    </a:lnTo>
                    <a:lnTo>
                      <a:pt x="170" y="1788"/>
                    </a:lnTo>
                    <a:lnTo>
                      <a:pt x="170" y="1793"/>
                    </a:lnTo>
                    <a:lnTo>
                      <a:pt x="169" y="1799"/>
                    </a:lnTo>
                    <a:lnTo>
                      <a:pt x="180" y="1799"/>
                    </a:lnTo>
                    <a:lnTo>
                      <a:pt x="180" y="2034"/>
                    </a:lnTo>
                    <a:lnTo>
                      <a:pt x="610" y="203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39945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4410" y="748"/>
                <a:ext cx="1246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4731" y="1085"/>
                <a:ext cx="664" cy="527"/>
              </a:xfrm>
              <a:custGeom>
                <a:avLst/>
                <a:gdLst>
                  <a:gd name="T0" fmla="*/ 1296 w 1335"/>
                  <a:gd name="T1" fmla="*/ 6 h 1054"/>
                  <a:gd name="T2" fmla="*/ 1245 w 1335"/>
                  <a:gd name="T3" fmla="*/ 0 h 1054"/>
                  <a:gd name="T4" fmla="*/ 1164 w 1335"/>
                  <a:gd name="T5" fmla="*/ 11 h 1054"/>
                  <a:gd name="T6" fmla="*/ 1099 w 1335"/>
                  <a:gd name="T7" fmla="*/ 27 h 1054"/>
                  <a:gd name="T8" fmla="*/ 1062 w 1335"/>
                  <a:gd name="T9" fmla="*/ 41 h 1054"/>
                  <a:gd name="T10" fmla="*/ 1099 w 1335"/>
                  <a:gd name="T11" fmla="*/ 110 h 1054"/>
                  <a:gd name="T12" fmla="*/ 1157 w 1335"/>
                  <a:gd name="T13" fmla="*/ 91 h 1054"/>
                  <a:gd name="T14" fmla="*/ 1229 w 1335"/>
                  <a:gd name="T15" fmla="*/ 78 h 1054"/>
                  <a:gd name="T16" fmla="*/ 1218 w 1335"/>
                  <a:gd name="T17" fmla="*/ 118 h 1054"/>
                  <a:gd name="T18" fmla="*/ 1168 w 1335"/>
                  <a:gd name="T19" fmla="*/ 181 h 1054"/>
                  <a:gd name="T20" fmla="*/ 1116 w 1335"/>
                  <a:gd name="T21" fmla="*/ 226 h 1054"/>
                  <a:gd name="T22" fmla="*/ 1052 w 1335"/>
                  <a:gd name="T23" fmla="*/ 259 h 1054"/>
                  <a:gd name="T24" fmla="*/ 984 w 1335"/>
                  <a:gd name="T25" fmla="*/ 285 h 1054"/>
                  <a:gd name="T26" fmla="*/ 900 w 1335"/>
                  <a:gd name="T27" fmla="*/ 319 h 1054"/>
                  <a:gd name="T28" fmla="*/ 842 w 1335"/>
                  <a:gd name="T29" fmla="*/ 374 h 1054"/>
                  <a:gd name="T30" fmla="*/ 826 w 1335"/>
                  <a:gd name="T31" fmla="*/ 507 h 1054"/>
                  <a:gd name="T32" fmla="*/ 828 w 1335"/>
                  <a:gd name="T33" fmla="*/ 592 h 1054"/>
                  <a:gd name="T34" fmla="*/ 782 w 1335"/>
                  <a:gd name="T35" fmla="*/ 633 h 1054"/>
                  <a:gd name="T36" fmla="*/ 542 w 1335"/>
                  <a:gd name="T37" fmla="*/ 440 h 1054"/>
                  <a:gd name="T38" fmla="*/ 483 w 1335"/>
                  <a:gd name="T39" fmla="*/ 759 h 1054"/>
                  <a:gd name="T40" fmla="*/ 452 w 1335"/>
                  <a:gd name="T41" fmla="*/ 699 h 1054"/>
                  <a:gd name="T42" fmla="*/ 216 w 1335"/>
                  <a:gd name="T43" fmla="*/ 792 h 1054"/>
                  <a:gd name="T44" fmla="*/ 184 w 1335"/>
                  <a:gd name="T45" fmla="*/ 723 h 1054"/>
                  <a:gd name="T46" fmla="*/ 379 w 1335"/>
                  <a:gd name="T47" fmla="*/ 542 h 1054"/>
                  <a:gd name="T48" fmla="*/ 348 w 1335"/>
                  <a:gd name="T49" fmla="*/ 484 h 1054"/>
                  <a:gd name="T50" fmla="*/ 113 w 1335"/>
                  <a:gd name="T51" fmla="*/ 576 h 1054"/>
                  <a:gd name="T52" fmla="*/ 477 w 1335"/>
                  <a:gd name="T53" fmla="*/ 306 h 1054"/>
                  <a:gd name="T54" fmla="*/ 602 w 1335"/>
                  <a:gd name="T55" fmla="*/ 226 h 1054"/>
                  <a:gd name="T56" fmla="*/ 655 w 1335"/>
                  <a:gd name="T57" fmla="*/ 206 h 1054"/>
                  <a:gd name="T58" fmla="*/ 725 w 1335"/>
                  <a:gd name="T59" fmla="*/ 269 h 1054"/>
                  <a:gd name="T60" fmla="*/ 843 w 1335"/>
                  <a:gd name="T61" fmla="*/ 308 h 1054"/>
                  <a:gd name="T62" fmla="*/ 904 w 1335"/>
                  <a:gd name="T63" fmla="*/ 272 h 1054"/>
                  <a:gd name="T64" fmla="*/ 976 w 1335"/>
                  <a:gd name="T65" fmla="*/ 204 h 1054"/>
                  <a:gd name="T66" fmla="*/ 1047 w 1335"/>
                  <a:gd name="T67" fmla="*/ 141 h 1054"/>
                  <a:gd name="T68" fmla="*/ 995 w 1335"/>
                  <a:gd name="T69" fmla="*/ 84 h 1054"/>
                  <a:gd name="T70" fmla="*/ 898 w 1335"/>
                  <a:gd name="T71" fmla="*/ 173 h 1054"/>
                  <a:gd name="T72" fmla="*/ 850 w 1335"/>
                  <a:gd name="T73" fmla="*/ 217 h 1054"/>
                  <a:gd name="T74" fmla="*/ 809 w 1335"/>
                  <a:gd name="T75" fmla="*/ 230 h 1054"/>
                  <a:gd name="T76" fmla="*/ 741 w 1335"/>
                  <a:gd name="T77" fmla="*/ 178 h 1054"/>
                  <a:gd name="T78" fmla="*/ 679 w 1335"/>
                  <a:gd name="T79" fmla="*/ 132 h 1054"/>
                  <a:gd name="T80" fmla="*/ 612 w 1335"/>
                  <a:gd name="T81" fmla="*/ 137 h 1054"/>
                  <a:gd name="T82" fmla="*/ 544 w 1335"/>
                  <a:gd name="T83" fmla="*/ 170 h 1054"/>
                  <a:gd name="T84" fmla="*/ 0 w 1335"/>
                  <a:gd name="T85" fmla="*/ 518 h 1054"/>
                  <a:gd name="T86" fmla="*/ 672 w 1335"/>
                  <a:gd name="T87" fmla="*/ 791 h 1054"/>
                  <a:gd name="T88" fmla="*/ 839 w 1335"/>
                  <a:gd name="T89" fmla="*/ 687 h 1054"/>
                  <a:gd name="T90" fmla="*/ 910 w 1335"/>
                  <a:gd name="T91" fmla="*/ 549 h 1054"/>
                  <a:gd name="T92" fmla="*/ 922 w 1335"/>
                  <a:gd name="T93" fmla="*/ 394 h 1054"/>
                  <a:gd name="T94" fmla="*/ 974 w 1335"/>
                  <a:gd name="T95" fmla="*/ 371 h 1054"/>
                  <a:gd name="T96" fmla="*/ 1043 w 1335"/>
                  <a:gd name="T97" fmla="*/ 345 h 1054"/>
                  <a:gd name="T98" fmla="*/ 1120 w 1335"/>
                  <a:gd name="T99" fmla="*/ 311 h 1054"/>
                  <a:gd name="T100" fmla="*/ 1192 w 1335"/>
                  <a:gd name="T101" fmla="*/ 265 h 1054"/>
                  <a:gd name="T102" fmla="*/ 1286 w 1335"/>
                  <a:gd name="T103" fmla="*/ 155 h 1054"/>
                  <a:gd name="T104" fmla="*/ 1332 w 1335"/>
                  <a:gd name="T105" fmla="*/ 4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35" h="1054">
                    <a:moveTo>
                      <a:pt x="1322" y="24"/>
                    </a:moveTo>
                    <a:lnTo>
                      <a:pt x="1317" y="18"/>
                    </a:lnTo>
                    <a:lnTo>
                      <a:pt x="1311" y="14"/>
                    </a:lnTo>
                    <a:lnTo>
                      <a:pt x="1304" y="9"/>
                    </a:lnTo>
                    <a:lnTo>
                      <a:pt x="1296" y="6"/>
                    </a:lnTo>
                    <a:lnTo>
                      <a:pt x="1288" y="3"/>
                    </a:lnTo>
                    <a:lnTo>
                      <a:pt x="1279" y="1"/>
                    </a:lnTo>
                    <a:lnTo>
                      <a:pt x="1268" y="0"/>
                    </a:lnTo>
                    <a:lnTo>
                      <a:pt x="1258" y="0"/>
                    </a:lnTo>
                    <a:lnTo>
                      <a:pt x="1245" y="0"/>
                    </a:lnTo>
                    <a:lnTo>
                      <a:pt x="1231" y="1"/>
                    </a:lnTo>
                    <a:lnTo>
                      <a:pt x="1217" y="3"/>
                    </a:lnTo>
                    <a:lnTo>
                      <a:pt x="1200" y="6"/>
                    </a:lnTo>
                    <a:lnTo>
                      <a:pt x="1183" y="8"/>
                    </a:lnTo>
                    <a:lnTo>
                      <a:pt x="1164" y="11"/>
                    </a:lnTo>
                    <a:lnTo>
                      <a:pt x="1143" y="16"/>
                    </a:lnTo>
                    <a:lnTo>
                      <a:pt x="1120" y="21"/>
                    </a:lnTo>
                    <a:lnTo>
                      <a:pt x="1114" y="22"/>
                    </a:lnTo>
                    <a:lnTo>
                      <a:pt x="1107" y="24"/>
                    </a:lnTo>
                    <a:lnTo>
                      <a:pt x="1099" y="27"/>
                    </a:lnTo>
                    <a:lnTo>
                      <a:pt x="1091" y="30"/>
                    </a:lnTo>
                    <a:lnTo>
                      <a:pt x="1083" y="33"/>
                    </a:lnTo>
                    <a:lnTo>
                      <a:pt x="1075" y="35"/>
                    </a:lnTo>
                    <a:lnTo>
                      <a:pt x="1068" y="39"/>
                    </a:lnTo>
                    <a:lnTo>
                      <a:pt x="1062" y="41"/>
                    </a:lnTo>
                    <a:lnTo>
                      <a:pt x="1062" y="131"/>
                    </a:lnTo>
                    <a:lnTo>
                      <a:pt x="1070" y="126"/>
                    </a:lnTo>
                    <a:lnTo>
                      <a:pt x="1079" y="121"/>
                    </a:lnTo>
                    <a:lnTo>
                      <a:pt x="1090" y="115"/>
                    </a:lnTo>
                    <a:lnTo>
                      <a:pt x="1099" y="110"/>
                    </a:lnTo>
                    <a:lnTo>
                      <a:pt x="1109" y="106"/>
                    </a:lnTo>
                    <a:lnTo>
                      <a:pt x="1119" y="101"/>
                    </a:lnTo>
                    <a:lnTo>
                      <a:pt x="1128" y="98"/>
                    </a:lnTo>
                    <a:lnTo>
                      <a:pt x="1136" y="95"/>
                    </a:lnTo>
                    <a:lnTo>
                      <a:pt x="1157" y="91"/>
                    </a:lnTo>
                    <a:lnTo>
                      <a:pt x="1175" y="87"/>
                    </a:lnTo>
                    <a:lnTo>
                      <a:pt x="1192" y="84"/>
                    </a:lnTo>
                    <a:lnTo>
                      <a:pt x="1206" y="82"/>
                    </a:lnTo>
                    <a:lnTo>
                      <a:pt x="1219" y="80"/>
                    </a:lnTo>
                    <a:lnTo>
                      <a:pt x="1229" y="78"/>
                    </a:lnTo>
                    <a:lnTo>
                      <a:pt x="1238" y="78"/>
                    </a:lnTo>
                    <a:lnTo>
                      <a:pt x="1246" y="77"/>
                    </a:lnTo>
                    <a:lnTo>
                      <a:pt x="1238" y="90"/>
                    </a:lnTo>
                    <a:lnTo>
                      <a:pt x="1228" y="103"/>
                    </a:lnTo>
                    <a:lnTo>
                      <a:pt x="1218" y="118"/>
                    </a:lnTo>
                    <a:lnTo>
                      <a:pt x="1206" y="133"/>
                    </a:lnTo>
                    <a:lnTo>
                      <a:pt x="1195" y="147"/>
                    </a:lnTo>
                    <a:lnTo>
                      <a:pt x="1184" y="161"/>
                    </a:lnTo>
                    <a:lnTo>
                      <a:pt x="1175" y="171"/>
                    </a:lnTo>
                    <a:lnTo>
                      <a:pt x="1168" y="181"/>
                    </a:lnTo>
                    <a:lnTo>
                      <a:pt x="1159" y="191"/>
                    </a:lnTo>
                    <a:lnTo>
                      <a:pt x="1150" y="200"/>
                    </a:lnTo>
                    <a:lnTo>
                      <a:pt x="1139" y="208"/>
                    </a:lnTo>
                    <a:lnTo>
                      <a:pt x="1129" y="217"/>
                    </a:lnTo>
                    <a:lnTo>
                      <a:pt x="1116" y="226"/>
                    </a:lnTo>
                    <a:lnTo>
                      <a:pt x="1105" y="232"/>
                    </a:lnTo>
                    <a:lnTo>
                      <a:pt x="1092" y="239"/>
                    </a:lnTo>
                    <a:lnTo>
                      <a:pt x="1078" y="246"/>
                    </a:lnTo>
                    <a:lnTo>
                      <a:pt x="1066" y="253"/>
                    </a:lnTo>
                    <a:lnTo>
                      <a:pt x="1052" y="259"/>
                    </a:lnTo>
                    <a:lnTo>
                      <a:pt x="1038" y="265"/>
                    </a:lnTo>
                    <a:lnTo>
                      <a:pt x="1024" y="270"/>
                    </a:lnTo>
                    <a:lnTo>
                      <a:pt x="1010" y="275"/>
                    </a:lnTo>
                    <a:lnTo>
                      <a:pt x="998" y="281"/>
                    </a:lnTo>
                    <a:lnTo>
                      <a:pt x="984" y="285"/>
                    </a:lnTo>
                    <a:lnTo>
                      <a:pt x="971" y="290"/>
                    </a:lnTo>
                    <a:lnTo>
                      <a:pt x="952" y="298"/>
                    </a:lnTo>
                    <a:lnTo>
                      <a:pt x="933" y="305"/>
                    </a:lnTo>
                    <a:lnTo>
                      <a:pt x="916" y="312"/>
                    </a:lnTo>
                    <a:lnTo>
                      <a:pt x="900" y="319"/>
                    </a:lnTo>
                    <a:lnTo>
                      <a:pt x="886" y="326"/>
                    </a:lnTo>
                    <a:lnTo>
                      <a:pt x="874" y="334"/>
                    </a:lnTo>
                    <a:lnTo>
                      <a:pt x="864" y="342"/>
                    </a:lnTo>
                    <a:lnTo>
                      <a:pt x="856" y="351"/>
                    </a:lnTo>
                    <a:lnTo>
                      <a:pt x="842" y="374"/>
                    </a:lnTo>
                    <a:lnTo>
                      <a:pt x="832" y="398"/>
                    </a:lnTo>
                    <a:lnTo>
                      <a:pt x="826" y="424"/>
                    </a:lnTo>
                    <a:lnTo>
                      <a:pt x="824" y="450"/>
                    </a:lnTo>
                    <a:lnTo>
                      <a:pt x="824" y="478"/>
                    </a:lnTo>
                    <a:lnTo>
                      <a:pt x="826" y="507"/>
                    </a:lnTo>
                    <a:lnTo>
                      <a:pt x="830" y="535"/>
                    </a:lnTo>
                    <a:lnTo>
                      <a:pt x="835" y="564"/>
                    </a:lnTo>
                    <a:lnTo>
                      <a:pt x="835" y="573"/>
                    </a:lnTo>
                    <a:lnTo>
                      <a:pt x="833" y="583"/>
                    </a:lnTo>
                    <a:lnTo>
                      <a:pt x="828" y="592"/>
                    </a:lnTo>
                    <a:lnTo>
                      <a:pt x="822" y="600"/>
                    </a:lnTo>
                    <a:lnTo>
                      <a:pt x="812" y="609"/>
                    </a:lnTo>
                    <a:lnTo>
                      <a:pt x="803" y="618"/>
                    </a:lnTo>
                    <a:lnTo>
                      <a:pt x="793" y="626"/>
                    </a:lnTo>
                    <a:lnTo>
                      <a:pt x="782" y="633"/>
                    </a:lnTo>
                    <a:lnTo>
                      <a:pt x="689" y="440"/>
                    </a:lnTo>
                    <a:lnTo>
                      <a:pt x="605" y="440"/>
                    </a:lnTo>
                    <a:lnTo>
                      <a:pt x="716" y="672"/>
                    </a:lnTo>
                    <a:lnTo>
                      <a:pt x="667" y="703"/>
                    </a:lnTo>
                    <a:lnTo>
                      <a:pt x="542" y="440"/>
                    </a:lnTo>
                    <a:lnTo>
                      <a:pt x="456" y="440"/>
                    </a:lnTo>
                    <a:lnTo>
                      <a:pt x="602" y="745"/>
                    </a:lnTo>
                    <a:lnTo>
                      <a:pt x="288" y="943"/>
                    </a:lnTo>
                    <a:lnTo>
                      <a:pt x="265" y="896"/>
                    </a:lnTo>
                    <a:lnTo>
                      <a:pt x="483" y="759"/>
                    </a:lnTo>
                    <a:lnTo>
                      <a:pt x="473" y="743"/>
                    </a:lnTo>
                    <a:lnTo>
                      <a:pt x="257" y="879"/>
                    </a:lnTo>
                    <a:lnTo>
                      <a:pt x="245" y="853"/>
                    </a:lnTo>
                    <a:lnTo>
                      <a:pt x="462" y="715"/>
                    </a:lnTo>
                    <a:lnTo>
                      <a:pt x="452" y="699"/>
                    </a:lnTo>
                    <a:lnTo>
                      <a:pt x="237" y="835"/>
                    </a:lnTo>
                    <a:lnTo>
                      <a:pt x="225" y="809"/>
                    </a:lnTo>
                    <a:lnTo>
                      <a:pt x="442" y="672"/>
                    </a:lnTo>
                    <a:lnTo>
                      <a:pt x="431" y="656"/>
                    </a:lnTo>
                    <a:lnTo>
                      <a:pt x="216" y="792"/>
                    </a:lnTo>
                    <a:lnTo>
                      <a:pt x="204" y="767"/>
                    </a:lnTo>
                    <a:lnTo>
                      <a:pt x="421" y="629"/>
                    </a:lnTo>
                    <a:lnTo>
                      <a:pt x="410" y="613"/>
                    </a:lnTo>
                    <a:lnTo>
                      <a:pt x="195" y="748"/>
                    </a:lnTo>
                    <a:lnTo>
                      <a:pt x="184" y="723"/>
                    </a:lnTo>
                    <a:lnTo>
                      <a:pt x="400" y="586"/>
                    </a:lnTo>
                    <a:lnTo>
                      <a:pt x="390" y="570"/>
                    </a:lnTo>
                    <a:lnTo>
                      <a:pt x="175" y="706"/>
                    </a:lnTo>
                    <a:lnTo>
                      <a:pt x="163" y="680"/>
                    </a:lnTo>
                    <a:lnTo>
                      <a:pt x="379" y="542"/>
                    </a:lnTo>
                    <a:lnTo>
                      <a:pt x="369" y="526"/>
                    </a:lnTo>
                    <a:lnTo>
                      <a:pt x="155" y="662"/>
                    </a:lnTo>
                    <a:lnTo>
                      <a:pt x="142" y="637"/>
                    </a:lnTo>
                    <a:lnTo>
                      <a:pt x="359" y="500"/>
                    </a:lnTo>
                    <a:lnTo>
                      <a:pt x="348" y="484"/>
                    </a:lnTo>
                    <a:lnTo>
                      <a:pt x="134" y="619"/>
                    </a:lnTo>
                    <a:lnTo>
                      <a:pt x="121" y="594"/>
                    </a:lnTo>
                    <a:lnTo>
                      <a:pt x="338" y="456"/>
                    </a:lnTo>
                    <a:lnTo>
                      <a:pt x="327" y="440"/>
                    </a:lnTo>
                    <a:lnTo>
                      <a:pt x="113" y="576"/>
                    </a:lnTo>
                    <a:lnTo>
                      <a:pt x="98" y="546"/>
                    </a:lnTo>
                    <a:lnTo>
                      <a:pt x="413" y="348"/>
                    </a:lnTo>
                    <a:lnTo>
                      <a:pt x="456" y="440"/>
                    </a:lnTo>
                    <a:lnTo>
                      <a:pt x="542" y="440"/>
                    </a:lnTo>
                    <a:lnTo>
                      <a:pt x="477" y="306"/>
                    </a:lnTo>
                    <a:lnTo>
                      <a:pt x="527" y="276"/>
                    </a:lnTo>
                    <a:lnTo>
                      <a:pt x="605" y="440"/>
                    </a:lnTo>
                    <a:lnTo>
                      <a:pt x="689" y="440"/>
                    </a:lnTo>
                    <a:lnTo>
                      <a:pt x="590" y="232"/>
                    </a:lnTo>
                    <a:lnTo>
                      <a:pt x="602" y="226"/>
                    </a:lnTo>
                    <a:lnTo>
                      <a:pt x="613" y="219"/>
                    </a:lnTo>
                    <a:lnTo>
                      <a:pt x="625" y="214"/>
                    </a:lnTo>
                    <a:lnTo>
                      <a:pt x="636" y="209"/>
                    </a:lnTo>
                    <a:lnTo>
                      <a:pt x="645" y="207"/>
                    </a:lnTo>
                    <a:lnTo>
                      <a:pt x="655" y="206"/>
                    </a:lnTo>
                    <a:lnTo>
                      <a:pt x="661" y="207"/>
                    </a:lnTo>
                    <a:lnTo>
                      <a:pt x="666" y="211"/>
                    </a:lnTo>
                    <a:lnTo>
                      <a:pt x="684" y="231"/>
                    </a:lnTo>
                    <a:lnTo>
                      <a:pt x="704" y="251"/>
                    </a:lnTo>
                    <a:lnTo>
                      <a:pt x="725" y="269"/>
                    </a:lnTo>
                    <a:lnTo>
                      <a:pt x="747" y="284"/>
                    </a:lnTo>
                    <a:lnTo>
                      <a:pt x="770" y="297"/>
                    </a:lnTo>
                    <a:lnTo>
                      <a:pt x="793" y="306"/>
                    </a:lnTo>
                    <a:lnTo>
                      <a:pt x="818" y="310"/>
                    </a:lnTo>
                    <a:lnTo>
                      <a:pt x="843" y="308"/>
                    </a:lnTo>
                    <a:lnTo>
                      <a:pt x="855" y="305"/>
                    </a:lnTo>
                    <a:lnTo>
                      <a:pt x="866" y="299"/>
                    </a:lnTo>
                    <a:lnTo>
                      <a:pt x="879" y="292"/>
                    </a:lnTo>
                    <a:lnTo>
                      <a:pt x="892" y="283"/>
                    </a:lnTo>
                    <a:lnTo>
                      <a:pt x="904" y="272"/>
                    </a:lnTo>
                    <a:lnTo>
                      <a:pt x="918" y="259"/>
                    </a:lnTo>
                    <a:lnTo>
                      <a:pt x="934" y="244"/>
                    </a:lnTo>
                    <a:lnTo>
                      <a:pt x="950" y="228"/>
                    </a:lnTo>
                    <a:lnTo>
                      <a:pt x="963" y="216"/>
                    </a:lnTo>
                    <a:lnTo>
                      <a:pt x="976" y="204"/>
                    </a:lnTo>
                    <a:lnTo>
                      <a:pt x="990" y="191"/>
                    </a:lnTo>
                    <a:lnTo>
                      <a:pt x="1003" y="178"/>
                    </a:lnTo>
                    <a:lnTo>
                      <a:pt x="1017" y="166"/>
                    </a:lnTo>
                    <a:lnTo>
                      <a:pt x="1032" y="153"/>
                    </a:lnTo>
                    <a:lnTo>
                      <a:pt x="1047" y="141"/>
                    </a:lnTo>
                    <a:lnTo>
                      <a:pt x="1062" y="131"/>
                    </a:lnTo>
                    <a:lnTo>
                      <a:pt x="1062" y="41"/>
                    </a:lnTo>
                    <a:lnTo>
                      <a:pt x="1039" y="54"/>
                    </a:lnTo>
                    <a:lnTo>
                      <a:pt x="1017" y="69"/>
                    </a:lnTo>
                    <a:lnTo>
                      <a:pt x="995" y="84"/>
                    </a:lnTo>
                    <a:lnTo>
                      <a:pt x="975" y="101"/>
                    </a:lnTo>
                    <a:lnTo>
                      <a:pt x="954" y="118"/>
                    </a:lnTo>
                    <a:lnTo>
                      <a:pt x="934" y="137"/>
                    </a:lnTo>
                    <a:lnTo>
                      <a:pt x="916" y="155"/>
                    </a:lnTo>
                    <a:lnTo>
                      <a:pt x="898" y="173"/>
                    </a:lnTo>
                    <a:lnTo>
                      <a:pt x="888" y="182"/>
                    </a:lnTo>
                    <a:lnTo>
                      <a:pt x="878" y="191"/>
                    </a:lnTo>
                    <a:lnTo>
                      <a:pt x="869" y="201"/>
                    </a:lnTo>
                    <a:lnTo>
                      <a:pt x="858" y="209"/>
                    </a:lnTo>
                    <a:lnTo>
                      <a:pt x="850" y="217"/>
                    </a:lnTo>
                    <a:lnTo>
                      <a:pt x="841" y="224"/>
                    </a:lnTo>
                    <a:lnTo>
                      <a:pt x="835" y="229"/>
                    </a:lnTo>
                    <a:lnTo>
                      <a:pt x="830" y="232"/>
                    </a:lnTo>
                    <a:lnTo>
                      <a:pt x="819" y="232"/>
                    </a:lnTo>
                    <a:lnTo>
                      <a:pt x="809" y="230"/>
                    </a:lnTo>
                    <a:lnTo>
                      <a:pt x="797" y="226"/>
                    </a:lnTo>
                    <a:lnTo>
                      <a:pt x="785" y="219"/>
                    </a:lnTo>
                    <a:lnTo>
                      <a:pt x="771" y="208"/>
                    </a:lnTo>
                    <a:lnTo>
                      <a:pt x="757" y="194"/>
                    </a:lnTo>
                    <a:lnTo>
                      <a:pt x="741" y="178"/>
                    </a:lnTo>
                    <a:lnTo>
                      <a:pt x="725" y="160"/>
                    </a:lnTo>
                    <a:lnTo>
                      <a:pt x="714" y="150"/>
                    </a:lnTo>
                    <a:lnTo>
                      <a:pt x="703" y="141"/>
                    </a:lnTo>
                    <a:lnTo>
                      <a:pt x="691" y="136"/>
                    </a:lnTo>
                    <a:lnTo>
                      <a:pt x="679" y="132"/>
                    </a:lnTo>
                    <a:lnTo>
                      <a:pt x="666" y="130"/>
                    </a:lnTo>
                    <a:lnTo>
                      <a:pt x="653" y="129"/>
                    </a:lnTo>
                    <a:lnTo>
                      <a:pt x="640" y="130"/>
                    </a:lnTo>
                    <a:lnTo>
                      <a:pt x="626" y="132"/>
                    </a:lnTo>
                    <a:lnTo>
                      <a:pt x="612" y="137"/>
                    </a:lnTo>
                    <a:lnTo>
                      <a:pt x="598" y="141"/>
                    </a:lnTo>
                    <a:lnTo>
                      <a:pt x="584" y="147"/>
                    </a:lnTo>
                    <a:lnTo>
                      <a:pt x="570" y="154"/>
                    </a:lnTo>
                    <a:lnTo>
                      <a:pt x="558" y="162"/>
                    </a:lnTo>
                    <a:lnTo>
                      <a:pt x="544" y="170"/>
                    </a:lnTo>
                    <a:lnTo>
                      <a:pt x="531" y="179"/>
                    </a:lnTo>
                    <a:lnTo>
                      <a:pt x="520" y="189"/>
                    </a:lnTo>
                    <a:lnTo>
                      <a:pt x="408" y="260"/>
                    </a:lnTo>
                    <a:lnTo>
                      <a:pt x="29" y="500"/>
                    </a:lnTo>
                    <a:lnTo>
                      <a:pt x="0" y="518"/>
                    </a:lnTo>
                    <a:lnTo>
                      <a:pt x="15" y="548"/>
                    </a:lnTo>
                    <a:lnTo>
                      <a:pt x="238" y="1014"/>
                    </a:lnTo>
                    <a:lnTo>
                      <a:pt x="256" y="1054"/>
                    </a:lnTo>
                    <a:lnTo>
                      <a:pt x="293" y="1031"/>
                    </a:lnTo>
                    <a:lnTo>
                      <a:pt x="672" y="791"/>
                    </a:lnTo>
                    <a:lnTo>
                      <a:pt x="701" y="773"/>
                    </a:lnTo>
                    <a:lnTo>
                      <a:pt x="784" y="721"/>
                    </a:lnTo>
                    <a:lnTo>
                      <a:pt x="796" y="714"/>
                    </a:lnTo>
                    <a:lnTo>
                      <a:pt x="816" y="702"/>
                    </a:lnTo>
                    <a:lnTo>
                      <a:pt x="839" y="687"/>
                    </a:lnTo>
                    <a:lnTo>
                      <a:pt x="863" y="668"/>
                    </a:lnTo>
                    <a:lnTo>
                      <a:pt x="885" y="644"/>
                    </a:lnTo>
                    <a:lnTo>
                      <a:pt x="902" y="616"/>
                    </a:lnTo>
                    <a:lnTo>
                      <a:pt x="911" y="584"/>
                    </a:lnTo>
                    <a:lnTo>
                      <a:pt x="910" y="549"/>
                    </a:lnTo>
                    <a:lnTo>
                      <a:pt x="903" y="507"/>
                    </a:lnTo>
                    <a:lnTo>
                      <a:pt x="900" y="464"/>
                    </a:lnTo>
                    <a:lnTo>
                      <a:pt x="904" y="427"/>
                    </a:lnTo>
                    <a:lnTo>
                      <a:pt x="917" y="397"/>
                    </a:lnTo>
                    <a:lnTo>
                      <a:pt x="922" y="394"/>
                    </a:lnTo>
                    <a:lnTo>
                      <a:pt x="929" y="389"/>
                    </a:lnTo>
                    <a:lnTo>
                      <a:pt x="938" y="384"/>
                    </a:lnTo>
                    <a:lnTo>
                      <a:pt x="949" y="380"/>
                    </a:lnTo>
                    <a:lnTo>
                      <a:pt x="961" y="375"/>
                    </a:lnTo>
                    <a:lnTo>
                      <a:pt x="974" y="371"/>
                    </a:lnTo>
                    <a:lnTo>
                      <a:pt x="986" y="367"/>
                    </a:lnTo>
                    <a:lnTo>
                      <a:pt x="998" y="363"/>
                    </a:lnTo>
                    <a:lnTo>
                      <a:pt x="1013" y="357"/>
                    </a:lnTo>
                    <a:lnTo>
                      <a:pt x="1028" y="351"/>
                    </a:lnTo>
                    <a:lnTo>
                      <a:pt x="1043" y="345"/>
                    </a:lnTo>
                    <a:lnTo>
                      <a:pt x="1058" y="340"/>
                    </a:lnTo>
                    <a:lnTo>
                      <a:pt x="1074" y="333"/>
                    </a:lnTo>
                    <a:lnTo>
                      <a:pt x="1090" y="326"/>
                    </a:lnTo>
                    <a:lnTo>
                      <a:pt x="1105" y="319"/>
                    </a:lnTo>
                    <a:lnTo>
                      <a:pt x="1120" y="311"/>
                    </a:lnTo>
                    <a:lnTo>
                      <a:pt x="1136" y="303"/>
                    </a:lnTo>
                    <a:lnTo>
                      <a:pt x="1150" y="295"/>
                    </a:lnTo>
                    <a:lnTo>
                      <a:pt x="1165" y="285"/>
                    </a:lnTo>
                    <a:lnTo>
                      <a:pt x="1179" y="275"/>
                    </a:lnTo>
                    <a:lnTo>
                      <a:pt x="1192" y="265"/>
                    </a:lnTo>
                    <a:lnTo>
                      <a:pt x="1205" y="253"/>
                    </a:lnTo>
                    <a:lnTo>
                      <a:pt x="1217" y="242"/>
                    </a:lnTo>
                    <a:lnTo>
                      <a:pt x="1228" y="229"/>
                    </a:lnTo>
                    <a:lnTo>
                      <a:pt x="1259" y="190"/>
                    </a:lnTo>
                    <a:lnTo>
                      <a:pt x="1286" y="155"/>
                    </a:lnTo>
                    <a:lnTo>
                      <a:pt x="1306" y="125"/>
                    </a:lnTo>
                    <a:lnTo>
                      <a:pt x="1322" y="100"/>
                    </a:lnTo>
                    <a:lnTo>
                      <a:pt x="1332" y="77"/>
                    </a:lnTo>
                    <a:lnTo>
                      <a:pt x="1335" y="57"/>
                    </a:lnTo>
                    <a:lnTo>
                      <a:pt x="1332" y="40"/>
                    </a:lnTo>
                    <a:lnTo>
                      <a:pt x="1322" y="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9943" name="矩形 5"/>
            <p:cNvSpPr>
              <a:spLocks noChangeArrowheads="1"/>
            </p:cNvSpPr>
            <p:nvPr/>
          </p:nvSpPr>
          <p:spPr bwMode="auto">
            <a:xfrm>
              <a:off x="718128" y="1592044"/>
              <a:ext cx="861397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 sz="3600" b="1">
                  <a:latin typeface="微软雅黑" pitchFamily="34" charset="-122"/>
                  <a:ea typeface="微软雅黑" pitchFamily="34" charset="-122"/>
                </a:rPr>
                <a:t>多学一招：</a:t>
              </a:r>
              <a:r>
                <a:rPr lang="zh-CN" altLang="en-US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通过</a:t>
              </a:r>
              <a:r>
                <a:rPr lang="en-US" altLang="zh-CN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struct</a:t>
              </a:r>
              <a:r>
                <a:rPr lang="zh-CN" altLang="en-US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关键字定义类（自学）</a:t>
              </a:r>
            </a:p>
          </p:txBody>
        </p:sp>
      </p:grpSp>
      <p:sp>
        <p:nvSpPr>
          <p:cNvPr id="3993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13" name="矩形 12"/>
          <p:cNvSpPr/>
          <p:nvPr/>
        </p:nvSpPr>
        <p:spPr>
          <a:xfrm>
            <a:off x="990600" y="2416175"/>
            <a:ext cx="7481888" cy="92392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与</a:t>
            </a:r>
            <a:r>
              <a:rPr lang="x-none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C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语言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中定义结构体类似，</a:t>
            </a:r>
            <a:r>
              <a:rPr lang="x-none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C++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中也可以通过</a:t>
            </a:r>
            <a:r>
              <a:rPr lang="x-none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struct</a:t>
            </a:r>
            <a:r>
              <a:rPr lang="zh-CN" altLang="zh-CN" dirty="0">
                <a:solidFill>
                  <a:srgbClr val="00B0F0"/>
                </a:solidFill>
                <a:latin typeface="+mn-lt"/>
                <a:ea typeface="楷体_GB2312" panose="02010609030101010101" pitchFamily="49" charset="-122"/>
              </a:rPr>
              <a:t>关键字定义类</a:t>
            </a:r>
            <a:r>
              <a:rPr lang="zh-CN" altLang="zh-CN" dirty="0">
                <a:latin typeface="+mn-lt"/>
                <a:ea typeface="楷体_GB2312" panose="02010609030101010101" pitchFamily="49" charset="-122"/>
              </a:rPr>
              <a:t>，定义格式如下所示：</a:t>
            </a:r>
          </a:p>
        </p:txBody>
      </p:sp>
      <p:sp>
        <p:nvSpPr>
          <p:cNvPr id="39941" name="矩形 13"/>
          <p:cNvSpPr>
            <a:spLocks noChangeArrowheads="1"/>
          </p:cNvSpPr>
          <p:nvPr/>
        </p:nvSpPr>
        <p:spPr bwMode="auto">
          <a:xfrm>
            <a:off x="1079500" y="3505200"/>
            <a:ext cx="7100888" cy="2032000"/>
          </a:xfrm>
          <a:prstGeom prst="rect">
            <a:avLst/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struct 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类名</a:t>
            </a:r>
          </a:p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zh-CN">
                <a:latin typeface="微软雅黑" pitchFamily="34" charset="-122"/>
                <a:ea typeface="微软雅黑" pitchFamily="34" charset="-122"/>
              </a:rPr>
              <a:t>成员访问限定符：</a:t>
            </a:r>
          </a:p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成员函数</a:t>
            </a:r>
          </a:p>
          <a:p>
            <a:pPr eaLnBrk="1" hangingPunct="1"/>
            <a:r>
              <a:rPr lang="zh-CN" altLang="zh-CN">
                <a:latin typeface="微软雅黑" pitchFamily="34" charset="-122"/>
                <a:ea typeface="微软雅黑" pitchFamily="34" charset="-122"/>
              </a:rPr>
              <a:t>成员访问限定符：</a:t>
            </a:r>
          </a:p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数据成员</a:t>
            </a:r>
          </a:p>
          <a:p>
            <a:pPr eaLnBrk="1" hangingPunct="1"/>
            <a:r>
              <a:rPr lang="en-US" altLang="zh-CN"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8" name="TextBox 7"/>
          <p:cNvSpPr txBox="1"/>
          <p:nvPr/>
        </p:nvSpPr>
        <p:spPr bwMode="auto">
          <a:xfrm>
            <a:off x="1130301" y="866192"/>
            <a:ext cx="8013700" cy="2492990"/>
          </a:xfrm>
          <a:prstGeom prst="rect">
            <a:avLst/>
          </a:prstGeom>
          <a:gradFill flip="none" rotWithShape="1">
            <a:gsLst>
              <a:gs pos="100000">
                <a:srgbClr val="00B0F0">
                  <a:alpha val="16000"/>
                </a:srgbClr>
              </a:gs>
              <a:gs pos="0">
                <a:schemeClr val="bg1"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175">
            <a:noFill/>
          </a:ln>
        </p:spPr>
        <p:txBody>
          <a:bodyPr anchor="ctr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楷体_GB2312" panose="02010609030101010101" pitchFamily="49" charset="-122"/>
                <a:ea typeface="楷体_GB2312" panose="02010609030101010101" pitchFamily="49" charset="-122"/>
              </a:rPr>
              <a:t>            </a:t>
            </a:r>
            <a:r>
              <a:rPr lang="zh-CN" altLang="en-US" sz="24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类的成员</a:t>
            </a:r>
            <a:endParaRPr lang="en-US" altLang="zh-CN" sz="2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类是事物的抽象描述，若想定义类就需要抽象出事物的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的类包括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成员变量（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 variable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member function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两部分，分别与属性和方法对应。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成员变量也叫数据成员。</a:t>
            </a:r>
          </a:p>
        </p:txBody>
      </p:sp>
      <p:sp>
        <p:nvSpPr>
          <p:cNvPr id="12" name="矩形 11"/>
          <p:cNvSpPr>
            <a:spLocks noChangeArrowheads="1"/>
          </p:cNvSpPr>
          <p:nvPr/>
        </p:nvSpPr>
        <p:spPr bwMode="auto">
          <a:xfrm>
            <a:off x="912813" y="3678238"/>
            <a:ext cx="341630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6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汽车类的成员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7890" name="Picture 2" descr="类的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113" y="4349750"/>
            <a:ext cx="50546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220" y="1073668"/>
            <a:ext cx="1125189" cy="1443038"/>
          </a:xfrm>
          <a:prstGeom prst="rect">
            <a:avLst/>
          </a:prstGeom>
          <a:effectLst>
            <a:softEdge rad="127000"/>
          </a:effec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sp>
        <p:nvSpPr>
          <p:cNvPr id="6" name="AutoShape 207"/>
          <p:cNvSpPr>
            <a:spLocks noChangeArrowheads="1"/>
          </p:cNvSpPr>
          <p:nvPr/>
        </p:nvSpPr>
        <p:spPr bwMode="auto">
          <a:xfrm>
            <a:off x="254000" y="989013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8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5128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5131" name="组合 1"/>
          <p:cNvGrpSpPr>
            <a:grpSpLocks/>
          </p:cNvGrpSpPr>
          <p:nvPr/>
        </p:nvGrpSpPr>
        <p:grpSpPr bwMode="auto">
          <a:xfrm>
            <a:off x="1114425" y="2979738"/>
            <a:ext cx="6651625" cy="577850"/>
            <a:chOff x="1051522" y="2276476"/>
            <a:chExt cx="6652723" cy="577956"/>
          </a:xfrm>
        </p:grpSpPr>
        <p:grpSp>
          <p:nvGrpSpPr>
            <p:cNvPr id="5164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5167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83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0877" y="5393260"/>
                  <a:ext cx="5806999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5173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85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763" y="4868192"/>
                    <a:ext cx="6137462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86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103" y="4983530"/>
                    <a:ext cx="5689499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79" name="Line 188"/>
              <p:cNvSpPr>
                <a:spLocks noChangeShapeType="1"/>
              </p:cNvSpPr>
              <p:nvPr/>
            </p:nvSpPr>
            <p:spPr bwMode="auto">
              <a:xfrm flipH="1">
                <a:off x="1499994" y="5330201"/>
                <a:ext cx="1498106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5169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1" name="Oval 148"/>
                <p:cNvSpPr>
                  <a:spLocks noChangeArrowheads="1"/>
                </p:cNvSpPr>
                <p:nvPr/>
              </p:nvSpPr>
              <p:spPr bwMode="auto">
                <a:xfrm>
                  <a:off x="1099622" y="4776118"/>
                  <a:ext cx="903573" cy="9071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2" name="Oval 151"/>
                <p:cNvSpPr>
                  <a:spLocks noChangeArrowheads="1"/>
                </p:cNvSpPr>
                <p:nvPr/>
              </p:nvSpPr>
              <p:spPr bwMode="auto">
                <a:xfrm>
                  <a:off x="1415611" y="4802262"/>
                  <a:ext cx="242869" cy="24313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5165" name="TextBox 317"/>
            <p:cNvSpPr txBox="1">
              <a:spLocks noChangeArrowheads="1"/>
            </p:cNvSpPr>
            <p:nvPr/>
          </p:nvSpPr>
          <p:spPr bwMode="auto">
            <a:xfrm>
              <a:off x="1051522" y="2364926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2.1.1</a:t>
              </a:r>
              <a:endParaRPr lang="zh-CN" altLang="en-US" sz="1600"/>
            </a:p>
          </p:txBody>
        </p:sp>
        <p:sp>
          <p:nvSpPr>
            <p:cNvPr id="5166" name="TextBox 320"/>
            <p:cNvSpPr txBox="1">
              <a:spLocks noChangeArrowheads="1"/>
            </p:cNvSpPr>
            <p:nvPr/>
          </p:nvSpPr>
          <p:spPr bwMode="auto">
            <a:xfrm>
              <a:off x="3213100" y="2356299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面向过程程序设计</a:t>
              </a:r>
            </a:p>
          </p:txBody>
        </p:sp>
      </p:grpSp>
      <p:grpSp>
        <p:nvGrpSpPr>
          <p:cNvPr id="5132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5162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163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5133" name="组合 2"/>
          <p:cNvGrpSpPr>
            <a:grpSpLocks/>
          </p:cNvGrpSpPr>
          <p:nvPr/>
        </p:nvGrpSpPr>
        <p:grpSpPr bwMode="auto">
          <a:xfrm>
            <a:off x="1103313" y="3695700"/>
            <a:ext cx="6692900" cy="614363"/>
            <a:chOff x="1040636" y="2814639"/>
            <a:chExt cx="6693664" cy="612880"/>
          </a:xfrm>
        </p:grpSpPr>
        <p:grpSp>
          <p:nvGrpSpPr>
            <p:cNvPr id="5149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5155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1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5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5159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3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067"/>
                    <a:ext cx="6232003" cy="72075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4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9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90" name="Oval 151"/>
              <p:cNvSpPr>
                <a:spLocks noChangeArrowheads="1"/>
              </p:cNvSpPr>
              <p:nvPr/>
            </p:nvSpPr>
            <p:spPr bwMode="auto">
              <a:xfrm>
                <a:off x="1251410" y="5063556"/>
                <a:ext cx="170715" cy="17048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5150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04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6384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05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1" cy="17006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5151" name="TextBox 321"/>
            <p:cNvSpPr txBox="1">
              <a:spLocks noChangeArrowheads="1"/>
            </p:cNvSpPr>
            <p:nvPr/>
          </p:nvSpPr>
          <p:spPr bwMode="auto">
            <a:xfrm>
              <a:off x="3213101" y="2929444"/>
              <a:ext cx="231045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面向对象程序设计</a:t>
              </a:r>
            </a:p>
          </p:txBody>
        </p:sp>
        <p:sp>
          <p:nvSpPr>
            <p:cNvPr id="5152" name="TextBox 317"/>
            <p:cNvSpPr txBox="1">
              <a:spLocks noChangeArrowheads="1"/>
            </p:cNvSpPr>
            <p:nvPr/>
          </p:nvSpPr>
          <p:spPr bwMode="auto">
            <a:xfrm>
              <a:off x="1040636" y="2914565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2.1.2</a:t>
              </a:r>
              <a:endParaRPr lang="zh-CN" altLang="en-US" sz="1600"/>
            </a:p>
          </p:txBody>
        </p:sp>
      </p:grpSp>
      <p:grpSp>
        <p:nvGrpSpPr>
          <p:cNvPr id="5134" name="组合 4"/>
          <p:cNvGrpSpPr>
            <a:grpSpLocks/>
          </p:cNvGrpSpPr>
          <p:nvPr/>
        </p:nvGrpSpPr>
        <p:grpSpPr bwMode="auto">
          <a:xfrm>
            <a:off x="1103313" y="4448175"/>
            <a:ext cx="6692900" cy="612775"/>
            <a:chOff x="1040636" y="3360738"/>
            <a:chExt cx="6693664" cy="614469"/>
          </a:xfrm>
        </p:grpSpPr>
        <p:grpSp>
          <p:nvGrpSpPr>
            <p:cNvPr id="5136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5142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9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2432"/>
                  <a:ext cx="5897915" cy="32189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5146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01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343"/>
                    <a:ext cx="6232003" cy="71977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02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979"/>
                    <a:ext cx="5782271" cy="48850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1054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98" name="Oval 151"/>
              <p:cNvSpPr>
                <a:spLocks noChangeArrowheads="1"/>
              </p:cNvSpPr>
              <p:nvPr/>
            </p:nvSpPr>
            <p:spPr bwMode="auto">
              <a:xfrm>
                <a:off x="1251410" y="5063867"/>
                <a:ext cx="170715" cy="17136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5137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107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759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08" name="Oval 151"/>
              <p:cNvSpPr>
                <a:spLocks noChangeArrowheads="1"/>
              </p:cNvSpPr>
              <p:nvPr/>
            </p:nvSpPr>
            <p:spPr bwMode="auto">
              <a:xfrm>
                <a:off x="1411747" y="2790450"/>
                <a:ext cx="170751" cy="17137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5138" name="TextBox 322"/>
            <p:cNvSpPr txBox="1">
              <a:spLocks noChangeArrowheads="1"/>
            </p:cNvSpPr>
            <p:nvPr/>
          </p:nvSpPr>
          <p:spPr bwMode="auto">
            <a:xfrm>
              <a:off x="3213100" y="3478607"/>
              <a:ext cx="2407203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面向对象的基本概念</a:t>
              </a:r>
            </a:p>
          </p:txBody>
        </p:sp>
        <p:sp>
          <p:nvSpPr>
            <p:cNvPr id="5139" name="TextBox 317"/>
            <p:cNvSpPr txBox="1">
              <a:spLocks noChangeArrowheads="1"/>
            </p:cNvSpPr>
            <p:nvPr/>
          </p:nvSpPr>
          <p:spPr bwMode="auto">
            <a:xfrm>
              <a:off x="1040636" y="3475178"/>
              <a:ext cx="685035" cy="339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2.1.3</a:t>
              </a:r>
              <a:endParaRPr lang="zh-CN" altLang="en-US" sz="1600"/>
            </a:p>
          </p:txBody>
        </p:sp>
      </p:grpSp>
      <p:sp>
        <p:nvSpPr>
          <p:cNvPr id="5135" name="TextBox 154"/>
          <p:cNvSpPr txBox="1">
            <a:spLocks noChangeArrowheads="1"/>
          </p:cNvSpPr>
          <p:nvPr/>
        </p:nvSpPr>
        <p:spPr bwMode="auto">
          <a:xfrm>
            <a:off x="3763963" y="1414463"/>
            <a:ext cx="3987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2.1  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面向对象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程序设计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23850" y="1989138"/>
            <a:ext cx="8566150" cy="4330700"/>
            <a:chOff x="323528" y="1988840"/>
            <a:chExt cx="8565951" cy="4330481"/>
          </a:xfrm>
        </p:grpSpPr>
        <p:sp>
          <p:nvSpPr>
            <p:cNvPr id="3" name="流程图: 过程 2"/>
            <p:cNvSpPr/>
            <p:nvPr/>
          </p:nvSpPr>
          <p:spPr>
            <a:xfrm>
              <a:off x="323528" y="1988840"/>
              <a:ext cx="8497691" cy="4247935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41992" name="矩形 3"/>
            <p:cNvSpPr>
              <a:spLocks noChangeArrowheads="1"/>
            </p:cNvSpPr>
            <p:nvPr/>
          </p:nvSpPr>
          <p:spPr bwMode="auto">
            <a:xfrm>
              <a:off x="501055" y="2071682"/>
              <a:ext cx="8388424" cy="4247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class Car 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{</a:t>
              </a:r>
              <a:endParaRPr lang="zh-CN" altLang="zh-CN" sz="2000"/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public: 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       </a:t>
              </a:r>
              <a:r>
                <a:rPr lang="en-US" altLang="zh-CN" sz="2000">
                  <a:solidFill>
                    <a:srgbClr val="FF0000"/>
                  </a:solidFill>
                </a:rPr>
                <a:t>void drive()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>
                  <a:solidFill>
                    <a:srgbClr val="FF0000"/>
                  </a:solidFill>
                </a:rPr>
                <a:t>	{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>
                  <a:solidFill>
                    <a:srgbClr val="FF0000"/>
                  </a:solidFill>
                </a:rPr>
                <a:t>	    // drive()</a:t>
              </a:r>
              <a:r>
                <a:rPr lang="zh-CN" altLang="en-US" sz="2000">
                  <a:solidFill>
                    <a:srgbClr val="FF0000"/>
                  </a:solidFill>
                </a:rPr>
                <a:t>函数内容</a:t>
              </a:r>
              <a:endParaRPr lang="en-US" altLang="zh-CN" sz="2000">
                <a:solidFill>
                  <a:srgbClr val="FF0000"/>
                </a:solidFill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>
                  <a:solidFill>
                    <a:srgbClr val="FF0000"/>
                  </a:solidFill>
                </a:rPr>
                <a:t>	}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//……</a:t>
              </a:r>
              <a:r>
                <a:rPr lang="zh-CN" altLang="en-US" sz="2000"/>
                <a:t>其他部分</a:t>
              </a:r>
              <a:endParaRPr lang="en-US" altLang="zh-CN" sz="2000"/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 sz="2000"/>
                <a:t>};</a:t>
              </a:r>
              <a:endParaRPr lang="zh-CN" altLang="zh-CN" sz="2000"/>
            </a:p>
          </p:txBody>
        </p:sp>
      </p:grpSp>
      <p:sp>
        <p:nvSpPr>
          <p:cNvPr id="41987" name="TextBox 6"/>
          <p:cNvSpPr txBox="1">
            <a:spLocks noChangeArrowheads="1"/>
          </p:cNvSpPr>
          <p:nvPr/>
        </p:nvSpPr>
        <p:spPr bwMode="auto">
          <a:xfrm>
            <a:off x="214313" y="1169988"/>
            <a:ext cx="26638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类内定义成员函数：</a:t>
            </a:r>
          </a:p>
        </p:txBody>
      </p:sp>
      <p:sp>
        <p:nvSpPr>
          <p:cNvPr id="41988" name="灯片编号占位符 1"/>
          <p:cNvSpPr txBox="1">
            <a:spLocks/>
          </p:cNvSpPr>
          <p:nvPr/>
        </p:nvSpPr>
        <p:spPr bwMode="auto">
          <a:xfrm>
            <a:off x="6484938" y="6267450"/>
            <a:ext cx="204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D37E6F11-4433-4D9C-83FB-20009FA30FBF}" type="slidenum">
              <a:rPr lang="zh-CN" altLang="en-US">
                <a:solidFill>
                  <a:schemeClr val="bg1"/>
                </a:solidFill>
              </a:rPr>
              <a:pPr eaLnBrk="1" hangingPunct="1"/>
              <a:t>40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1989" name="灯片编号占位符 1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54037BB9-5506-4E06-8052-BF0CF2FFB848}" type="slidenum">
              <a:rPr lang="zh-CN" altLang="en-US" sz="1200">
                <a:solidFill>
                  <a:srgbClr val="898989"/>
                </a:solidFill>
              </a:rPr>
              <a:pPr algn="r" eaLnBrk="1" hangingPunct="1"/>
              <a:t>40</a:t>
            </a:fld>
            <a:endParaRPr lang="zh-CN" altLang="en-US" sz="1200">
              <a:solidFill>
                <a:srgbClr val="898989"/>
              </a:solidFill>
            </a:endParaRPr>
          </a:p>
        </p:txBody>
      </p:sp>
      <p:sp>
        <p:nvSpPr>
          <p:cNvPr id="419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矩形 2"/>
          <p:cNvSpPr>
            <a:spLocks noChangeArrowheads="1"/>
          </p:cNvSpPr>
          <p:nvPr/>
        </p:nvSpPr>
        <p:spPr bwMode="auto">
          <a:xfrm>
            <a:off x="873125" y="1698625"/>
            <a:ext cx="51085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类外定义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的格式如下所示：</a:t>
            </a:r>
            <a:endParaRPr lang="zh-CN" altLang="en-US" sz="24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1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43012" name="矩形 7"/>
          <p:cNvSpPr>
            <a:spLocks noChangeArrowheads="1"/>
          </p:cNvSpPr>
          <p:nvPr/>
        </p:nvSpPr>
        <p:spPr bwMode="auto">
          <a:xfrm>
            <a:off x="931863" y="2600325"/>
            <a:ext cx="7337425" cy="1704975"/>
          </a:xfrm>
          <a:prstGeom prst="rect">
            <a:avLst/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函数返回值类型 类名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::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成员函数名称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参数表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函数体</a:t>
            </a: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013" name="矩形 8"/>
          <p:cNvSpPr>
            <a:spLocks noChangeArrowheads="1"/>
          </p:cNvSpPr>
          <p:nvPr/>
        </p:nvSpPr>
        <p:spPr bwMode="auto">
          <a:xfrm>
            <a:off x="804863" y="4503738"/>
            <a:ext cx="74644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若函数名前没有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类名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作用域运算符“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::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，则表示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不是类中的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，是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普通函数</a:t>
            </a:r>
            <a:r>
              <a:rPr lang="zh-CN" altLang="zh-CN"/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134938" y="1116013"/>
            <a:ext cx="4559300" cy="3190875"/>
            <a:chOff x="215644" y="1387434"/>
            <a:chExt cx="5426264" cy="3796943"/>
          </a:xfrm>
        </p:grpSpPr>
        <p:sp>
          <p:nvSpPr>
            <p:cNvPr id="44041" name="矩形 9"/>
            <p:cNvSpPr>
              <a:spLocks noChangeArrowheads="1"/>
            </p:cNvSpPr>
            <p:nvPr/>
          </p:nvSpPr>
          <p:spPr bwMode="auto">
            <a:xfrm>
              <a:off x="1085154" y="1672223"/>
              <a:ext cx="3633787" cy="961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只有汽车的设计图纸并不等于能够驾驶汽车</a:t>
              </a: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40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8655" y="2793239"/>
              <a:ext cx="3406776" cy="1452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椭圆形标注 10"/>
            <p:cNvSpPr/>
            <p:nvPr/>
          </p:nvSpPr>
          <p:spPr bwMode="auto">
            <a:xfrm>
              <a:off x="215644" y="1387434"/>
              <a:ext cx="5426264" cy="3796943"/>
            </a:xfrm>
            <a:custGeom>
              <a:avLst/>
              <a:gdLst>
                <a:gd name="connsiteX0" fmla="*/ 1526134 w 5232400"/>
                <a:gd name="connsiteY0" fmla="*/ 3796903 h 3375025"/>
                <a:gd name="connsiteX1" fmla="*/ 1330518 w 5232400"/>
                <a:gd name="connsiteY1" fmla="*/ 3157195 h 3375025"/>
                <a:gd name="connsiteX2" fmla="*/ 798949 w 5232400"/>
                <a:gd name="connsiteY2" fmla="*/ 473545 h 3375025"/>
                <a:gd name="connsiteX3" fmla="*/ 3411081 w 5232400"/>
                <a:gd name="connsiteY3" fmla="*/ 79774 h 3375025"/>
                <a:gd name="connsiteX4" fmla="*/ 4927834 w 5232400"/>
                <a:gd name="connsiteY4" fmla="*/ 2477726 h 3375025"/>
                <a:gd name="connsiteX5" fmla="*/ 2277675 w 5232400"/>
                <a:gd name="connsiteY5" fmla="*/ 3360838 h 3375025"/>
                <a:gd name="connsiteX6" fmla="*/ 1526134 w 5232400"/>
                <a:gd name="connsiteY6" fmla="*/ 3796903 h 3375025"/>
                <a:gd name="connsiteX0" fmla="*/ 1526390 w 5233850"/>
                <a:gd name="connsiteY0" fmla="*/ 3796943 h 3796943"/>
                <a:gd name="connsiteX1" fmla="*/ 1330774 w 5233850"/>
                <a:gd name="connsiteY1" fmla="*/ 3157235 h 3796943"/>
                <a:gd name="connsiteX2" fmla="*/ 799205 w 5233850"/>
                <a:gd name="connsiteY2" fmla="*/ 473585 h 3796943"/>
                <a:gd name="connsiteX3" fmla="*/ 3411337 w 5233850"/>
                <a:gd name="connsiteY3" fmla="*/ 79814 h 3796943"/>
                <a:gd name="connsiteX4" fmla="*/ 4928090 w 5233850"/>
                <a:gd name="connsiteY4" fmla="*/ 2477766 h 3796943"/>
                <a:gd name="connsiteX5" fmla="*/ 1757231 w 5233850"/>
                <a:gd name="connsiteY5" fmla="*/ 3259278 h 3796943"/>
                <a:gd name="connsiteX6" fmla="*/ 1526390 w 5233850"/>
                <a:gd name="connsiteY6" fmla="*/ 3796943 h 379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3850" h="3796943">
                  <a:moveTo>
                    <a:pt x="1526390" y="3796943"/>
                  </a:moveTo>
                  <a:lnTo>
                    <a:pt x="1330774" y="3157235"/>
                  </a:lnTo>
                  <a:cubicBezTo>
                    <a:pt x="-193338" y="2602509"/>
                    <a:pt x="-459720" y="1257665"/>
                    <a:pt x="799205" y="473585"/>
                  </a:cubicBezTo>
                  <a:cubicBezTo>
                    <a:pt x="1491401" y="42473"/>
                    <a:pt x="2494614" y="-108758"/>
                    <a:pt x="3411337" y="79814"/>
                  </a:cubicBezTo>
                  <a:cubicBezTo>
                    <a:pt x="4965186" y="399444"/>
                    <a:pt x="5691818" y="1548233"/>
                    <a:pt x="4928090" y="2477766"/>
                  </a:cubicBezTo>
                  <a:cubicBezTo>
                    <a:pt x="4416881" y="3099960"/>
                    <a:pt x="2839747" y="3350395"/>
                    <a:pt x="1757231" y="3259278"/>
                  </a:cubicBezTo>
                  <a:lnTo>
                    <a:pt x="1526390" y="3796943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8" y="3635375"/>
            <a:ext cx="3505200" cy="292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516438" y="2222500"/>
            <a:ext cx="4330700" cy="4443413"/>
            <a:chOff x="4661630" y="2221962"/>
            <a:chExt cx="4329970" cy="4444646"/>
          </a:xfrm>
        </p:grpSpPr>
        <p:sp>
          <p:nvSpPr>
            <p:cNvPr id="44038" name="矩形 14"/>
            <p:cNvSpPr>
              <a:spLocks noChangeArrowheads="1"/>
            </p:cNvSpPr>
            <p:nvPr/>
          </p:nvSpPr>
          <p:spPr bwMode="auto">
            <a:xfrm>
              <a:off x="5245099" y="3248526"/>
              <a:ext cx="3199006" cy="2585323"/>
            </a:xfrm>
            <a:prstGeom prst="rect">
              <a:avLst/>
            </a:prstGeom>
            <a:noFill/>
            <a:ln w="28575">
              <a:solidFill>
                <a:srgbClr val="CA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en-US" sz="28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同样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在程序中仅定义一个类没有任何意义，</a:t>
              </a:r>
              <a:r>
                <a:rPr lang="zh-CN" altLang="en-US" sz="2000">
                  <a:latin typeface="微软雅黑" pitchFamily="34" charset="-122"/>
                  <a:ea typeface="微软雅黑" pitchFamily="34" charset="-122"/>
                </a:rPr>
                <a:t>只有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根据类创建出具体的对象投入使用才真正体现了</a:t>
              </a:r>
              <a:r>
                <a:rPr lang="zh-CN" altLang="zh-CN" sz="20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类的“价值”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4039" name="图片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630" y="2221962"/>
              <a:ext cx="4329970" cy="110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4040" name="图片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1630" y="5565290"/>
              <a:ext cx="4329970" cy="11013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93863" y="1106488"/>
            <a:ext cx="34305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创建对象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并分配空间</a:t>
            </a:r>
            <a:endParaRPr lang="zh-CN" altLang="en-US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566738" y="2078038"/>
            <a:ext cx="8145462" cy="1376362"/>
            <a:chOff x="566056" y="2077340"/>
            <a:chExt cx="8145512" cy="1377065"/>
          </a:xfrm>
        </p:grpSpPr>
        <p:grpSp>
          <p:nvGrpSpPr>
            <p:cNvPr id="45069" name="组合 20"/>
            <p:cNvGrpSpPr>
              <a:grpSpLocks/>
            </p:cNvGrpSpPr>
            <p:nvPr/>
          </p:nvGrpSpPr>
          <p:grpSpPr bwMode="auto">
            <a:xfrm>
              <a:off x="566056" y="2077340"/>
              <a:ext cx="8145512" cy="1377065"/>
              <a:chOff x="566056" y="2077340"/>
              <a:chExt cx="8145512" cy="1377065"/>
            </a:xfrm>
          </p:grpSpPr>
          <p:grpSp>
            <p:nvGrpSpPr>
              <p:cNvPr id="45071" name="组合 19"/>
              <p:cNvGrpSpPr>
                <a:grpSpLocks/>
              </p:cNvGrpSpPr>
              <p:nvPr/>
            </p:nvGrpSpPr>
            <p:grpSpPr bwMode="auto">
              <a:xfrm>
                <a:off x="566056" y="2077340"/>
                <a:ext cx="8137525" cy="1377065"/>
                <a:chOff x="566056" y="2077340"/>
                <a:chExt cx="8137525" cy="1377065"/>
              </a:xfrm>
            </p:grpSpPr>
            <p:sp>
              <p:nvSpPr>
                <p:cNvPr id="9" name="矩形 8"/>
                <p:cNvSpPr/>
                <p:nvPr/>
              </p:nvSpPr>
              <p:spPr bwMode="auto">
                <a:xfrm>
                  <a:off x="566056" y="2456946"/>
                  <a:ext cx="8137575" cy="997459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0" name="任意多边形 9"/>
                <p:cNvSpPr/>
                <p:nvPr/>
              </p:nvSpPr>
              <p:spPr bwMode="auto">
                <a:xfrm>
                  <a:off x="745444" y="2077340"/>
                  <a:ext cx="2335227" cy="470140"/>
                </a:xfrm>
                <a:custGeom>
                  <a:avLst/>
                  <a:gdLst>
                    <a:gd name="connsiteX0" fmla="*/ 0 w 4267200"/>
                    <a:gd name="connsiteY0" fmla="*/ 201820 h 1210897"/>
                    <a:gd name="connsiteX1" fmla="*/ 201820 w 4267200"/>
                    <a:gd name="connsiteY1" fmla="*/ 0 h 1210897"/>
                    <a:gd name="connsiteX2" fmla="*/ 4065380 w 4267200"/>
                    <a:gd name="connsiteY2" fmla="*/ 0 h 1210897"/>
                    <a:gd name="connsiteX3" fmla="*/ 4267200 w 4267200"/>
                    <a:gd name="connsiteY3" fmla="*/ 201820 h 1210897"/>
                    <a:gd name="connsiteX4" fmla="*/ 4267200 w 4267200"/>
                    <a:gd name="connsiteY4" fmla="*/ 1009077 h 1210897"/>
                    <a:gd name="connsiteX5" fmla="*/ 4065380 w 4267200"/>
                    <a:gd name="connsiteY5" fmla="*/ 1210897 h 1210897"/>
                    <a:gd name="connsiteX6" fmla="*/ 201820 w 4267200"/>
                    <a:gd name="connsiteY6" fmla="*/ 1210897 h 1210897"/>
                    <a:gd name="connsiteX7" fmla="*/ 0 w 4267200"/>
                    <a:gd name="connsiteY7" fmla="*/ 1009077 h 1210897"/>
                    <a:gd name="connsiteX8" fmla="*/ 0 w 4267200"/>
                    <a:gd name="connsiteY8" fmla="*/ 201820 h 121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220401" tIns="59111" rIns="220401" bIns="59111" spcCol="1270" anchor="ctr"/>
                <a:lstStyle/>
                <a:p>
                  <a:pPr defTabSz="2889250" eaLnBrk="0" hangingPunct="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6500" dirty="0"/>
                </a:p>
              </p:txBody>
            </p:sp>
          </p:grpSp>
          <p:sp>
            <p:nvSpPr>
              <p:cNvPr id="45072" name="矩形 15"/>
              <p:cNvSpPr>
                <a:spLocks noChangeArrowheads="1"/>
              </p:cNvSpPr>
              <p:nvPr/>
            </p:nvSpPr>
            <p:spPr bwMode="auto">
              <a:xfrm>
                <a:off x="595084" y="2794400"/>
                <a:ext cx="8116484" cy="461665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     </a:t>
                </a:r>
                <a:r>
                  <a:rPr lang="zh-CN" altLang="zh-CN" sz="2400">
                    <a:latin typeface="微软雅黑" pitchFamily="34" charset="-122"/>
                    <a:ea typeface="微软雅黑" pitchFamily="34" charset="-122"/>
                  </a:rPr>
                  <a:t>类名 对象列表</a:t>
                </a:r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;</a:t>
                </a:r>
                <a:endParaRPr lang="zh-CN" altLang="zh-CN" sz="24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5070" name="矩形 10"/>
            <p:cNvSpPr>
              <a:spLocks noChangeArrowheads="1"/>
            </p:cNvSpPr>
            <p:nvPr/>
          </p:nvSpPr>
          <p:spPr bwMode="auto">
            <a:xfrm>
              <a:off x="883111" y="2132903"/>
              <a:ext cx="203132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创建对象</a:t>
              </a:r>
              <a:r>
                <a:rPr lang="zh-CN" altLang="en-US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语法格式</a:t>
              </a:r>
              <a:endParaRPr lang="zh-CN" altLang="zh-CN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7" name="矩形 16"/>
          <p:cNvSpPr>
            <a:spLocks noChangeArrowheads="1"/>
          </p:cNvSpPr>
          <p:nvPr/>
        </p:nvSpPr>
        <p:spPr bwMode="auto">
          <a:xfrm>
            <a:off x="522288" y="3613150"/>
            <a:ext cx="81454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每个对象都要为自己的</a:t>
            </a:r>
            <a:r>
              <a:rPr lang="zh-CN" altLang="zh-CN" sz="2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zh-CN" sz="2000" dirty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 sz="2000" dirty="0">
                <a:latin typeface="微软雅黑" pitchFamily="34" charset="-122"/>
                <a:ea typeface="微软雅黑" pitchFamily="34" charset="-122"/>
              </a:rPr>
              <a:t>分配空间</a:t>
            </a:r>
            <a:endParaRPr lang="en-US" altLang="zh-CN" sz="2000" dirty="0"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000" dirty="0">
                <a:latin typeface="微软雅黑" pitchFamily="34" charset="-122"/>
                <a:ea typeface="微软雅黑" pitchFamily="34" charset="-122"/>
              </a:rPr>
              <a:t>注意：图中成员函数并不是每个对象都有一份</a:t>
            </a: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拷贝（画得不够严谨）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1693863" y="4468813"/>
            <a:ext cx="4903787" cy="2173287"/>
            <a:chOff x="2201229" y="4136578"/>
            <a:chExt cx="4904193" cy="2173247"/>
          </a:xfrm>
        </p:grpSpPr>
        <p:pic>
          <p:nvPicPr>
            <p:cNvPr id="45067" name="Picture 2" descr="3-1-3类对象创建-图3-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229" y="4136578"/>
              <a:ext cx="4904193" cy="1741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068" name="矩形 17"/>
            <p:cNvSpPr>
              <a:spLocks noChangeArrowheads="1"/>
            </p:cNvSpPr>
            <p:nvPr/>
          </p:nvSpPr>
          <p:spPr bwMode="auto">
            <a:xfrm>
              <a:off x="3042074" y="6002048"/>
              <a:ext cx="26212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/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类的对象在内存中的分布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>
            <a:spLocks noChangeArrowheads="1"/>
          </p:cNvSpPr>
          <p:nvPr/>
        </p:nvSpPr>
        <p:spPr bwMode="auto">
          <a:xfrm>
            <a:off x="642938" y="1276350"/>
            <a:ext cx="8153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每个对象的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描述的是本对象自身的属性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4608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563688" y="2008188"/>
            <a:ext cx="14160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3343275" y="1949450"/>
            <a:ext cx="3043238" cy="2022475"/>
            <a:chOff x="2657537" y="1894505"/>
            <a:chExt cx="3042865" cy="2022382"/>
          </a:xfrm>
        </p:grpSpPr>
        <p:pic>
          <p:nvPicPr>
            <p:cNvPr id="4609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537" y="1894505"/>
              <a:ext cx="3042865" cy="1582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5" name="矩形 7"/>
            <p:cNvSpPr>
              <a:spLocks noChangeArrowheads="1"/>
            </p:cNvSpPr>
            <p:nvPr/>
          </p:nvSpPr>
          <p:spPr bwMode="auto">
            <a:xfrm>
              <a:off x="3676267" y="3578333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汽车对象</a:t>
              </a: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1506538" y="4173538"/>
            <a:ext cx="2962275" cy="1365250"/>
            <a:chOff x="1455365" y="4028448"/>
            <a:chExt cx="2961705" cy="1364692"/>
          </a:xfrm>
        </p:grpSpPr>
        <p:pic>
          <p:nvPicPr>
            <p:cNvPr id="46092" name="图片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55365" y="4028448"/>
              <a:ext cx="2961705" cy="1009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3" name="矩形 11"/>
            <p:cNvSpPr>
              <a:spLocks noChangeArrowheads="1"/>
            </p:cNvSpPr>
            <p:nvPr/>
          </p:nvSpPr>
          <p:spPr bwMode="auto">
            <a:xfrm>
              <a:off x="2342130" y="5054586"/>
              <a:ext cx="100540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红色汽车</a:t>
              </a:r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5470525" y="4173538"/>
            <a:ext cx="2179638" cy="1365250"/>
            <a:chOff x="1845860" y="4028448"/>
            <a:chExt cx="2180714" cy="1364554"/>
          </a:xfrm>
        </p:grpSpPr>
        <p:pic>
          <p:nvPicPr>
            <p:cNvPr id="46090" name="图片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860" y="4028448"/>
              <a:ext cx="2180714" cy="10094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091" name="矩形 15"/>
            <p:cNvSpPr>
              <a:spLocks noChangeArrowheads="1"/>
            </p:cNvSpPr>
            <p:nvPr/>
          </p:nvSpPr>
          <p:spPr bwMode="auto">
            <a:xfrm>
              <a:off x="2400186" y="5054586"/>
              <a:ext cx="1005899" cy="3384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银色汽车</a:t>
              </a:r>
            </a:p>
          </p:txBody>
        </p:sp>
      </p:grpSp>
      <p:sp>
        <p:nvSpPr>
          <p:cNvPr id="13" name="左大括号 12"/>
          <p:cNvSpPr/>
          <p:nvPr/>
        </p:nvSpPr>
        <p:spPr bwMode="auto">
          <a:xfrm rot="5400000">
            <a:off x="4652169" y="2197894"/>
            <a:ext cx="217488" cy="3676650"/>
          </a:xfrm>
          <a:prstGeom prst="leftBrace">
            <a:avLst>
              <a:gd name="adj1" fmla="val 8333"/>
              <a:gd name="adj2" fmla="val 50295"/>
            </a:avLst>
          </a:prstGeom>
          <a:noFill/>
          <a:ln w="2857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042" name="矩形 16"/>
          <p:cNvSpPr>
            <a:spLocks noChangeArrowheads="1"/>
          </p:cNvSpPr>
          <p:nvPr/>
        </p:nvSpPr>
        <p:spPr bwMode="auto">
          <a:xfrm>
            <a:off x="688975" y="5553075"/>
            <a:ext cx="81073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因此在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创建对象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时应该为每个对象分配一块独立的内存来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存储数据成员值</a:t>
            </a:r>
            <a:r>
              <a:rPr lang="zh-CN" altLang="en-US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3" grpId="0" animBg="1"/>
      <p:bldP spid="4404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47107" name="矩形 5"/>
          <p:cNvSpPr>
            <a:spLocks noChangeArrowheads="1"/>
          </p:cNvSpPr>
          <p:nvPr/>
        </p:nvSpPr>
        <p:spPr bwMode="auto">
          <a:xfrm>
            <a:off x="2003425" y="1493838"/>
            <a:ext cx="6937375" cy="175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语言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中的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普通局部变量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一样，类中的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普通数据成员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也被分配在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栈</a:t>
            </a:r>
            <a:r>
              <a:rPr lang="zh-CN" altLang="en-US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stack</a:t>
            </a:r>
            <a:r>
              <a:rPr lang="zh-CN" altLang="en-US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中。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但在</a:t>
            </a:r>
            <a:r>
              <a:rPr lang="en-US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会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用同一段空间存放同类对象的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代码</a:t>
            </a:r>
            <a:r>
              <a:rPr lang="zh-CN" altLang="en-US" sz="2400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47108" name="组合 7"/>
          <p:cNvGrpSpPr>
            <a:grpSpLocks/>
          </p:cNvGrpSpPr>
          <p:nvPr/>
        </p:nvGrpSpPr>
        <p:grpSpPr bwMode="auto">
          <a:xfrm>
            <a:off x="1636713" y="3749675"/>
            <a:ext cx="6208712" cy="2374900"/>
            <a:chOff x="1608554" y="3444875"/>
            <a:chExt cx="6208251" cy="2374975"/>
          </a:xfrm>
        </p:grpSpPr>
        <p:pic>
          <p:nvPicPr>
            <p:cNvPr id="47112" name="Picture 2" descr="3-1-3类对象创建-图3-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08554" y="3444875"/>
              <a:ext cx="6208251" cy="1896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3" name="矩形 6"/>
            <p:cNvSpPr>
              <a:spLocks noChangeArrowheads="1"/>
            </p:cNvSpPr>
            <p:nvPr/>
          </p:nvSpPr>
          <p:spPr bwMode="auto">
            <a:xfrm>
              <a:off x="2728753" y="5450508"/>
              <a:ext cx="3877697" cy="369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/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的全部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对象共用成员函数代码</a:t>
              </a: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20650" y="1417638"/>
            <a:ext cx="2082800" cy="2222500"/>
            <a:chOff x="120650" y="1417638"/>
            <a:chExt cx="2082800" cy="2222202"/>
          </a:xfrm>
        </p:grpSpPr>
        <p:pic>
          <p:nvPicPr>
            <p:cNvPr id="47110" name="Picture 7" descr="放大镜小人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650" y="1417638"/>
              <a:ext cx="2082800" cy="1760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7111" name="矩形 2"/>
            <p:cNvSpPr>
              <a:spLocks noChangeArrowheads="1"/>
            </p:cNvSpPr>
            <p:nvPr/>
          </p:nvSpPr>
          <p:spPr bwMode="auto">
            <a:xfrm>
              <a:off x="171450" y="3178175"/>
              <a:ext cx="172354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你知道吗？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693863" y="1106488"/>
            <a:ext cx="23383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访问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对象成员</a:t>
            </a: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566738" y="2149475"/>
            <a:ext cx="8145462" cy="1812925"/>
            <a:chOff x="566056" y="2149910"/>
            <a:chExt cx="8145512" cy="1812490"/>
          </a:xfrm>
        </p:grpSpPr>
        <p:grpSp>
          <p:nvGrpSpPr>
            <p:cNvPr id="48141" name="组合 20"/>
            <p:cNvGrpSpPr>
              <a:grpSpLocks/>
            </p:cNvGrpSpPr>
            <p:nvPr/>
          </p:nvGrpSpPr>
          <p:grpSpPr bwMode="auto">
            <a:xfrm>
              <a:off x="566056" y="2149910"/>
              <a:ext cx="8145512" cy="1812490"/>
              <a:chOff x="566056" y="2149910"/>
              <a:chExt cx="8145512" cy="1812490"/>
            </a:xfrm>
          </p:grpSpPr>
          <p:grpSp>
            <p:nvGrpSpPr>
              <p:cNvPr id="48143" name="组合 19"/>
              <p:cNvGrpSpPr>
                <a:grpSpLocks/>
              </p:cNvGrpSpPr>
              <p:nvPr/>
            </p:nvGrpSpPr>
            <p:grpSpPr bwMode="auto">
              <a:xfrm>
                <a:off x="566056" y="2149910"/>
                <a:ext cx="8137525" cy="1812490"/>
                <a:chOff x="566056" y="2149910"/>
                <a:chExt cx="8137525" cy="1812490"/>
              </a:xfrm>
            </p:grpSpPr>
            <p:sp>
              <p:nvSpPr>
                <p:cNvPr id="9" name="矩形 8"/>
                <p:cNvSpPr/>
                <p:nvPr/>
              </p:nvSpPr>
              <p:spPr bwMode="auto">
                <a:xfrm>
                  <a:off x="566056" y="2456224"/>
                  <a:ext cx="8137575" cy="1506176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0" name="任意多边形 9"/>
                <p:cNvSpPr/>
                <p:nvPr/>
              </p:nvSpPr>
              <p:spPr bwMode="auto">
                <a:xfrm>
                  <a:off x="905783" y="2149910"/>
                  <a:ext cx="3906861" cy="469787"/>
                </a:xfrm>
                <a:custGeom>
                  <a:avLst/>
                  <a:gdLst>
                    <a:gd name="connsiteX0" fmla="*/ 0 w 4267200"/>
                    <a:gd name="connsiteY0" fmla="*/ 201820 h 1210897"/>
                    <a:gd name="connsiteX1" fmla="*/ 201820 w 4267200"/>
                    <a:gd name="connsiteY1" fmla="*/ 0 h 1210897"/>
                    <a:gd name="connsiteX2" fmla="*/ 4065380 w 4267200"/>
                    <a:gd name="connsiteY2" fmla="*/ 0 h 1210897"/>
                    <a:gd name="connsiteX3" fmla="*/ 4267200 w 4267200"/>
                    <a:gd name="connsiteY3" fmla="*/ 201820 h 1210897"/>
                    <a:gd name="connsiteX4" fmla="*/ 4267200 w 4267200"/>
                    <a:gd name="connsiteY4" fmla="*/ 1009077 h 1210897"/>
                    <a:gd name="connsiteX5" fmla="*/ 4065380 w 4267200"/>
                    <a:gd name="connsiteY5" fmla="*/ 1210897 h 1210897"/>
                    <a:gd name="connsiteX6" fmla="*/ 201820 w 4267200"/>
                    <a:gd name="connsiteY6" fmla="*/ 1210897 h 1210897"/>
                    <a:gd name="connsiteX7" fmla="*/ 0 w 4267200"/>
                    <a:gd name="connsiteY7" fmla="*/ 1009077 h 1210897"/>
                    <a:gd name="connsiteX8" fmla="*/ 0 w 4267200"/>
                    <a:gd name="connsiteY8" fmla="*/ 201820 h 121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220401" tIns="59111" rIns="220401" bIns="59111" spcCol="1270" anchor="ctr"/>
                <a:lstStyle/>
                <a:p>
                  <a:pPr defTabSz="2889250" eaLnBrk="0" hangingPunct="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6500" dirty="0"/>
                </a:p>
              </p:txBody>
            </p:sp>
          </p:grpSp>
          <p:sp>
            <p:nvSpPr>
              <p:cNvPr id="48144" name="矩形 15"/>
              <p:cNvSpPr>
                <a:spLocks noChangeArrowheads="1"/>
              </p:cNvSpPr>
              <p:nvPr/>
            </p:nvSpPr>
            <p:spPr bwMode="auto">
              <a:xfrm>
                <a:off x="595084" y="2794400"/>
                <a:ext cx="8116484" cy="1038105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35000"/>
                  </a:lnSpc>
                </a:pPr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   </a:t>
                </a:r>
                <a:r>
                  <a:rPr lang="zh-CN" altLang="zh-CN" sz="2400">
                    <a:latin typeface="微软雅黑" pitchFamily="34" charset="-122"/>
                    <a:ea typeface="微软雅黑" pitchFamily="34" charset="-122"/>
                  </a:rPr>
                  <a:t>对象名</a:t>
                </a:r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zh-CN" altLang="zh-CN" sz="2400">
                    <a:latin typeface="微软雅黑" pitchFamily="34" charset="-122"/>
                    <a:ea typeface="微软雅黑" pitchFamily="34" charset="-122"/>
                  </a:rPr>
                  <a:t>数据成员名</a:t>
                </a:r>
              </a:p>
              <a:p>
                <a:pPr eaLnBrk="1" hangingPunct="1">
                  <a:lnSpc>
                    <a:spcPct val="135000"/>
                  </a:lnSpc>
                </a:pPr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   </a:t>
                </a:r>
                <a:r>
                  <a:rPr lang="zh-CN" altLang="zh-CN" sz="2400">
                    <a:latin typeface="微软雅黑" pitchFamily="34" charset="-122"/>
                    <a:ea typeface="微软雅黑" pitchFamily="34" charset="-122"/>
                  </a:rPr>
                  <a:t>对象名</a:t>
                </a:r>
                <a:r>
                  <a:rPr lang="en-US" altLang="zh-CN" sz="2400">
                    <a:latin typeface="微软雅黑" pitchFamily="34" charset="-122"/>
                    <a:ea typeface="微软雅黑" pitchFamily="34" charset="-122"/>
                  </a:rPr>
                  <a:t>.</a:t>
                </a:r>
                <a:r>
                  <a:rPr lang="zh-CN" altLang="zh-CN" sz="2400">
                    <a:latin typeface="微软雅黑" pitchFamily="34" charset="-122"/>
                    <a:ea typeface="微软雅黑" pitchFamily="34" charset="-122"/>
                  </a:rPr>
                  <a:t>成员函数名</a:t>
                </a:r>
              </a:p>
            </p:txBody>
          </p:sp>
        </p:grpSp>
        <p:sp>
          <p:nvSpPr>
            <p:cNvPr id="48142" name="矩形 10"/>
            <p:cNvSpPr>
              <a:spLocks noChangeArrowheads="1"/>
            </p:cNvSpPr>
            <p:nvPr/>
          </p:nvSpPr>
          <p:spPr bwMode="auto">
            <a:xfrm>
              <a:off x="1449157" y="2219987"/>
              <a:ext cx="272382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访问对象成员的语法格式</a:t>
              </a:r>
              <a:endParaRPr lang="zh-CN" altLang="en-US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1081088" y="4391025"/>
            <a:ext cx="7702550" cy="2071688"/>
            <a:chOff x="566056" y="4416852"/>
            <a:chExt cx="7702104" cy="2071409"/>
          </a:xfrm>
        </p:grpSpPr>
        <p:sp>
          <p:nvSpPr>
            <p:cNvPr id="48138" name="矩形 22"/>
            <p:cNvSpPr>
              <a:spLocks noChangeArrowheads="1"/>
            </p:cNvSpPr>
            <p:nvPr/>
          </p:nvSpPr>
          <p:spPr bwMode="auto">
            <a:xfrm>
              <a:off x="566056" y="4416852"/>
              <a:ext cx="1415772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32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例如：</a:t>
              </a:r>
              <a:endParaRPr lang="zh-CN" altLang="en-US" sz="3200" b="1">
                <a:solidFill>
                  <a:srgbClr val="FF0000"/>
                </a:solidFill>
              </a:endParaRPr>
            </a:p>
          </p:txBody>
        </p:sp>
        <p:sp>
          <p:nvSpPr>
            <p:cNvPr id="24" name="圆角矩形标注 23"/>
            <p:cNvSpPr/>
            <p:nvPr/>
          </p:nvSpPr>
          <p:spPr>
            <a:xfrm>
              <a:off x="2656672" y="4537486"/>
              <a:ext cx="4557449" cy="1950775"/>
            </a:xfrm>
            <a:prstGeom prst="wedgeRoundRectCallout">
              <a:avLst>
                <a:gd name="adj1" fmla="val -59074"/>
                <a:gd name="adj2" fmla="val -40792"/>
                <a:gd name="adj3" fmla="val 16667"/>
              </a:avLst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3040825" y="4856531"/>
              <a:ext cx="5227335" cy="11999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Car </a:t>
              </a:r>
              <a:r>
                <a:rPr lang="en-US" altLang="zh-CN" sz="2400" dirty="0" err="1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mycar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;</a:t>
              </a:r>
              <a:endParaRPr lang="zh-CN" altLang="zh-CN" sz="24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2400" dirty="0" err="1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mycar.disp_welcomemsg</a:t>
              </a:r>
              <a:r>
                <a:rPr lang="en-US" altLang="zh-CN" sz="24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(); </a:t>
              </a:r>
              <a:endParaRPr lang="zh-CN" altLang="en-US" sz="24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grpSp>
        <p:nvGrpSpPr>
          <p:cNvPr id="49156" name="组合 17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49159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6" name="矩形 5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7" name="剪去对角的矩形 3"/>
              <p:cNvSpPr>
                <a:spLocks/>
              </p:cNvSpPr>
              <p:nvPr/>
            </p:nvSpPr>
            <p:spPr bwMode="auto">
              <a:xfrm>
                <a:off x="1188131" y="1878796"/>
                <a:ext cx="3876675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对象的创建与使用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49163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49164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49160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9157" name="图片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158" name="图片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 bwMode="auto">
          <a:xfrm flipH="1">
            <a:off x="-2" y="1589553"/>
            <a:ext cx="9144001" cy="2106661"/>
          </a:xfrm>
          <a:prstGeom prst="rect">
            <a:avLst/>
          </a:prstGeom>
          <a:gradFill>
            <a:gsLst>
              <a:gs pos="47000">
                <a:srgbClr val="00B0F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50181" name="矩形 5"/>
          <p:cNvSpPr>
            <a:spLocks noChangeArrowheads="1"/>
          </p:cNvSpPr>
          <p:nvPr/>
        </p:nvSpPr>
        <p:spPr bwMode="auto">
          <a:xfrm>
            <a:off x="2216150" y="2335213"/>
            <a:ext cx="5853113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类中每个对象的</a:t>
            </a:r>
            <a:r>
              <a:rPr lang="zh-CN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都占用独立空间，但</a:t>
            </a:r>
            <a:r>
              <a:rPr lang="zh-CN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是共享的，可是各个</a:t>
            </a:r>
            <a:r>
              <a:rPr lang="zh-CN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对象调用相同的函数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时，显示的是对象</a:t>
            </a:r>
            <a:r>
              <a:rPr lang="zh-CN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各自的信息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，这是怎么做到的？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" name="Picture 8" descr="问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836" y="1374975"/>
            <a:ext cx="2594045" cy="2680956"/>
          </a:xfrm>
          <a:prstGeom prst="rect">
            <a:avLst/>
          </a:prstGeom>
          <a:noFill/>
          <a:ln>
            <a:noFill/>
          </a:ln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50184" name="矩形 11"/>
          <p:cNvSpPr>
            <a:spLocks noChangeArrowheads="1"/>
          </p:cNvSpPr>
          <p:nvPr/>
        </p:nvSpPr>
        <p:spPr bwMode="auto">
          <a:xfrm>
            <a:off x="2247900" y="1754188"/>
            <a:ext cx="903288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思考</a:t>
            </a:r>
            <a:endParaRPr lang="zh-CN" altLang="en-US" sz="2800" b="1"/>
          </a:p>
        </p:txBody>
      </p:sp>
      <p:grpSp>
        <p:nvGrpSpPr>
          <p:cNvPr id="50185" name="组合 13"/>
          <p:cNvGrpSpPr>
            <a:grpSpLocks/>
          </p:cNvGrpSpPr>
          <p:nvPr/>
        </p:nvGrpSpPr>
        <p:grpSpPr bwMode="auto">
          <a:xfrm>
            <a:off x="438150" y="4346575"/>
            <a:ext cx="8137525" cy="1576388"/>
            <a:chOff x="524554" y="1630627"/>
            <a:chExt cx="8137525" cy="1577029"/>
          </a:xfrm>
        </p:grpSpPr>
        <p:grpSp>
          <p:nvGrpSpPr>
            <p:cNvPr id="50186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8" name="剪去对角的矩形 3"/>
              <p:cNvSpPr>
                <a:spLocks/>
              </p:cNvSpPr>
              <p:nvPr/>
            </p:nvSpPr>
            <p:spPr bwMode="auto">
              <a:xfrm>
                <a:off x="1188131" y="1879003"/>
                <a:ext cx="3035300" cy="470091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en-US" altLang="zh-CN" sz="2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this</a:t>
                </a:r>
                <a:r>
                  <a:rPr lang="zh-CN" altLang="en-US" sz="24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指针</a:t>
                </a:r>
                <a:r>
                  <a:rPr lang="zh-CN" altLang="en-US" sz="24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50190" name="矩形 1"/>
              <p:cNvSpPr>
                <a:spLocks noChangeArrowheads="1"/>
              </p:cNvSpPr>
              <p:nvPr/>
            </p:nvSpPr>
            <p:spPr bwMode="auto">
              <a:xfrm>
                <a:off x="1076368" y="2533156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接下来，通过一个案例来演示。</a:t>
                </a:r>
              </a:p>
            </p:txBody>
          </p:sp>
          <p:cxnSp>
            <p:nvCxnSpPr>
              <p:cNvPr id="50191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50187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8799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放大镜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650" y="1563688"/>
            <a:ext cx="2082800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49157" name="矩形 6"/>
          <p:cNvSpPr>
            <a:spLocks noChangeArrowheads="1"/>
          </p:cNvSpPr>
          <p:nvPr/>
        </p:nvSpPr>
        <p:spPr bwMode="auto">
          <a:xfrm>
            <a:off x="2122488" y="1677988"/>
            <a:ext cx="63404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3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 sz="3200" b="1">
                <a:latin typeface="微软雅黑" pitchFamily="34" charset="-122"/>
                <a:ea typeface="微软雅黑" pitchFamily="34" charset="-122"/>
              </a:rPr>
              <a:t>是如何区分不同</a:t>
            </a:r>
            <a:r>
              <a:rPr lang="zh-CN" altLang="zh-CN" sz="3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zh-CN" altLang="zh-CN" sz="3200" b="1">
                <a:latin typeface="微软雅黑" pitchFamily="34" charset="-122"/>
                <a:ea typeface="微软雅黑" pitchFamily="34" charset="-122"/>
              </a:rPr>
              <a:t>的？</a:t>
            </a:r>
            <a:endParaRPr lang="zh-CN" altLang="en-US" sz="3200" b="1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158" name="矩形 7"/>
          <p:cNvSpPr>
            <a:spLocks noChangeArrowheads="1"/>
          </p:cNvSpPr>
          <p:nvPr/>
        </p:nvSpPr>
        <p:spPr bwMode="auto">
          <a:xfrm>
            <a:off x="2133600" y="2471738"/>
            <a:ext cx="6359525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成员函数中会包含</a:t>
            </a:r>
            <a:r>
              <a:rPr lang="en-US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zh-CN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，如编译后成员函数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set_wheels()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的形式如下所示：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注意：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指针一般不用我们像这样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显式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写出。</a:t>
            </a:r>
          </a:p>
        </p:txBody>
      </p: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2249488" y="3324225"/>
            <a:ext cx="6121400" cy="2932113"/>
            <a:chOff x="2205718" y="3367371"/>
            <a:chExt cx="6122406" cy="2931829"/>
          </a:xfrm>
        </p:grpSpPr>
        <p:sp>
          <p:nvSpPr>
            <p:cNvPr id="9" name="圆角矩形标注 8"/>
            <p:cNvSpPr/>
            <p:nvPr/>
          </p:nvSpPr>
          <p:spPr bwMode="auto">
            <a:xfrm flipV="1">
              <a:off x="2205718" y="3367371"/>
              <a:ext cx="6122406" cy="2931829"/>
            </a:xfrm>
            <a:custGeom>
              <a:avLst/>
              <a:gdLst>
                <a:gd name="connsiteX0" fmla="*/ 0 w 5762171"/>
                <a:gd name="connsiteY0" fmla="*/ 287872 h 1727200"/>
                <a:gd name="connsiteX1" fmla="*/ 287872 w 5762171"/>
                <a:gd name="connsiteY1" fmla="*/ 0 h 1727200"/>
                <a:gd name="connsiteX2" fmla="*/ 960362 w 5762171"/>
                <a:gd name="connsiteY2" fmla="*/ 0 h 1727200"/>
                <a:gd name="connsiteX3" fmla="*/ 960362 w 5762171"/>
                <a:gd name="connsiteY3" fmla="*/ 0 h 1727200"/>
                <a:gd name="connsiteX4" fmla="*/ 2400905 w 5762171"/>
                <a:gd name="connsiteY4" fmla="*/ 0 h 1727200"/>
                <a:gd name="connsiteX5" fmla="*/ 5474299 w 5762171"/>
                <a:gd name="connsiteY5" fmla="*/ 0 h 1727200"/>
                <a:gd name="connsiteX6" fmla="*/ 5762171 w 5762171"/>
                <a:gd name="connsiteY6" fmla="*/ 287872 h 1727200"/>
                <a:gd name="connsiteX7" fmla="*/ 5762171 w 5762171"/>
                <a:gd name="connsiteY7" fmla="*/ 1007533 h 1727200"/>
                <a:gd name="connsiteX8" fmla="*/ 5762171 w 5762171"/>
                <a:gd name="connsiteY8" fmla="*/ 1007533 h 1727200"/>
                <a:gd name="connsiteX9" fmla="*/ 5762171 w 5762171"/>
                <a:gd name="connsiteY9" fmla="*/ 1439333 h 1727200"/>
                <a:gd name="connsiteX10" fmla="*/ 5762171 w 5762171"/>
                <a:gd name="connsiteY10" fmla="*/ 1439328 h 1727200"/>
                <a:gd name="connsiteX11" fmla="*/ 5474299 w 5762171"/>
                <a:gd name="connsiteY11" fmla="*/ 1727200 h 1727200"/>
                <a:gd name="connsiteX12" fmla="*/ 2400905 w 5762171"/>
                <a:gd name="connsiteY12" fmla="*/ 1727200 h 1727200"/>
                <a:gd name="connsiteX13" fmla="*/ 1680652 w 5762171"/>
                <a:gd name="connsiteY13" fmla="*/ 1943100 h 1727200"/>
                <a:gd name="connsiteX14" fmla="*/ 960362 w 5762171"/>
                <a:gd name="connsiteY14" fmla="*/ 1727200 h 1727200"/>
                <a:gd name="connsiteX15" fmla="*/ 287872 w 5762171"/>
                <a:gd name="connsiteY15" fmla="*/ 1727200 h 1727200"/>
                <a:gd name="connsiteX16" fmla="*/ 0 w 5762171"/>
                <a:gd name="connsiteY16" fmla="*/ 1439328 h 1727200"/>
                <a:gd name="connsiteX17" fmla="*/ 0 w 5762171"/>
                <a:gd name="connsiteY17" fmla="*/ 1439333 h 1727200"/>
                <a:gd name="connsiteX18" fmla="*/ 0 w 5762171"/>
                <a:gd name="connsiteY18" fmla="*/ 1007533 h 1727200"/>
                <a:gd name="connsiteX19" fmla="*/ 0 w 5762171"/>
                <a:gd name="connsiteY19" fmla="*/ 1007533 h 1727200"/>
                <a:gd name="connsiteX20" fmla="*/ 0 w 5762171"/>
                <a:gd name="connsiteY20" fmla="*/ 287872 h 1727200"/>
                <a:gd name="connsiteX0" fmla="*/ 0 w 5762171"/>
                <a:gd name="connsiteY0" fmla="*/ 287872 h 2378528"/>
                <a:gd name="connsiteX1" fmla="*/ 287872 w 5762171"/>
                <a:gd name="connsiteY1" fmla="*/ 0 h 2378528"/>
                <a:gd name="connsiteX2" fmla="*/ 960362 w 5762171"/>
                <a:gd name="connsiteY2" fmla="*/ 0 h 2378528"/>
                <a:gd name="connsiteX3" fmla="*/ 960362 w 5762171"/>
                <a:gd name="connsiteY3" fmla="*/ 0 h 2378528"/>
                <a:gd name="connsiteX4" fmla="*/ 2400905 w 5762171"/>
                <a:gd name="connsiteY4" fmla="*/ 0 h 2378528"/>
                <a:gd name="connsiteX5" fmla="*/ 5474299 w 5762171"/>
                <a:gd name="connsiteY5" fmla="*/ 0 h 2378528"/>
                <a:gd name="connsiteX6" fmla="*/ 5762171 w 5762171"/>
                <a:gd name="connsiteY6" fmla="*/ 287872 h 2378528"/>
                <a:gd name="connsiteX7" fmla="*/ 5762171 w 5762171"/>
                <a:gd name="connsiteY7" fmla="*/ 1007533 h 2378528"/>
                <a:gd name="connsiteX8" fmla="*/ 5762171 w 5762171"/>
                <a:gd name="connsiteY8" fmla="*/ 1007533 h 2378528"/>
                <a:gd name="connsiteX9" fmla="*/ 5762171 w 5762171"/>
                <a:gd name="connsiteY9" fmla="*/ 1439333 h 2378528"/>
                <a:gd name="connsiteX10" fmla="*/ 5762171 w 5762171"/>
                <a:gd name="connsiteY10" fmla="*/ 1439328 h 2378528"/>
                <a:gd name="connsiteX11" fmla="*/ 5474299 w 5762171"/>
                <a:gd name="connsiteY11" fmla="*/ 1727200 h 2378528"/>
                <a:gd name="connsiteX12" fmla="*/ 2400905 w 5762171"/>
                <a:gd name="connsiteY12" fmla="*/ 1727200 h 2378528"/>
                <a:gd name="connsiteX13" fmla="*/ 563052 w 5762171"/>
                <a:gd name="connsiteY13" fmla="*/ 2378528 h 2378528"/>
                <a:gd name="connsiteX14" fmla="*/ 960362 w 5762171"/>
                <a:gd name="connsiteY14" fmla="*/ 1727200 h 2378528"/>
                <a:gd name="connsiteX15" fmla="*/ 287872 w 5762171"/>
                <a:gd name="connsiteY15" fmla="*/ 1727200 h 2378528"/>
                <a:gd name="connsiteX16" fmla="*/ 0 w 5762171"/>
                <a:gd name="connsiteY16" fmla="*/ 1439328 h 2378528"/>
                <a:gd name="connsiteX17" fmla="*/ 0 w 5762171"/>
                <a:gd name="connsiteY17" fmla="*/ 1439333 h 2378528"/>
                <a:gd name="connsiteX18" fmla="*/ 0 w 5762171"/>
                <a:gd name="connsiteY18" fmla="*/ 1007533 h 2378528"/>
                <a:gd name="connsiteX19" fmla="*/ 0 w 5762171"/>
                <a:gd name="connsiteY19" fmla="*/ 1007533 h 2378528"/>
                <a:gd name="connsiteX20" fmla="*/ 0 w 5762171"/>
                <a:gd name="connsiteY20" fmla="*/ 287872 h 2378528"/>
                <a:gd name="connsiteX0" fmla="*/ 0 w 5762171"/>
                <a:gd name="connsiteY0" fmla="*/ 287872 h 2378528"/>
                <a:gd name="connsiteX1" fmla="*/ 287872 w 5762171"/>
                <a:gd name="connsiteY1" fmla="*/ 0 h 2378528"/>
                <a:gd name="connsiteX2" fmla="*/ 960362 w 5762171"/>
                <a:gd name="connsiteY2" fmla="*/ 0 h 2378528"/>
                <a:gd name="connsiteX3" fmla="*/ 960362 w 5762171"/>
                <a:gd name="connsiteY3" fmla="*/ 0 h 2378528"/>
                <a:gd name="connsiteX4" fmla="*/ 2400905 w 5762171"/>
                <a:gd name="connsiteY4" fmla="*/ 0 h 2378528"/>
                <a:gd name="connsiteX5" fmla="*/ 5474299 w 5762171"/>
                <a:gd name="connsiteY5" fmla="*/ 0 h 2378528"/>
                <a:gd name="connsiteX6" fmla="*/ 5762171 w 5762171"/>
                <a:gd name="connsiteY6" fmla="*/ 287872 h 2378528"/>
                <a:gd name="connsiteX7" fmla="*/ 5762171 w 5762171"/>
                <a:gd name="connsiteY7" fmla="*/ 1007533 h 2378528"/>
                <a:gd name="connsiteX8" fmla="*/ 5762171 w 5762171"/>
                <a:gd name="connsiteY8" fmla="*/ 1007533 h 2378528"/>
                <a:gd name="connsiteX9" fmla="*/ 5762171 w 5762171"/>
                <a:gd name="connsiteY9" fmla="*/ 1439333 h 2378528"/>
                <a:gd name="connsiteX10" fmla="*/ 5762171 w 5762171"/>
                <a:gd name="connsiteY10" fmla="*/ 1439328 h 2378528"/>
                <a:gd name="connsiteX11" fmla="*/ 5474299 w 5762171"/>
                <a:gd name="connsiteY11" fmla="*/ 1727200 h 2378528"/>
                <a:gd name="connsiteX12" fmla="*/ 1458127 w 5762171"/>
                <a:gd name="connsiteY12" fmla="*/ 1727200 h 2378528"/>
                <a:gd name="connsiteX13" fmla="*/ 563052 w 5762171"/>
                <a:gd name="connsiteY13" fmla="*/ 2378528 h 2378528"/>
                <a:gd name="connsiteX14" fmla="*/ 960362 w 5762171"/>
                <a:gd name="connsiteY14" fmla="*/ 1727200 h 2378528"/>
                <a:gd name="connsiteX15" fmla="*/ 287872 w 5762171"/>
                <a:gd name="connsiteY15" fmla="*/ 1727200 h 2378528"/>
                <a:gd name="connsiteX16" fmla="*/ 0 w 5762171"/>
                <a:gd name="connsiteY16" fmla="*/ 1439328 h 2378528"/>
                <a:gd name="connsiteX17" fmla="*/ 0 w 5762171"/>
                <a:gd name="connsiteY17" fmla="*/ 1439333 h 2378528"/>
                <a:gd name="connsiteX18" fmla="*/ 0 w 5762171"/>
                <a:gd name="connsiteY18" fmla="*/ 1007533 h 2378528"/>
                <a:gd name="connsiteX19" fmla="*/ 0 w 5762171"/>
                <a:gd name="connsiteY19" fmla="*/ 1007533 h 2378528"/>
                <a:gd name="connsiteX20" fmla="*/ 0 w 5762171"/>
                <a:gd name="connsiteY20" fmla="*/ 287872 h 2378528"/>
                <a:gd name="connsiteX0" fmla="*/ 0 w 5762171"/>
                <a:gd name="connsiteY0" fmla="*/ 287872 h 2175328"/>
                <a:gd name="connsiteX1" fmla="*/ 287872 w 5762171"/>
                <a:gd name="connsiteY1" fmla="*/ 0 h 2175328"/>
                <a:gd name="connsiteX2" fmla="*/ 960362 w 5762171"/>
                <a:gd name="connsiteY2" fmla="*/ 0 h 2175328"/>
                <a:gd name="connsiteX3" fmla="*/ 960362 w 5762171"/>
                <a:gd name="connsiteY3" fmla="*/ 0 h 2175328"/>
                <a:gd name="connsiteX4" fmla="*/ 2400905 w 5762171"/>
                <a:gd name="connsiteY4" fmla="*/ 0 h 2175328"/>
                <a:gd name="connsiteX5" fmla="*/ 5474299 w 5762171"/>
                <a:gd name="connsiteY5" fmla="*/ 0 h 2175328"/>
                <a:gd name="connsiteX6" fmla="*/ 5762171 w 5762171"/>
                <a:gd name="connsiteY6" fmla="*/ 287872 h 2175328"/>
                <a:gd name="connsiteX7" fmla="*/ 5762171 w 5762171"/>
                <a:gd name="connsiteY7" fmla="*/ 1007533 h 2175328"/>
                <a:gd name="connsiteX8" fmla="*/ 5762171 w 5762171"/>
                <a:gd name="connsiteY8" fmla="*/ 1007533 h 2175328"/>
                <a:gd name="connsiteX9" fmla="*/ 5762171 w 5762171"/>
                <a:gd name="connsiteY9" fmla="*/ 1439333 h 2175328"/>
                <a:gd name="connsiteX10" fmla="*/ 5762171 w 5762171"/>
                <a:gd name="connsiteY10" fmla="*/ 1439328 h 2175328"/>
                <a:gd name="connsiteX11" fmla="*/ 5474299 w 5762171"/>
                <a:gd name="connsiteY11" fmla="*/ 1727200 h 2175328"/>
                <a:gd name="connsiteX12" fmla="*/ 1458127 w 5762171"/>
                <a:gd name="connsiteY12" fmla="*/ 1727200 h 2175328"/>
                <a:gd name="connsiteX13" fmla="*/ 740636 w 5762171"/>
                <a:gd name="connsiteY13" fmla="*/ 2175328 h 2175328"/>
                <a:gd name="connsiteX14" fmla="*/ 960362 w 5762171"/>
                <a:gd name="connsiteY14" fmla="*/ 1727200 h 2175328"/>
                <a:gd name="connsiteX15" fmla="*/ 287872 w 5762171"/>
                <a:gd name="connsiteY15" fmla="*/ 1727200 h 2175328"/>
                <a:gd name="connsiteX16" fmla="*/ 0 w 5762171"/>
                <a:gd name="connsiteY16" fmla="*/ 1439328 h 2175328"/>
                <a:gd name="connsiteX17" fmla="*/ 0 w 5762171"/>
                <a:gd name="connsiteY17" fmla="*/ 1439333 h 2175328"/>
                <a:gd name="connsiteX18" fmla="*/ 0 w 5762171"/>
                <a:gd name="connsiteY18" fmla="*/ 1007533 h 2175328"/>
                <a:gd name="connsiteX19" fmla="*/ 0 w 5762171"/>
                <a:gd name="connsiteY19" fmla="*/ 1007533 h 2175328"/>
                <a:gd name="connsiteX20" fmla="*/ 0 w 5762171"/>
                <a:gd name="connsiteY20" fmla="*/ 287872 h 2175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62171" h="2175328">
                  <a:moveTo>
                    <a:pt x="0" y="287872"/>
                  </a:moveTo>
                  <a:cubicBezTo>
                    <a:pt x="0" y="128885"/>
                    <a:pt x="128885" y="0"/>
                    <a:pt x="287872" y="0"/>
                  </a:cubicBezTo>
                  <a:lnTo>
                    <a:pt x="960362" y="0"/>
                  </a:lnTo>
                  <a:lnTo>
                    <a:pt x="960362" y="0"/>
                  </a:lnTo>
                  <a:lnTo>
                    <a:pt x="2400905" y="0"/>
                  </a:lnTo>
                  <a:lnTo>
                    <a:pt x="5474299" y="0"/>
                  </a:lnTo>
                  <a:cubicBezTo>
                    <a:pt x="5633286" y="0"/>
                    <a:pt x="5762171" y="128885"/>
                    <a:pt x="5762171" y="287872"/>
                  </a:cubicBezTo>
                  <a:lnTo>
                    <a:pt x="5762171" y="1007533"/>
                  </a:lnTo>
                  <a:lnTo>
                    <a:pt x="5762171" y="1007533"/>
                  </a:lnTo>
                  <a:lnTo>
                    <a:pt x="5762171" y="1439333"/>
                  </a:lnTo>
                  <a:lnTo>
                    <a:pt x="5762171" y="1439328"/>
                  </a:lnTo>
                  <a:cubicBezTo>
                    <a:pt x="5762171" y="1598315"/>
                    <a:pt x="5633286" y="1727200"/>
                    <a:pt x="5474299" y="1727200"/>
                  </a:cubicBezTo>
                  <a:lnTo>
                    <a:pt x="1458127" y="1727200"/>
                  </a:lnTo>
                  <a:lnTo>
                    <a:pt x="740636" y="2175328"/>
                  </a:lnTo>
                  <a:lnTo>
                    <a:pt x="960362" y="1727200"/>
                  </a:lnTo>
                  <a:lnTo>
                    <a:pt x="287872" y="1727200"/>
                  </a:lnTo>
                  <a:cubicBezTo>
                    <a:pt x="128885" y="1727200"/>
                    <a:pt x="0" y="1598315"/>
                    <a:pt x="0" y="1439328"/>
                  </a:cubicBezTo>
                  <a:lnTo>
                    <a:pt x="0" y="1439333"/>
                  </a:lnTo>
                  <a:lnTo>
                    <a:pt x="0" y="1007533"/>
                  </a:lnTo>
                  <a:lnTo>
                    <a:pt x="0" y="1007533"/>
                  </a:lnTo>
                  <a:lnTo>
                    <a:pt x="0" y="287872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67872" y="4237237"/>
              <a:ext cx="4572751" cy="1938150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void Car::</a:t>
              </a:r>
              <a:r>
                <a:rPr lang="en-US" altLang="zh-CN" sz="2000" dirty="0" err="1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set_wheels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(</a:t>
              </a:r>
              <a:r>
                <a:rPr lang="en-US" altLang="zh-CN" sz="2000" dirty="0" err="1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int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 n, Car *this)                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{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	this-&gt;</a:t>
              </a:r>
              <a:r>
                <a:rPr lang="en-US" altLang="zh-CN" sz="2000" dirty="0" err="1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m_nWheels</a:t>
              </a: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 = n;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  <a:p>
              <a:pPr>
                <a:lnSpc>
                  <a:spcPct val="150000"/>
                </a:lnSpc>
                <a:defRPr/>
              </a:pPr>
              <a:r>
                <a:rPr lang="en-US" altLang="zh-CN" sz="2000" dirty="0">
                  <a:solidFill>
                    <a:schemeClr val="bg2">
                      <a:lumMod val="25000"/>
                    </a:schemeClr>
                  </a:solidFill>
                  <a:latin typeface="+mn-lt"/>
                  <a:ea typeface="宋体" pitchFamily="2" charset="-122"/>
                </a:rPr>
                <a:t>}</a:t>
              </a:r>
              <a:endParaRPr lang="zh-CN" altLang="zh-CN" sz="2000" dirty="0">
                <a:solidFill>
                  <a:schemeClr val="bg2">
                    <a:lumMod val="25000"/>
                  </a:schemeClr>
                </a:solidFill>
                <a:latin typeface="+mn-lt"/>
                <a:ea typeface="宋体" pitchFamily="2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9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7" grpId="0"/>
      <p:bldP spid="4915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207"/>
          <p:cNvSpPr>
            <a:spLocks noChangeArrowheads="1"/>
          </p:cNvSpPr>
          <p:nvPr/>
        </p:nvSpPr>
        <p:spPr bwMode="auto">
          <a:xfrm>
            <a:off x="233363" y="1127125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5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6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6151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52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矩形 79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6154" name="组合 1"/>
          <p:cNvGrpSpPr>
            <a:grpSpLocks/>
          </p:cNvGrpSpPr>
          <p:nvPr/>
        </p:nvGrpSpPr>
        <p:grpSpPr bwMode="auto">
          <a:xfrm>
            <a:off x="1079500" y="2386013"/>
            <a:ext cx="6662738" cy="577850"/>
            <a:chOff x="1040636" y="2276476"/>
            <a:chExt cx="6663609" cy="577956"/>
          </a:xfrm>
        </p:grpSpPr>
        <p:grpSp>
          <p:nvGrpSpPr>
            <p:cNvPr id="6230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6233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1080" y="5393260"/>
                  <a:ext cx="5806799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239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972" y="4868192"/>
                    <a:ext cx="6137253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304" y="4983530"/>
                    <a:ext cx="5689305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6" name="Line 188"/>
              <p:cNvSpPr>
                <a:spLocks noChangeShapeType="1"/>
              </p:cNvSpPr>
              <p:nvPr/>
            </p:nvSpPr>
            <p:spPr bwMode="auto">
              <a:xfrm flipH="1">
                <a:off x="1500239" y="5330201"/>
                <a:ext cx="1498055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6235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8" name="Oval 148"/>
                <p:cNvSpPr>
                  <a:spLocks noChangeArrowheads="1"/>
                </p:cNvSpPr>
                <p:nvPr/>
              </p:nvSpPr>
              <p:spPr bwMode="auto">
                <a:xfrm>
                  <a:off x="1097383" y="4776118"/>
                  <a:ext cx="903542" cy="9071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9" name="Oval 151"/>
                <p:cNvSpPr>
                  <a:spLocks noChangeArrowheads="1"/>
                </p:cNvSpPr>
                <p:nvPr/>
              </p:nvSpPr>
              <p:spPr bwMode="auto">
                <a:xfrm>
                  <a:off x="1413361" y="4802262"/>
                  <a:ext cx="242860" cy="24313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6231" name="TextBox 317"/>
            <p:cNvSpPr txBox="1">
              <a:spLocks noChangeArrowheads="1"/>
            </p:cNvSpPr>
            <p:nvPr/>
          </p:nvSpPr>
          <p:spPr bwMode="auto">
            <a:xfrm>
              <a:off x="1040636" y="2343150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2.2.1</a:t>
              </a:r>
              <a:endParaRPr lang="zh-CN" altLang="en-US" sz="1600"/>
            </a:p>
          </p:txBody>
        </p:sp>
        <p:sp>
          <p:nvSpPr>
            <p:cNvPr id="6232" name="TextBox 320"/>
            <p:cNvSpPr txBox="1">
              <a:spLocks noChangeArrowheads="1"/>
            </p:cNvSpPr>
            <p:nvPr/>
          </p:nvSpPr>
          <p:spPr bwMode="auto">
            <a:xfrm>
              <a:off x="3213100" y="2339968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类和对象的关系</a:t>
              </a:r>
            </a:p>
          </p:txBody>
        </p:sp>
      </p:grpSp>
      <p:grpSp>
        <p:nvGrpSpPr>
          <p:cNvPr id="6155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622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622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6156" name="组合 2"/>
          <p:cNvGrpSpPr>
            <a:grpSpLocks/>
          </p:cNvGrpSpPr>
          <p:nvPr/>
        </p:nvGrpSpPr>
        <p:grpSpPr bwMode="auto">
          <a:xfrm>
            <a:off x="1079500" y="2968625"/>
            <a:ext cx="6692900" cy="614363"/>
            <a:chOff x="1040636" y="2814639"/>
            <a:chExt cx="6693664" cy="612880"/>
          </a:xfrm>
        </p:grpSpPr>
        <p:grpSp>
          <p:nvGrpSpPr>
            <p:cNvPr id="6215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6221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2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7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225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2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3" y="4868067"/>
                    <a:ext cx="6232002" cy="72075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2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18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19" name="Oval 151"/>
              <p:cNvSpPr>
                <a:spLocks noChangeArrowheads="1"/>
              </p:cNvSpPr>
              <p:nvPr/>
            </p:nvSpPr>
            <p:spPr bwMode="auto">
              <a:xfrm>
                <a:off x="1251412" y="5063556"/>
                <a:ext cx="170714" cy="17048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6216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15" name="Oval 148"/>
              <p:cNvSpPr>
                <a:spLocks noChangeArrowheads="1"/>
              </p:cNvSpPr>
              <p:nvPr/>
            </p:nvSpPr>
            <p:spPr bwMode="auto">
              <a:xfrm>
                <a:off x="1189587" y="2772022"/>
                <a:ext cx="635269" cy="636384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16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2" cy="17006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6217" name="TextBox 321"/>
            <p:cNvSpPr txBox="1">
              <a:spLocks noChangeArrowheads="1"/>
            </p:cNvSpPr>
            <p:nvPr/>
          </p:nvSpPr>
          <p:spPr bwMode="auto">
            <a:xfrm>
              <a:off x="3213101" y="2918585"/>
              <a:ext cx="3182697" cy="368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类的定义</a:t>
              </a:r>
            </a:p>
          </p:txBody>
        </p:sp>
        <p:sp>
          <p:nvSpPr>
            <p:cNvPr id="6218" name="TextBox 317"/>
            <p:cNvSpPr txBox="1">
              <a:spLocks noChangeArrowheads="1"/>
            </p:cNvSpPr>
            <p:nvPr/>
          </p:nvSpPr>
          <p:spPr bwMode="auto">
            <a:xfrm>
              <a:off x="1040636" y="2903706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2.2.2</a:t>
              </a:r>
              <a:endParaRPr lang="zh-CN" altLang="en-US" sz="1600"/>
            </a:p>
          </p:txBody>
        </p:sp>
      </p:grpSp>
      <p:grpSp>
        <p:nvGrpSpPr>
          <p:cNvPr id="6157" name="组合 4"/>
          <p:cNvGrpSpPr>
            <a:grpSpLocks/>
          </p:cNvGrpSpPr>
          <p:nvPr/>
        </p:nvGrpSpPr>
        <p:grpSpPr bwMode="auto">
          <a:xfrm>
            <a:off x="1079500" y="3554413"/>
            <a:ext cx="6692900" cy="614362"/>
            <a:chOff x="1040636" y="3360738"/>
            <a:chExt cx="6693664" cy="614469"/>
          </a:xfrm>
        </p:grpSpPr>
        <p:grpSp>
          <p:nvGrpSpPr>
            <p:cNvPr id="6202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6208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34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3"/>
                  <a:ext cx="5897917" cy="32106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212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36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3" y="4868200"/>
                    <a:ext cx="6232002" cy="7202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37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9"/>
                    <a:ext cx="5782271" cy="48959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32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33" name="Oval 151"/>
              <p:cNvSpPr>
                <a:spLocks noChangeArrowheads="1"/>
              </p:cNvSpPr>
              <p:nvPr/>
            </p:nvSpPr>
            <p:spPr bwMode="auto">
              <a:xfrm>
                <a:off x="1251412" y="5063708"/>
                <a:ext cx="170714" cy="17092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6203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129" name="Oval 148"/>
              <p:cNvSpPr>
                <a:spLocks noChangeArrowheads="1"/>
              </p:cNvSpPr>
              <p:nvPr/>
            </p:nvSpPr>
            <p:spPr bwMode="auto">
              <a:xfrm>
                <a:off x="1189587" y="2772022"/>
                <a:ext cx="635269" cy="63778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30" name="Oval 151"/>
              <p:cNvSpPr>
                <a:spLocks noChangeArrowheads="1"/>
              </p:cNvSpPr>
              <p:nvPr/>
            </p:nvSpPr>
            <p:spPr bwMode="auto">
              <a:xfrm>
                <a:off x="1411747" y="2790402"/>
                <a:ext cx="170752" cy="17093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6204" name="TextBox 322"/>
            <p:cNvSpPr txBox="1">
              <a:spLocks noChangeArrowheads="1"/>
            </p:cNvSpPr>
            <p:nvPr/>
          </p:nvSpPr>
          <p:spPr bwMode="auto">
            <a:xfrm>
              <a:off x="3213100" y="3462333"/>
              <a:ext cx="3511531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类的成员</a:t>
              </a:r>
            </a:p>
          </p:txBody>
        </p:sp>
        <p:sp>
          <p:nvSpPr>
            <p:cNvPr id="6205" name="TextBox 317"/>
            <p:cNvSpPr txBox="1">
              <a:spLocks noChangeArrowheads="1"/>
            </p:cNvSpPr>
            <p:nvPr/>
          </p:nvSpPr>
          <p:spPr bwMode="auto">
            <a:xfrm>
              <a:off x="1040636" y="3464262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2.2.3</a:t>
              </a:r>
              <a:endParaRPr lang="zh-CN" altLang="en-US" sz="1600"/>
            </a:p>
          </p:txBody>
        </p:sp>
      </p:grpSp>
      <p:grpSp>
        <p:nvGrpSpPr>
          <p:cNvPr id="6158" name="组合 8"/>
          <p:cNvGrpSpPr>
            <a:grpSpLocks/>
          </p:cNvGrpSpPr>
          <p:nvPr/>
        </p:nvGrpSpPr>
        <p:grpSpPr bwMode="auto">
          <a:xfrm>
            <a:off x="1079500" y="4138613"/>
            <a:ext cx="6692900" cy="612775"/>
            <a:chOff x="1040636" y="3932239"/>
            <a:chExt cx="6693664" cy="612880"/>
          </a:xfrm>
        </p:grpSpPr>
        <p:grpSp>
          <p:nvGrpSpPr>
            <p:cNvPr id="6189" name="组合 313"/>
            <p:cNvGrpSpPr>
              <a:grpSpLocks/>
            </p:cNvGrpSpPr>
            <p:nvPr/>
          </p:nvGrpSpPr>
          <p:grpSpPr bwMode="auto">
            <a:xfrm>
              <a:off x="1328739" y="3967164"/>
              <a:ext cx="6405561" cy="577955"/>
              <a:chOff x="1252258" y="5045323"/>
              <a:chExt cx="7405967" cy="669007"/>
            </a:xfrm>
          </p:grpSpPr>
          <p:grpSp>
            <p:nvGrpSpPr>
              <p:cNvPr id="6195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48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4"/>
                  <a:ext cx="5897917" cy="3210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199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50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3" y="4868202"/>
                    <a:ext cx="6232002" cy="72027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51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8"/>
                    <a:ext cx="5782271" cy="48959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46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47" name="Oval 151"/>
              <p:cNvSpPr>
                <a:spLocks noChangeArrowheads="1"/>
              </p:cNvSpPr>
              <p:nvPr/>
            </p:nvSpPr>
            <p:spPr bwMode="auto">
              <a:xfrm>
                <a:off x="1251412" y="5063709"/>
                <a:ext cx="170714" cy="1709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6190" name="组合 315"/>
            <p:cNvGrpSpPr>
              <a:grpSpLocks/>
            </p:cNvGrpSpPr>
            <p:nvPr/>
          </p:nvGrpSpPr>
          <p:grpSpPr bwMode="auto">
            <a:xfrm>
              <a:off x="1112838" y="3932239"/>
              <a:ext cx="549127" cy="551873"/>
              <a:chOff x="1190461" y="2772022"/>
              <a:chExt cx="635025" cy="637257"/>
            </a:xfrm>
          </p:grpSpPr>
          <p:sp>
            <p:nvSpPr>
              <p:cNvPr id="143" name="Oval 148"/>
              <p:cNvSpPr>
                <a:spLocks noChangeArrowheads="1"/>
              </p:cNvSpPr>
              <p:nvPr/>
            </p:nvSpPr>
            <p:spPr bwMode="auto">
              <a:xfrm>
                <a:off x="1189587" y="2772022"/>
                <a:ext cx="635269" cy="638033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44" name="Oval 151"/>
              <p:cNvSpPr>
                <a:spLocks noChangeArrowheads="1"/>
              </p:cNvSpPr>
              <p:nvPr/>
            </p:nvSpPr>
            <p:spPr bwMode="auto">
              <a:xfrm>
                <a:off x="1411747" y="2790356"/>
                <a:ext cx="170752" cy="17050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6191" name="TextBox 321"/>
            <p:cNvSpPr txBox="1">
              <a:spLocks noChangeArrowheads="1"/>
            </p:cNvSpPr>
            <p:nvPr/>
          </p:nvSpPr>
          <p:spPr bwMode="auto">
            <a:xfrm>
              <a:off x="3213100" y="4017956"/>
              <a:ext cx="30641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对象的创建与使用</a:t>
              </a:r>
            </a:p>
          </p:txBody>
        </p:sp>
        <p:sp>
          <p:nvSpPr>
            <p:cNvPr id="6192" name="TextBox 317"/>
            <p:cNvSpPr txBox="1">
              <a:spLocks noChangeArrowheads="1"/>
            </p:cNvSpPr>
            <p:nvPr/>
          </p:nvSpPr>
          <p:spPr bwMode="auto">
            <a:xfrm>
              <a:off x="1040636" y="4024818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2.2.4</a:t>
              </a:r>
              <a:endParaRPr lang="zh-CN" altLang="en-US" sz="1600"/>
            </a:p>
          </p:txBody>
        </p:sp>
      </p:grpSp>
      <p:sp>
        <p:nvSpPr>
          <p:cNvPr id="68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grpSp>
        <p:nvGrpSpPr>
          <p:cNvPr id="6160" name="组合 4"/>
          <p:cNvGrpSpPr>
            <a:grpSpLocks/>
          </p:cNvGrpSpPr>
          <p:nvPr/>
        </p:nvGrpSpPr>
        <p:grpSpPr bwMode="auto">
          <a:xfrm>
            <a:off x="1079500" y="4733925"/>
            <a:ext cx="6692900" cy="614363"/>
            <a:chOff x="1040636" y="3360738"/>
            <a:chExt cx="6693664" cy="614469"/>
          </a:xfrm>
        </p:grpSpPr>
        <p:grpSp>
          <p:nvGrpSpPr>
            <p:cNvPr id="6176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6182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03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4"/>
                  <a:ext cx="5897917" cy="3210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186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05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3" y="4868202"/>
                    <a:ext cx="6232002" cy="72027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06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8"/>
                    <a:ext cx="5782271" cy="48959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01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02" name="Oval 151"/>
              <p:cNvSpPr>
                <a:spLocks noChangeArrowheads="1"/>
              </p:cNvSpPr>
              <p:nvPr/>
            </p:nvSpPr>
            <p:spPr bwMode="auto">
              <a:xfrm>
                <a:off x="1251412" y="5063709"/>
                <a:ext cx="170714" cy="1709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6177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98" name="Oval 148"/>
              <p:cNvSpPr>
                <a:spLocks noChangeArrowheads="1"/>
              </p:cNvSpPr>
              <p:nvPr/>
            </p:nvSpPr>
            <p:spPr bwMode="auto">
              <a:xfrm>
                <a:off x="1189587" y="2772022"/>
                <a:ext cx="635269" cy="63778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99" name="Oval 151"/>
              <p:cNvSpPr>
                <a:spLocks noChangeArrowheads="1"/>
              </p:cNvSpPr>
              <p:nvPr/>
            </p:nvSpPr>
            <p:spPr bwMode="auto">
              <a:xfrm>
                <a:off x="1411747" y="2790402"/>
                <a:ext cx="170752" cy="17093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6178" name="TextBox 322"/>
            <p:cNvSpPr txBox="1">
              <a:spLocks noChangeArrowheads="1"/>
            </p:cNvSpPr>
            <p:nvPr/>
          </p:nvSpPr>
          <p:spPr bwMode="auto">
            <a:xfrm>
              <a:off x="3213100" y="3462333"/>
              <a:ext cx="3824435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this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指针</a:t>
              </a:r>
            </a:p>
          </p:txBody>
        </p:sp>
        <p:sp>
          <p:nvSpPr>
            <p:cNvPr id="6179" name="TextBox 317"/>
            <p:cNvSpPr txBox="1">
              <a:spLocks noChangeArrowheads="1"/>
            </p:cNvSpPr>
            <p:nvPr/>
          </p:nvSpPr>
          <p:spPr bwMode="auto">
            <a:xfrm>
              <a:off x="1040636" y="3464262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2.2.5</a:t>
              </a:r>
              <a:endParaRPr lang="zh-CN" altLang="en-US" sz="1600"/>
            </a:p>
          </p:txBody>
        </p:sp>
      </p:grpSp>
      <p:grpSp>
        <p:nvGrpSpPr>
          <p:cNvPr id="6161" name="组合 4"/>
          <p:cNvGrpSpPr>
            <a:grpSpLocks/>
          </p:cNvGrpSpPr>
          <p:nvPr/>
        </p:nvGrpSpPr>
        <p:grpSpPr bwMode="auto">
          <a:xfrm>
            <a:off x="1079500" y="5330825"/>
            <a:ext cx="6692900" cy="614363"/>
            <a:chOff x="1040636" y="3360738"/>
            <a:chExt cx="6693664" cy="614469"/>
          </a:xfrm>
        </p:grpSpPr>
        <p:grpSp>
          <p:nvGrpSpPr>
            <p:cNvPr id="6163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6169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0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4"/>
                  <a:ext cx="5897917" cy="3210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6173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07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3" y="4868202"/>
                    <a:ext cx="6232002" cy="72027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08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8"/>
                    <a:ext cx="5782271" cy="48959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96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97" name="Oval 151"/>
              <p:cNvSpPr>
                <a:spLocks noChangeArrowheads="1"/>
              </p:cNvSpPr>
              <p:nvPr/>
            </p:nvSpPr>
            <p:spPr bwMode="auto">
              <a:xfrm>
                <a:off x="1251412" y="5063709"/>
                <a:ext cx="170714" cy="1709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6164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91" name="Oval 148"/>
              <p:cNvSpPr>
                <a:spLocks noChangeArrowheads="1"/>
              </p:cNvSpPr>
              <p:nvPr/>
            </p:nvSpPr>
            <p:spPr bwMode="auto">
              <a:xfrm>
                <a:off x="1189587" y="2772022"/>
                <a:ext cx="635269" cy="63778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94" name="Oval 151"/>
              <p:cNvSpPr>
                <a:spLocks noChangeArrowheads="1"/>
              </p:cNvSpPr>
              <p:nvPr/>
            </p:nvSpPr>
            <p:spPr bwMode="auto">
              <a:xfrm>
                <a:off x="1411747" y="2790402"/>
                <a:ext cx="170752" cy="17093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6165" name="TextBox 322"/>
            <p:cNvSpPr txBox="1">
              <a:spLocks noChangeArrowheads="1"/>
            </p:cNvSpPr>
            <p:nvPr/>
          </p:nvSpPr>
          <p:spPr bwMode="auto">
            <a:xfrm>
              <a:off x="3213100" y="3462333"/>
              <a:ext cx="2407203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类的成员的访问控制</a:t>
              </a:r>
            </a:p>
          </p:txBody>
        </p:sp>
        <p:sp>
          <p:nvSpPr>
            <p:cNvPr id="6166" name="TextBox 317"/>
            <p:cNvSpPr txBox="1">
              <a:spLocks noChangeArrowheads="1"/>
            </p:cNvSpPr>
            <p:nvPr/>
          </p:nvSpPr>
          <p:spPr bwMode="auto">
            <a:xfrm>
              <a:off x="1040636" y="3464262"/>
              <a:ext cx="685035" cy="338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2.2.6</a:t>
              </a:r>
              <a:endParaRPr lang="zh-CN" altLang="en-US" sz="1600"/>
            </a:p>
          </p:txBody>
        </p:sp>
      </p:grpSp>
      <p:sp>
        <p:nvSpPr>
          <p:cNvPr id="6162" name="TextBox 154"/>
          <p:cNvSpPr txBox="1">
            <a:spLocks noChangeArrowheads="1"/>
          </p:cNvSpPr>
          <p:nvPr/>
        </p:nvSpPr>
        <p:spPr bwMode="auto">
          <a:xfrm>
            <a:off x="4503738" y="1414463"/>
            <a:ext cx="2463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2.2  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106488"/>
            <a:ext cx="1568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615950" y="2239963"/>
            <a:ext cx="820261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实现封装的一种机制，它将对象和该对象调用的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连接在一起，使得从外部看来，每个对象都拥有自己的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其实是共享的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，因此，我们可以在函数中使用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访问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成员变量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调用成员函数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73100" y="3811588"/>
            <a:ext cx="8137525" cy="2030412"/>
            <a:chOff x="673634" y="3899012"/>
            <a:chExt cx="8137525" cy="2029504"/>
          </a:xfrm>
        </p:grpSpPr>
        <p:grpSp>
          <p:nvGrpSpPr>
            <p:cNvPr id="52234" name="组合 8"/>
            <p:cNvGrpSpPr>
              <a:grpSpLocks/>
            </p:cNvGrpSpPr>
            <p:nvPr/>
          </p:nvGrpSpPr>
          <p:grpSpPr bwMode="auto">
            <a:xfrm>
              <a:off x="673634" y="3899012"/>
              <a:ext cx="8137525" cy="2029504"/>
              <a:chOff x="566056" y="2077340"/>
              <a:chExt cx="8137575" cy="2030541"/>
            </a:xfrm>
          </p:grpSpPr>
          <p:grpSp>
            <p:nvGrpSpPr>
              <p:cNvPr id="52236" name="组合 19"/>
              <p:cNvGrpSpPr>
                <a:grpSpLocks/>
              </p:cNvGrpSpPr>
              <p:nvPr/>
            </p:nvGrpSpPr>
            <p:grpSpPr bwMode="auto">
              <a:xfrm>
                <a:off x="566056" y="2077340"/>
                <a:ext cx="8137575" cy="2030541"/>
                <a:chOff x="566056" y="2077340"/>
                <a:chExt cx="8137575" cy="2030541"/>
              </a:xfrm>
            </p:grpSpPr>
            <p:sp>
              <p:nvSpPr>
                <p:cNvPr id="14" name="矩形 13"/>
                <p:cNvSpPr/>
                <p:nvPr/>
              </p:nvSpPr>
              <p:spPr bwMode="auto">
                <a:xfrm>
                  <a:off x="566056" y="2456776"/>
                  <a:ext cx="8137575" cy="1651105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5" name="任意多边形 14"/>
                <p:cNvSpPr/>
                <p:nvPr/>
              </p:nvSpPr>
              <p:spPr bwMode="auto">
                <a:xfrm>
                  <a:off x="745445" y="2077340"/>
                  <a:ext cx="2335226" cy="469930"/>
                </a:xfrm>
                <a:custGeom>
                  <a:avLst/>
                  <a:gdLst>
                    <a:gd name="connsiteX0" fmla="*/ 0 w 4267200"/>
                    <a:gd name="connsiteY0" fmla="*/ 201820 h 1210897"/>
                    <a:gd name="connsiteX1" fmla="*/ 201820 w 4267200"/>
                    <a:gd name="connsiteY1" fmla="*/ 0 h 1210897"/>
                    <a:gd name="connsiteX2" fmla="*/ 4065380 w 4267200"/>
                    <a:gd name="connsiteY2" fmla="*/ 0 h 1210897"/>
                    <a:gd name="connsiteX3" fmla="*/ 4267200 w 4267200"/>
                    <a:gd name="connsiteY3" fmla="*/ 201820 h 1210897"/>
                    <a:gd name="connsiteX4" fmla="*/ 4267200 w 4267200"/>
                    <a:gd name="connsiteY4" fmla="*/ 1009077 h 1210897"/>
                    <a:gd name="connsiteX5" fmla="*/ 4065380 w 4267200"/>
                    <a:gd name="connsiteY5" fmla="*/ 1210897 h 1210897"/>
                    <a:gd name="connsiteX6" fmla="*/ 201820 w 4267200"/>
                    <a:gd name="connsiteY6" fmla="*/ 1210897 h 1210897"/>
                    <a:gd name="connsiteX7" fmla="*/ 0 w 4267200"/>
                    <a:gd name="connsiteY7" fmla="*/ 1009077 h 1210897"/>
                    <a:gd name="connsiteX8" fmla="*/ 0 w 4267200"/>
                    <a:gd name="connsiteY8" fmla="*/ 201820 h 121089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67200" h="1210897">
                      <a:moveTo>
                        <a:pt x="0" y="201820"/>
                      </a:moveTo>
                      <a:cubicBezTo>
                        <a:pt x="0" y="90358"/>
                        <a:pt x="90358" y="0"/>
                        <a:pt x="201820" y="0"/>
                      </a:cubicBezTo>
                      <a:lnTo>
                        <a:pt x="4065380" y="0"/>
                      </a:lnTo>
                      <a:cubicBezTo>
                        <a:pt x="4176842" y="0"/>
                        <a:pt x="4267200" y="90358"/>
                        <a:pt x="4267200" y="201820"/>
                      </a:cubicBezTo>
                      <a:lnTo>
                        <a:pt x="4267200" y="1009077"/>
                      </a:lnTo>
                      <a:cubicBezTo>
                        <a:pt x="4267200" y="1120539"/>
                        <a:pt x="4176842" y="1210897"/>
                        <a:pt x="4065380" y="1210897"/>
                      </a:cubicBezTo>
                      <a:lnTo>
                        <a:pt x="201820" y="1210897"/>
                      </a:lnTo>
                      <a:cubicBezTo>
                        <a:pt x="90358" y="1210897"/>
                        <a:pt x="0" y="1120539"/>
                        <a:pt x="0" y="1009077"/>
                      </a:cubicBezTo>
                      <a:lnTo>
                        <a:pt x="0" y="20182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220401" tIns="59111" rIns="220401" bIns="59111" spcCol="1270" anchor="ctr"/>
                <a:lstStyle/>
                <a:p>
                  <a:pPr defTabSz="2889250" eaLnBrk="0" hangingPunct="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6500" dirty="0"/>
                </a:p>
              </p:txBody>
            </p:sp>
          </p:grpSp>
          <p:sp>
            <p:nvSpPr>
              <p:cNvPr id="52237" name="矩形 10"/>
              <p:cNvSpPr>
                <a:spLocks noChangeArrowheads="1"/>
              </p:cNvSpPr>
              <p:nvPr/>
            </p:nvSpPr>
            <p:spPr bwMode="auto">
              <a:xfrm>
                <a:off x="1158879" y="2132903"/>
                <a:ext cx="1536007" cy="3695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this</a:t>
                </a:r>
                <a:r>
                  <a:rPr lang="zh-CN" altLang="en-US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指针形式</a:t>
                </a:r>
                <a:endParaRPr lang="zh-CN" altLang="zh-CN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2235" name="矩形 20"/>
            <p:cNvSpPr>
              <a:spLocks noChangeArrowheads="1"/>
            </p:cNvSpPr>
            <p:nvPr/>
          </p:nvSpPr>
          <p:spPr bwMode="auto">
            <a:xfrm>
              <a:off x="775232" y="4780303"/>
              <a:ext cx="7950850" cy="923330"/>
            </a:xfrm>
            <a:prstGeom prst="rect">
              <a:avLst/>
            </a:prstGeom>
            <a:solidFill>
              <a:srgbClr val="E7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      (*this).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成员变量或函数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      this-&gt;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成员变量或函数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grpSp>
        <p:nvGrpSpPr>
          <p:cNvPr id="6" name="组合 5"/>
          <p:cNvGrpSpPr>
            <a:grpSpLocks/>
          </p:cNvGrpSpPr>
          <p:nvPr/>
        </p:nvGrpSpPr>
        <p:grpSpPr bwMode="auto">
          <a:xfrm>
            <a:off x="1620838" y="2141538"/>
            <a:ext cx="6096000" cy="1127125"/>
            <a:chOff x="1910363" y="2286295"/>
            <a:chExt cx="6096000" cy="1127125"/>
          </a:xfrm>
        </p:grpSpPr>
        <p:sp>
          <p:nvSpPr>
            <p:cNvPr id="7" name="任意多边形 6"/>
            <p:cNvSpPr/>
            <p:nvPr/>
          </p:nvSpPr>
          <p:spPr>
            <a:xfrm>
              <a:off x="1910363" y="2286295"/>
              <a:ext cx="788987" cy="1127125"/>
            </a:xfrm>
            <a:custGeom>
              <a:avLst/>
              <a:gdLst>
                <a:gd name="connsiteX0" fmla="*/ 0 w 1127124"/>
                <a:gd name="connsiteY0" fmla="*/ 0 h 788987"/>
                <a:gd name="connsiteX1" fmla="*/ 732631 w 1127124"/>
                <a:gd name="connsiteY1" fmla="*/ 0 h 788987"/>
                <a:gd name="connsiteX2" fmla="*/ 1127124 w 1127124"/>
                <a:gd name="connsiteY2" fmla="*/ 394494 h 788987"/>
                <a:gd name="connsiteX3" fmla="*/ 732631 w 1127124"/>
                <a:gd name="connsiteY3" fmla="*/ 788987 h 788987"/>
                <a:gd name="connsiteX4" fmla="*/ 0 w 1127124"/>
                <a:gd name="connsiteY4" fmla="*/ 788987 h 788987"/>
                <a:gd name="connsiteX5" fmla="*/ 394494 w 1127124"/>
                <a:gd name="connsiteY5" fmla="*/ 394494 h 788987"/>
                <a:gd name="connsiteX6" fmla="*/ 0 w 1127124"/>
                <a:gd name="connsiteY6" fmla="*/ 0 h 7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124" h="788987">
                  <a:moveTo>
                    <a:pt x="1127123" y="0"/>
                  </a:moveTo>
                  <a:lnTo>
                    <a:pt x="1127123" y="512842"/>
                  </a:lnTo>
                  <a:lnTo>
                    <a:pt x="563561" y="788987"/>
                  </a:lnTo>
                  <a:lnTo>
                    <a:pt x="1" y="512842"/>
                  </a:lnTo>
                  <a:lnTo>
                    <a:pt x="1" y="0"/>
                  </a:lnTo>
                  <a:lnTo>
                    <a:pt x="563561" y="276146"/>
                  </a:lnTo>
                  <a:lnTo>
                    <a:pt x="1127123" y="0"/>
                  </a:lnTo>
                  <a:close/>
                </a:path>
              </a:pathLst>
            </a:custGeom>
            <a:solidFill>
              <a:srgbClr val="8FE2FF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701" tIns="407195" rIns="12700" bIns="407193" spcCol="1270" anchor="ctr"/>
            <a:lstStyle/>
            <a:p>
              <a:pPr algn="ctr" defTabSz="8890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200" dirty="0"/>
            </a:p>
            <a:p>
              <a:pPr algn="ctr" defTabSz="8890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3200" dirty="0"/>
                <a:t>1</a:t>
              </a:r>
              <a:endParaRPr lang="zh-CN" altLang="en-US" sz="3200" dirty="0"/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2699350" y="2286295"/>
              <a:ext cx="5307013" cy="733425"/>
            </a:xfrm>
            <a:custGeom>
              <a:avLst/>
              <a:gdLst>
                <a:gd name="connsiteX0" fmla="*/ 122108 w 732631"/>
                <a:gd name="connsiteY0" fmla="*/ 0 h 5307012"/>
                <a:gd name="connsiteX1" fmla="*/ 610523 w 732631"/>
                <a:gd name="connsiteY1" fmla="*/ 0 h 5307012"/>
                <a:gd name="connsiteX2" fmla="*/ 732631 w 732631"/>
                <a:gd name="connsiteY2" fmla="*/ 122108 h 5307012"/>
                <a:gd name="connsiteX3" fmla="*/ 732631 w 732631"/>
                <a:gd name="connsiteY3" fmla="*/ 5307012 h 5307012"/>
                <a:gd name="connsiteX4" fmla="*/ 732631 w 732631"/>
                <a:gd name="connsiteY4" fmla="*/ 5307012 h 5307012"/>
                <a:gd name="connsiteX5" fmla="*/ 0 w 732631"/>
                <a:gd name="connsiteY5" fmla="*/ 5307012 h 5307012"/>
                <a:gd name="connsiteX6" fmla="*/ 0 w 732631"/>
                <a:gd name="connsiteY6" fmla="*/ 5307012 h 5307012"/>
                <a:gd name="connsiteX7" fmla="*/ 0 w 732631"/>
                <a:gd name="connsiteY7" fmla="*/ 122108 h 5307012"/>
                <a:gd name="connsiteX8" fmla="*/ 122108 w 732631"/>
                <a:gd name="connsiteY8" fmla="*/ 0 h 530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631" h="5307012">
                  <a:moveTo>
                    <a:pt x="732631" y="884525"/>
                  </a:moveTo>
                  <a:lnTo>
                    <a:pt x="732631" y="4422487"/>
                  </a:lnTo>
                  <a:cubicBezTo>
                    <a:pt x="732631" y="4910992"/>
                    <a:pt x="725084" y="5307008"/>
                    <a:pt x="715774" y="5307008"/>
                  </a:cubicBezTo>
                  <a:lnTo>
                    <a:pt x="0" y="5307008"/>
                  </a:lnTo>
                  <a:lnTo>
                    <a:pt x="0" y="5307008"/>
                  </a:lnTo>
                  <a:lnTo>
                    <a:pt x="0" y="4"/>
                  </a:lnTo>
                  <a:lnTo>
                    <a:pt x="0" y="4"/>
                  </a:lnTo>
                  <a:lnTo>
                    <a:pt x="715774" y="4"/>
                  </a:lnTo>
                  <a:cubicBezTo>
                    <a:pt x="725084" y="4"/>
                    <a:pt x="732631" y="396020"/>
                    <a:pt x="732631" y="884525"/>
                  </a:cubicBezTo>
                  <a:close/>
                </a:path>
              </a:pathLst>
            </a:cu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35129" tIns="47829" rIns="47829" bIns="47830" spcCol="1270" anchor="ctr"/>
            <a:lstStyle/>
            <a:p>
              <a:pPr marL="171450" lvl="1" indent="-171450" defTabSz="844550" eaLnBrk="0" hangingPunct="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1900" dirty="0"/>
            </a:p>
            <a:p>
              <a:pPr marL="0" lvl="1" defTabSz="844550" eaLnBrk="0" hangingPunct="0">
                <a:lnSpc>
                  <a:spcPct val="90000"/>
                </a:lnSpc>
                <a:spcAft>
                  <a:spcPct val="15000"/>
                </a:spcAft>
                <a:defRPr/>
              </a:pPr>
              <a:r>
                <a:rPr lang="en-US" altLang="zh-CN" sz="1900" dirty="0"/>
                <a:t>         </a:t>
              </a:r>
            </a:p>
          </p:txBody>
        </p:sp>
        <p:sp>
          <p:nvSpPr>
            <p:cNvPr id="53264" name="矩形 19"/>
            <p:cNvSpPr>
              <a:spLocks noChangeArrowheads="1"/>
            </p:cNvSpPr>
            <p:nvPr/>
          </p:nvSpPr>
          <p:spPr bwMode="auto">
            <a:xfrm>
              <a:off x="2892690" y="2447432"/>
              <a:ext cx="5113673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在函数中把</a:t>
              </a:r>
              <a:r>
                <a:rPr lang="en-US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this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指针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当参数使用</a:t>
              </a:r>
              <a:endParaRPr lang="zh-CN" altLang="en-US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1620838" y="3117850"/>
            <a:ext cx="6096000" cy="1127125"/>
            <a:chOff x="1910363" y="3265414"/>
            <a:chExt cx="6096000" cy="1126563"/>
          </a:xfrm>
        </p:grpSpPr>
        <p:sp>
          <p:nvSpPr>
            <p:cNvPr id="11" name="任意多边形 10"/>
            <p:cNvSpPr/>
            <p:nvPr/>
          </p:nvSpPr>
          <p:spPr>
            <a:xfrm>
              <a:off x="1910363" y="3265414"/>
              <a:ext cx="788987" cy="1126563"/>
            </a:xfrm>
            <a:custGeom>
              <a:avLst/>
              <a:gdLst>
                <a:gd name="connsiteX0" fmla="*/ 0 w 1127124"/>
                <a:gd name="connsiteY0" fmla="*/ 0 h 788987"/>
                <a:gd name="connsiteX1" fmla="*/ 732631 w 1127124"/>
                <a:gd name="connsiteY1" fmla="*/ 0 h 788987"/>
                <a:gd name="connsiteX2" fmla="*/ 1127124 w 1127124"/>
                <a:gd name="connsiteY2" fmla="*/ 394494 h 788987"/>
                <a:gd name="connsiteX3" fmla="*/ 732631 w 1127124"/>
                <a:gd name="connsiteY3" fmla="*/ 788987 h 788987"/>
                <a:gd name="connsiteX4" fmla="*/ 0 w 1127124"/>
                <a:gd name="connsiteY4" fmla="*/ 788987 h 788987"/>
                <a:gd name="connsiteX5" fmla="*/ 394494 w 1127124"/>
                <a:gd name="connsiteY5" fmla="*/ 394494 h 788987"/>
                <a:gd name="connsiteX6" fmla="*/ 0 w 1127124"/>
                <a:gd name="connsiteY6" fmla="*/ 0 h 7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7124" h="788987">
                  <a:moveTo>
                    <a:pt x="1127123" y="0"/>
                  </a:moveTo>
                  <a:lnTo>
                    <a:pt x="1127123" y="512842"/>
                  </a:lnTo>
                  <a:lnTo>
                    <a:pt x="563561" y="788987"/>
                  </a:lnTo>
                  <a:lnTo>
                    <a:pt x="1" y="512842"/>
                  </a:lnTo>
                  <a:lnTo>
                    <a:pt x="1" y="0"/>
                  </a:lnTo>
                  <a:lnTo>
                    <a:pt x="563561" y="276146"/>
                  </a:lnTo>
                  <a:lnTo>
                    <a:pt x="1127123" y="0"/>
                  </a:lnTo>
                  <a:close/>
                </a:path>
              </a:pathLst>
            </a:custGeom>
            <a:solidFill>
              <a:srgbClr val="8FE2FF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12701" tIns="407195" rIns="12700" bIns="407193" spcCol="1270" anchor="ctr"/>
            <a:lstStyle/>
            <a:p>
              <a:pPr algn="ctr" defTabSz="8890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altLang="zh-CN" sz="1200" dirty="0"/>
            </a:p>
            <a:p>
              <a:pPr algn="ctr" defTabSz="889000" eaLnBrk="0" hangingPunct="0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altLang="zh-CN" sz="3200" dirty="0"/>
                <a:t>2</a:t>
              </a:r>
              <a:endParaRPr lang="zh-CN" altLang="en-US" sz="3200" dirty="0"/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2699350" y="3265414"/>
              <a:ext cx="5307013" cy="731473"/>
            </a:xfrm>
            <a:custGeom>
              <a:avLst/>
              <a:gdLst>
                <a:gd name="connsiteX0" fmla="*/ 122108 w 732631"/>
                <a:gd name="connsiteY0" fmla="*/ 0 h 5307012"/>
                <a:gd name="connsiteX1" fmla="*/ 610523 w 732631"/>
                <a:gd name="connsiteY1" fmla="*/ 0 h 5307012"/>
                <a:gd name="connsiteX2" fmla="*/ 732631 w 732631"/>
                <a:gd name="connsiteY2" fmla="*/ 122108 h 5307012"/>
                <a:gd name="connsiteX3" fmla="*/ 732631 w 732631"/>
                <a:gd name="connsiteY3" fmla="*/ 5307012 h 5307012"/>
                <a:gd name="connsiteX4" fmla="*/ 732631 w 732631"/>
                <a:gd name="connsiteY4" fmla="*/ 5307012 h 5307012"/>
                <a:gd name="connsiteX5" fmla="*/ 0 w 732631"/>
                <a:gd name="connsiteY5" fmla="*/ 5307012 h 5307012"/>
                <a:gd name="connsiteX6" fmla="*/ 0 w 732631"/>
                <a:gd name="connsiteY6" fmla="*/ 5307012 h 5307012"/>
                <a:gd name="connsiteX7" fmla="*/ 0 w 732631"/>
                <a:gd name="connsiteY7" fmla="*/ 122108 h 5307012"/>
                <a:gd name="connsiteX8" fmla="*/ 122108 w 732631"/>
                <a:gd name="connsiteY8" fmla="*/ 0 h 530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2631" h="5307012">
                  <a:moveTo>
                    <a:pt x="732631" y="884525"/>
                  </a:moveTo>
                  <a:lnTo>
                    <a:pt x="732631" y="4422487"/>
                  </a:lnTo>
                  <a:cubicBezTo>
                    <a:pt x="732631" y="4910992"/>
                    <a:pt x="725084" y="5307008"/>
                    <a:pt x="715774" y="5307008"/>
                  </a:cubicBezTo>
                  <a:lnTo>
                    <a:pt x="0" y="5307008"/>
                  </a:lnTo>
                  <a:lnTo>
                    <a:pt x="0" y="5307008"/>
                  </a:lnTo>
                  <a:lnTo>
                    <a:pt x="0" y="4"/>
                  </a:lnTo>
                  <a:lnTo>
                    <a:pt x="0" y="4"/>
                  </a:lnTo>
                  <a:lnTo>
                    <a:pt x="715774" y="4"/>
                  </a:lnTo>
                  <a:cubicBezTo>
                    <a:pt x="725084" y="4"/>
                    <a:pt x="732631" y="396020"/>
                    <a:pt x="732631" y="884525"/>
                  </a:cubicBezTo>
                  <a:close/>
                </a:path>
              </a:pathLst>
            </a:cu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35129" tIns="47829" rIns="47829" bIns="47830" spcCol="1270" anchor="ctr"/>
            <a:lstStyle/>
            <a:p>
              <a:pPr marL="171450" lvl="1" indent="-171450" defTabSz="844550" eaLnBrk="0" hangingPunct="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1900"/>
            </a:p>
            <a:p>
              <a:pPr marL="171450" lvl="1" indent="-171450" defTabSz="844550" eaLnBrk="0" hangingPunct="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1900"/>
            </a:p>
          </p:txBody>
        </p:sp>
        <p:sp>
          <p:nvSpPr>
            <p:cNvPr id="53261" name="矩形 20"/>
            <p:cNvSpPr>
              <a:spLocks noChangeArrowheads="1"/>
            </p:cNvSpPr>
            <p:nvPr/>
          </p:nvSpPr>
          <p:spPr bwMode="auto">
            <a:xfrm>
              <a:off x="2892689" y="3423784"/>
              <a:ext cx="5113673" cy="399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2857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从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函数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中返回，用作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返回值</a:t>
              </a:r>
              <a:endParaRPr lang="zh-CN" altLang="en-US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966788" y="1328738"/>
            <a:ext cx="4548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（了解） </a:t>
            </a:r>
            <a:r>
              <a:rPr lang="en-US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this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的作用：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1004888" y="4244975"/>
            <a:ext cx="6673850" cy="1863725"/>
            <a:chOff x="1005502" y="4244673"/>
            <a:chExt cx="6672909" cy="1864755"/>
          </a:xfrm>
        </p:grpSpPr>
        <p:grpSp>
          <p:nvGrpSpPr>
            <p:cNvPr id="53255" name="组合 16"/>
            <p:cNvGrpSpPr>
              <a:grpSpLocks/>
            </p:cNvGrpSpPr>
            <p:nvPr/>
          </p:nvGrpSpPr>
          <p:grpSpPr bwMode="auto">
            <a:xfrm>
              <a:off x="2244124" y="4244673"/>
              <a:ext cx="5434287" cy="1864755"/>
              <a:chOff x="2205718" y="3511820"/>
              <a:chExt cx="6122406" cy="2172902"/>
            </a:xfrm>
          </p:grpSpPr>
          <p:sp>
            <p:nvSpPr>
              <p:cNvPr id="18" name="圆角矩形标注 8"/>
              <p:cNvSpPr/>
              <p:nvPr/>
            </p:nvSpPr>
            <p:spPr bwMode="auto">
              <a:xfrm flipV="1">
                <a:off x="2205102" y="3511820"/>
                <a:ext cx="6123022" cy="2172902"/>
              </a:xfrm>
              <a:custGeom>
                <a:avLst/>
                <a:gdLst>
                  <a:gd name="connsiteX0" fmla="*/ 0 w 5762171"/>
                  <a:gd name="connsiteY0" fmla="*/ 287872 h 1727200"/>
                  <a:gd name="connsiteX1" fmla="*/ 287872 w 5762171"/>
                  <a:gd name="connsiteY1" fmla="*/ 0 h 1727200"/>
                  <a:gd name="connsiteX2" fmla="*/ 960362 w 5762171"/>
                  <a:gd name="connsiteY2" fmla="*/ 0 h 1727200"/>
                  <a:gd name="connsiteX3" fmla="*/ 960362 w 5762171"/>
                  <a:gd name="connsiteY3" fmla="*/ 0 h 1727200"/>
                  <a:gd name="connsiteX4" fmla="*/ 2400905 w 5762171"/>
                  <a:gd name="connsiteY4" fmla="*/ 0 h 1727200"/>
                  <a:gd name="connsiteX5" fmla="*/ 5474299 w 5762171"/>
                  <a:gd name="connsiteY5" fmla="*/ 0 h 1727200"/>
                  <a:gd name="connsiteX6" fmla="*/ 5762171 w 5762171"/>
                  <a:gd name="connsiteY6" fmla="*/ 287872 h 1727200"/>
                  <a:gd name="connsiteX7" fmla="*/ 5762171 w 5762171"/>
                  <a:gd name="connsiteY7" fmla="*/ 1007533 h 1727200"/>
                  <a:gd name="connsiteX8" fmla="*/ 5762171 w 5762171"/>
                  <a:gd name="connsiteY8" fmla="*/ 1007533 h 1727200"/>
                  <a:gd name="connsiteX9" fmla="*/ 5762171 w 5762171"/>
                  <a:gd name="connsiteY9" fmla="*/ 1439333 h 1727200"/>
                  <a:gd name="connsiteX10" fmla="*/ 5762171 w 5762171"/>
                  <a:gd name="connsiteY10" fmla="*/ 1439328 h 1727200"/>
                  <a:gd name="connsiteX11" fmla="*/ 5474299 w 5762171"/>
                  <a:gd name="connsiteY11" fmla="*/ 1727200 h 1727200"/>
                  <a:gd name="connsiteX12" fmla="*/ 2400905 w 5762171"/>
                  <a:gd name="connsiteY12" fmla="*/ 1727200 h 1727200"/>
                  <a:gd name="connsiteX13" fmla="*/ 1680652 w 5762171"/>
                  <a:gd name="connsiteY13" fmla="*/ 1943100 h 1727200"/>
                  <a:gd name="connsiteX14" fmla="*/ 960362 w 5762171"/>
                  <a:gd name="connsiteY14" fmla="*/ 1727200 h 1727200"/>
                  <a:gd name="connsiteX15" fmla="*/ 287872 w 5762171"/>
                  <a:gd name="connsiteY15" fmla="*/ 1727200 h 1727200"/>
                  <a:gd name="connsiteX16" fmla="*/ 0 w 5762171"/>
                  <a:gd name="connsiteY16" fmla="*/ 1439328 h 1727200"/>
                  <a:gd name="connsiteX17" fmla="*/ 0 w 5762171"/>
                  <a:gd name="connsiteY17" fmla="*/ 1439333 h 1727200"/>
                  <a:gd name="connsiteX18" fmla="*/ 0 w 5762171"/>
                  <a:gd name="connsiteY18" fmla="*/ 1007533 h 1727200"/>
                  <a:gd name="connsiteX19" fmla="*/ 0 w 5762171"/>
                  <a:gd name="connsiteY19" fmla="*/ 1007533 h 1727200"/>
                  <a:gd name="connsiteX20" fmla="*/ 0 w 5762171"/>
                  <a:gd name="connsiteY20" fmla="*/ 287872 h 1727200"/>
                  <a:gd name="connsiteX0" fmla="*/ 0 w 5762171"/>
                  <a:gd name="connsiteY0" fmla="*/ 287872 h 2378528"/>
                  <a:gd name="connsiteX1" fmla="*/ 287872 w 5762171"/>
                  <a:gd name="connsiteY1" fmla="*/ 0 h 2378528"/>
                  <a:gd name="connsiteX2" fmla="*/ 960362 w 5762171"/>
                  <a:gd name="connsiteY2" fmla="*/ 0 h 2378528"/>
                  <a:gd name="connsiteX3" fmla="*/ 960362 w 5762171"/>
                  <a:gd name="connsiteY3" fmla="*/ 0 h 2378528"/>
                  <a:gd name="connsiteX4" fmla="*/ 2400905 w 5762171"/>
                  <a:gd name="connsiteY4" fmla="*/ 0 h 2378528"/>
                  <a:gd name="connsiteX5" fmla="*/ 5474299 w 5762171"/>
                  <a:gd name="connsiteY5" fmla="*/ 0 h 2378528"/>
                  <a:gd name="connsiteX6" fmla="*/ 5762171 w 5762171"/>
                  <a:gd name="connsiteY6" fmla="*/ 287872 h 2378528"/>
                  <a:gd name="connsiteX7" fmla="*/ 5762171 w 5762171"/>
                  <a:gd name="connsiteY7" fmla="*/ 1007533 h 2378528"/>
                  <a:gd name="connsiteX8" fmla="*/ 5762171 w 5762171"/>
                  <a:gd name="connsiteY8" fmla="*/ 1007533 h 2378528"/>
                  <a:gd name="connsiteX9" fmla="*/ 5762171 w 5762171"/>
                  <a:gd name="connsiteY9" fmla="*/ 1439333 h 2378528"/>
                  <a:gd name="connsiteX10" fmla="*/ 5762171 w 5762171"/>
                  <a:gd name="connsiteY10" fmla="*/ 1439328 h 2378528"/>
                  <a:gd name="connsiteX11" fmla="*/ 5474299 w 5762171"/>
                  <a:gd name="connsiteY11" fmla="*/ 1727200 h 2378528"/>
                  <a:gd name="connsiteX12" fmla="*/ 2400905 w 5762171"/>
                  <a:gd name="connsiteY12" fmla="*/ 1727200 h 2378528"/>
                  <a:gd name="connsiteX13" fmla="*/ 563052 w 5762171"/>
                  <a:gd name="connsiteY13" fmla="*/ 2378528 h 2378528"/>
                  <a:gd name="connsiteX14" fmla="*/ 960362 w 5762171"/>
                  <a:gd name="connsiteY14" fmla="*/ 1727200 h 2378528"/>
                  <a:gd name="connsiteX15" fmla="*/ 287872 w 5762171"/>
                  <a:gd name="connsiteY15" fmla="*/ 1727200 h 2378528"/>
                  <a:gd name="connsiteX16" fmla="*/ 0 w 5762171"/>
                  <a:gd name="connsiteY16" fmla="*/ 1439328 h 2378528"/>
                  <a:gd name="connsiteX17" fmla="*/ 0 w 5762171"/>
                  <a:gd name="connsiteY17" fmla="*/ 1439333 h 2378528"/>
                  <a:gd name="connsiteX18" fmla="*/ 0 w 5762171"/>
                  <a:gd name="connsiteY18" fmla="*/ 1007533 h 2378528"/>
                  <a:gd name="connsiteX19" fmla="*/ 0 w 5762171"/>
                  <a:gd name="connsiteY19" fmla="*/ 1007533 h 2378528"/>
                  <a:gd name="connsiteX20" fmla="*/ 0 w 5762171"/>
                  <a:gd name="connsiteY20" fmla="*/ 287872 h 2378528"/>
                  <a:gd name="connsiteX0" fmla="*/ 0 w 5762171"/>
                  <a:gd name="connsiteY0" fmla="*/ 287872 h 2378528"/>
                  <a:gd name="connsiteX1" fmla="*/ 287872 w 5762171"/>
                  <a:gd name="connsiteY1" fmla="*/ 0 h 2378528"/>
                  <a:gd name="connsiteX2" fmla="*/ 960362 w 5762171"/>
                  <a:gd name="connsiteY2" fmla="*/ 0 h 2378528"/>
                  <a:gd name="connsiteX3" fmla="*/ 960362 w 5762171"/>
                  <a:gd name="connsiteY3" fmla="*/ 0 h 2378528"/>
                  <a:gd name="connsiteX4" fmla="*/ 2400905 w 5762171"/>
                  <a:gd name="connsiteY4" fmla="*/ 0 h 2378528"/>
                  <a:gd name="connsiteX5" fmla="*/ 5474299 w 5762171"/>
                  <a:gd name="connsiteY5" fmla="*/ 0 h 2378528"/>
                  <a:gd name="connsiteX6" fmla="*/ 5762171 w 5762171"/>
                  <a:gd name="connsiteY6" fmla="*/ 287872 h 2378528"/>
                  <a:gd name="connsiteX7" fmla="*/ 5762171 w 5762171"/>
                  <a:gd name="connsiteY7" fmla="*/ 1007533 h 2378528"/>
                  <a:gd name="connsiteX8" fmla="*/ 5762171 w 5762171"/>
                  <a:gd name="connsiteY8" fmla="*/ 1007533 h 2378528"/>
                  <a:gd name="connsiteX9" fmla="*/ 5762171 w 5762171"/>
                  <a:gd name="connsiteY9" fmla="*/ 1439333 h 2378528"/>
                  <a:gd name="connsiteX10" fmla="*/ 5762171 w 5762171"/>
                  <a:gd name="connsiteY10" fmla="*/ 1439328 h 2378528"/>
                  <a:gd name="connsiteX11" fmla="*/ 5474299 w 5762171"/>
                  <a:gd name="connsiteY11" fmla="*/ 1727200 h 2378528"/>
                  <a:gd name="connsiteX12" fmla="*/ 1458127 w 5762171"/>
                  <a:gd name="connsiteY12" fmla="*/ 1727200 h 2378528"/>
                  <a:gd name="connsiteX13" fmla="*/ 563052 w 5762171"/>
                  <a:gd name="connsiteY13" fmla="*/ 2378528 h 2378528"/>
                  <a:gd name="connsiteX14" fmla="*/ 960362 w 5762171"/>
                  <a:gd name="connsiteY14" fmla="*/ 1727200 h 2378528"/>
                  <a:gd name="connsiteX15" fmla="*/ 287872 w 5762171"/>
                  <a:gd name="connsiteY15" fmla="*/ 1727200 h 2378528"/>
                  <a:gd name="connsiteX16" fmla="*/ 0 w 5762171"/>
                  <a:gd name="connsiteY16" fmla="*/ 1439328 h 2378528"/>
                  <a:gd name="connsiteX17" fmla="*/ 0 w 5762171"/>
                  <a:gd name="connsiteY17" fmla="*/ 1439333 h 2378528"/>
                  <a:gd name="connsiteX18" fmla="*/ 0 w 5762171"/>
                  <a:gd name="connsiteY18" fmla="*/ 1007533 h 2378528"/>
                  <a:gd name="connsiteX19" fmla="*/ 0 w 5762171"/>
                  <a:gd name="connsiteY19" fmla="*/ 1007533 h 2378528"/>
                  <a:gd name="connsiteX20" fmla="*/ 0 w 5762171"/>
                  <a:gd name="connsiteY20" fmla="*/ 287872 h 2378528"/>
                  <a:gd name="connsiteX0" fmla="*/ 0 w 5762171"/>
                  <a:gd name="connsiteY0" fmla="*/ 287872 h 2175328"/>
                  <a:gd name="connsiteX1" fmla="*/ 287872 w 5762171"/>
                  <a:gd name="connsiteY1" fmla="*/ 0 h 2175328"/>
                  <a:gd name="connsiteX2" fmla="*/ 960362 w 5762171"/>
                  <a:gd name="connsiteY2" fmla="*/ 0 h 2175328"/>
                  <a:gd name="connsiteX3" fmla="*/ 960362 w 5762171"/>
                  <a:gd name="connsiteY3" fmla="*/ 0 h 2175328"/>
                  <a:gd name="connsiteX4" fmla="*/ 2400905 w 5762171"/>
                  <a:gd name="connsiteY4" fmla="*/ 0 h 2175328"/>
                  <a:gd name="connsiteX5" fmla="*/ 5474299 w 5762171"/>
                  <a:gd name="connsiteY5" fmla="*/ 0 h 2175328"/>
                  <a:gd name="connsiteX6" fmla="*/ 5762171 w 5762171"/>
                  <a:gd name="connsiteY6" fmla="*/ 287872 h 2175328"/>
                  <a:gd name="connsiteX7" fmla="*/ 5762171 w 5762171"/>
                  <a:gd name="connsiteY7" fmla="*/ 1007533 h 2175328"/>
                  <a:gd name="connsiteX8" fmla="*/ 5762171 w 5762171"/>
                  <a:gd name="connsiteY8" fmla="*/ 1007533 h 2175328"/>
                  <a:gd name="connsiteX9" fmla="*/ 5762171 w 5762171"/>
                  <a:gd name="connsiteY9" fmla="*/ 1439333 h 2175328"/>
                  <a:gd name="connsiteX10" fmla="*/ 5762171 w 5762171"/>
                  <a:gd name="connsiteY10" fmla="*/ 1439328 h 2175328"/>
                  <a:gd name="connsiteX11" fmla="*/ 5474299 w 5762171"/>
                  <a:gd name="connsiteY11" fmla="*/ 1727200 h 2175328"/>
                  <a:gd name="connsiteX12" fmla="*/ 1458127 w 5762171"/>
                  <a:gd name="connsiteY12" fmla="*/ 1727200 h 2175328"/>
                  <a:gd name="connsiteX13" fmla="*/ 740636 w 5762171"/>
                  <a:gd name="connsiteY13" fmla="*/ 2175328 h 2175328"/>
                  <a:gd name="connsiteX14" fmla="*/ 960362 w 5762171"/>
                  <a:gd name="connsiteY14" fmla="*/ 1727200 h 2175328"/>
                  <a:gd name="connsiteX15" fmla="*/ 287872 w 5762171"/>
                  <a:gd name="connsiteY15" fmla="*/ 1727200 h 2175328"/>
                  <a:gd name="connsiteX16" fmla="*/ 0 w 5762171"/>
                  <a:gd name="connsiteY16" fmla="*/ 1439328 h 2175328"/>
                  <a:gd name="connsiteX17" fmla="*/ 0 w 5762171"/>
                  <a:gd name="connsiteY17" fmla="*/ 1439333 h 2175328"/>
                  <a:gd name="connsiteX18" fmla="*/ 0 w 5762171"/>
                  <a:gd name="connsiteY18" fmla="*/ 1007533 h 2175328"/>
                  <a:gd name="connsiteX19" fmla="*/ 0 w 5762171"/>
                  <a:gd name="connsiteY19" fmla="*/ 1007533 h 2175328"/>
                  <a:gd name="connsiteX20" fmla="*/ 0 w 5762171"/>
                  <a:gd name="connsiteY20" fmla="*/ 287872 h 21753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62171" h="2175328">
                    <a:moveTo>
                      <a:pt x="0" y="287872"/>
                    </a:moveTo>
                    <a:cubicBezTo>
                      <a:pt x="0" y="128885"/>
                      <a:pt x="128885" y="0"/>
                      <a:pt x="287872" y="0"/>
                    </a:cubicBezTo>
                    <a:lnTo>
                      <a:pt x="960362" y="0"/>
                    </a:lnTo>
                    <a:lnTo>
                      <a:pt x="960362" y="0"/>
                    </a:lnTo>
                    <a:lnTo>
                      <a:pt x="2400905" y="0"/>
                    </a:lnTo>
                    <a:lnTo>
                      <a:pt x="5474299" y="0"/>
                    </a:lnTo>
                    <a:cubicBezTo>
                      <a:pt x="5633286" y="0"/>
                      <a:pt x="5762171" y="128885"/>
                      <a:pt x="5762171" y="287872"/>
                    </a:cubicBezTo>
                    <a:lnTo>
                      <a:pt x="5762171" y="1007533"/>
                    </a:lnTo>
                    <a:lnTo>
                      <a:pt x="5762171" y="1007533"/>
                    </a:lnTo>
                    <a:lnTo>
                      <a:pt x="5762171" y="1439333"/>
                    </a:lnTo>
                    <a:lnTo>
                      <a:pt x="5762171" y="1439328"/>
                    </a:lnTo>
                    <a:cubicBezTo>
                      <a:pt x="5762171" y="1598315"/>
                      <a:pt x="5633286" y="1727200"/>
                      <a:pt x="5474299" y="1727200"/>
                    </a:cubicBezTo>
                    <a:lnTo>
                      <a:pt x="1458127" y="1727200"/>
                    </a:lnTo>
                    <a:lnTo>
                      <a:pt x="740636" y="2175328"/>
                    </a:lnTo>
                    <a:lnTo>
                      <a:pt x="960362" y="1727200"/>
                    </a:lnTo>
                    <a:lnTo>
                      <a:pt x="287872" y="1727200"/>
                    </a:lnTo>
                    <a:cubicBezTo>
                      <a:pt x="128885" y="1727200"/>
                      <a:pt x="0" y="1598315"/>
                      <a:pt x="0" y="1439328"/>
                    </a:cubicBezTo>
                    <a:lnTo>
                      <a:pt x="0" y="1439333"/>
                    </a:lnTo>
                    <a:lnTo>
                      <a:pt x="0" y="1007533"/>
                    </a:lnTo>
                    <a:lnTo>
                      <a:pt x="0" y="1007533"/>
                    </a:lnTo>
                    <a:lnTo>
                      <a:pt x="0" y="287872"/>
                    </a:lnTo>
                    <a:close/>
                  </a:path>
                </a:pathLst>
              </a:custGeom>
              <a:noFill/>
              <a:ln w="28575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2668262" y="4259565"/>
                <a:ext cx="4572596" cy="118454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000" dirty="0">
                    <a:solidFill>
                      <a:schemeClr val="bg2">
                        <a:lumMod val="25000"/>
                      </a:schemeClr>
                    </a:solidFill>
                    <a:ea typeface="宋体" pitchFamily="2" charset="-122"/>
                  </a:rPr>
                  <a:t>reutrn this;</a:t>
                </a:r>
                <a:endParaRPr lang="zh-CN" altLang="zh-CN" sz="2000" dirty="0">
                  <a:solidFill>
                    <a:schemeClr val="bg2">
                      <a:lumMod val="25000"/>
                    </a:schemeClr>
                  </a:solidFill>
                  <a:ea typeface="宋体" pitchFamily="2" charset="-122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en-US" altLang="zh-CN" sz="2000" dirty="0">
                    <a:solidFill>
                      <a:schemeClr val="bg2">
                        <a:lumMod val="25000"/>
                      </a:schemeClr>
                    </a:solidFill>
                    <a:ea typeface="宋体" pitchFamily="2" charset="-122"/>
                  </a:rPr>
                  <a:t>return *this;</a:t>
                </a:r>
                <a:endParaRPr lang="zh-CN" altLang="zh-CN" sz="2000" dirty="0">
                  <a:solidFill>
                    <a:schemeClr val="bg2">
                      <a:lumMod val="25000"/>
                    </a:schemeClr>
                  </a:solidFill>
                  <a:ea typeface="宋体" pitchFamily="2" charset="-122"/>
                </a:endParaRPr>
              </a:p>
            </p:txBody>
          </p:sp>
        </p:grpSp>
        <p:sp>
          <p:nvSpPr>
            <p:cNvPr id="53256" name="矩形 20"/>
            <p:cNvSpPr>
              <a:spLocks noChangeArrowheads="1"/>
            </p:cNvSpPr>
            <p:nvPr/>
          </p:nvSpPr>
          <p:spPr bwMode="auto">
            <a:xfrm>
              <a:off x="1005502" y="4607523"/>
              <a:ext cx="1107996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solidFill>
                    <a:srgbClr val="FF0000"/>
                  </a:solidFill>
                  <a:latin typeface="微软雅黑" pitchFamily="34" charset="-122"/>
                  <a:ea typeface="微软雅黑" pitchFamily="34" charset="-122"/>
                </a:rPr>
                <a:t>例如：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106488"/>
            <a:ext cx="19796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访问限定符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13"/>
          <p:cNvSpPr>
            <a:spLocks noChangeArrowheads="1"/>
          </p:cNvSpPr>
          <p:nvPr/>
        </p:nvSpPr>
        <p:spPr bwMode="auto">
          <a:xfrm>
            <a:off x="912813" y="2209800"/>
            <a:ext cx="82026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类的定义形式中指出，描述成员需要使用相应的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访问限定符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6" name="TextBox 41"/>
          <p:cNvSpPr>
            <a:spLocks noChangeArrowheads="1"/>
          </p:cNvSpPr>
          <p:nvPr/>
        </p:nvSpPr>
        <p:spPr bwMode="auto">
          <a:xfrm>
            <a:off x="998538" y="2835275"/>
            <a:ext cx="2352675" cy="461963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Public</a:t>
            </a: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公有</a:t>
            </a:r>
            <a:endParaRPr lang="zh-CN" altLang="en-US"/>
          </a:p>
        </p:txBody>
      </p:sp>
      <p:sp>
        <p:nvSpPr>
          <p:cNvPr id="17" name="TextBox 41"/>
          <p:cNvSpPr>
            <a:spLocks noChangeArrowheads="1"/>
          </p:cNvSpPr>
          <p:nvPr/>
        </p:nvSpPr>
        <p:spPr bwMode="auto">
          <a:xfrm>
            <a:off x="3481388" y="2835275"/>
            <a:ext cx="2354262" cy="461963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Private</a:t>
            </a: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私有</a:t>
            </a:r>
            <a:endParaRPr lang="zh-CN" altLang="en-US"/>
          </a:p>
        </p:txBody>
      </p:sp>
      <p:sp>
        <p:nvSpPr>
          <p:cNvPr id="18" name="TextBox 41"/>
          <p:cNvSpPr>
            <a:spLocks noChangeArrowheads="1"/>
          </p:cNvSpPr>
          <p:nvPr/>
        </p:nvSpPr>
        <p:spPr bwMode="auto">
          <a:xfrm>
            <a:off x="5964238" y="2835275"/>
            <a:ext cx="2352675" cy="461963"/>
          </a:xfrm>
          <a:prstGeom prst="rect">
            <a:avLst/>
          </a:prstGeom>
          <a:gradFill rotWithShape="0">
            <a:gsLst>
              <a:gs pos="0">
                <a:srgbClr val="00ACE6"/>
              </a:gs>
              <a:gs pos="100000">
                <a:srgbClr val="27D4FF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en-US" altLang="zh-CN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Proected</a:t>
            </a:r>
            <a:r>
              <a:rPr lang="zh-CN" altLang="en-US" sz="24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保护</a:t>
            </a:r>
            <a:endParaRPr lang="zh-CN" altLang="en-US"/>
          </a:p>
        </p:txBody>
      </p:sp>
      <p:sp>
        <p:nvSpPr>
          <p:cNvPr id="19" name="折角形 44"/>
          <p:cNvSpPr>
            <a:spLocks noChangeArrowheads="1"/>
          </p:cNvSpPr>
          <p:nvPr/>
        </p:nvSpPr>
        <p:spPr bwMode="auto">
          <a:xfrm>
            <a:off x="998538" y="3371850"/>
            <a:ext cx="2352675" cy="2709863"/>
          </a:xfrm>
          <a:prstGeom prst="foldedCorner">
            <a:avLst>
              <a:gd name="adj" fmla="val 1250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修饰的成员也称为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公有成员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，具有与类外交互的能力，可以被该类的其他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成员函数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及类外的其他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折角形 44"/>
          <p:cNvSpPr>
            <a:spLocks noChangeArrowheads="1"/>
          </p:cNvSpPr>
          <p:nvPr/>
        </p:nvSpPr>
        <p:spPr bwMode="auto">
          <a:xfrm>
            <a:off x="3481388" y="3371850"/>
            <a:ext cx="2351087" cy="2709863"/>
          </a:xfrm>
          <a:prstGeom prst="foldedCorner">
            <a:avLst>
              <a:gd name="adj" fmla="val 12500"/>
            </a:avLst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>
              <a:lnSpc>
                <a:spcPct val="150000"/>
              </a:lnSpc>
            </a:pP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被</a:t>
            </a:r>
            <a:r>
              <a:rPr lang="en-US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private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修饰的成员称为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私有成员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，只能由类中的</a:t>
            </a:r>
            <a:r>
              <a:rPr lang="zh-CN" altLang="zh-CN" sz="16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函数</a:t>
            </a:r>
            <a:r>
              <a:rPr lang="zh-CN" altLang="zh-CN" sz="1600">
                <a:latin typeface="微软雅黑" pitchFamily="34" charset="-122"/>
                <a:ea typeface="微软雅黑" pitchFamily="34" charset="-122"/>
              </a:rPr>
              <a:t>访问，不可通过该类的对象进行访问。</a:t>
            </a:r>
          </a:p>
        </p:txBody>
      </p:sp>
      <p:sp>
        <p:nvSpPr>
          <p:cNvPr id="21" name="折角形 44"/>
          <p:cNvSpPr>
            <a:spLocks noChangeArrowheads="1"/>
          </p:cNvSpPr>
          <p:nvPr/>
        </p:nvSpPr>
        <p:spPr bwMode="auto">
          <a:xfrm>
            <a:off x="5964238" y="3371850"/>
            <a:ext cx="2352675" cy="2709863"/>
          </a:xfrm>
          <a:prstGeom prst="foldedCorner">
            <a:avLst>
              <a:gd name="adj" fmla="val 1250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</a:t>
            </a:r>
            <a:r>
              <a:rPr lang="en-US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protected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修饰的成员称为保护成员，其访问权限介于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私有和公有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之间，本类的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和该类的</a:t>
            </a:r>
            <a:r>
              <a:rPr lang="zh-CN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派生类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可以访问，类外的其他函数不可以访问。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6" grpId="0" animBg="1"/>
      <p:bldP spid="17" grpId="0" animBg="1"/>
      <p:bldP spid="18" grpId="0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sp>
        <p:nvSpPr>
          <p:cNvPr id="55299" name="矩形 5"/>
          <p:cNvSpPr>
            <a:spLocks noChangeArrowheads="1"/>
          </p:cNvSpPr>
          <p:nvPr/>
        </p:nvSpPr>
        <p:spPr bwMode="auto">
          <a:xfrm>
            <a:off x="966788" y="1619250"/>
            <a:ext cx="485298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三个</a:t>
            </a:r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访问限定符</a:t>
            </a: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的作用</a:t>
            </a:r>
            <a:r>
              <a:rPr lang="zh-CN" altLang="zh-CN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权限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（开放性由高到低↓）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027113" y="2655888"/>
          <a:ext cx="7045325" cy="2613025"/>
        </p:xfrm>
        <a:graphic>
          <a:graphicData uri="http://schemas.openxmlformats.org/drawingml/2006/table">
            <a:tbl>
              <a:tblPr firstRow="1" firstCol="1" bandRow="1">
                <a:tableStyleId>{00A15C55-8517-42AA-B614-E9B94910E393}</a:tableStyleId>
              </a:tblPr>
              <a:tblGrid>
                <a:gridCol w="1589403"/>
                <a:gridCol w="1406529"/>
                <a:gridCol w="1240671"/>
                <a:gridCol w="1404361"/>
                <a:gridCol w="1404361"/>
              </a:tblGrid>
              <a:tr h="65325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访问限定符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属性说明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本类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派生类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</a:t>
                      </a:r>
                    </a:p>
                  </a:txBody>
                  <a:tcPr marL="68578" marR="68578" marT="0" marB="0" anchor="ctr" anchorCtr="1"/>
                </a:tc>
              </a:tr>
              <a:tr h="65325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public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公有成员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</a:tr>
              <a:tr h="65325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protected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保护成员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</a:tr>
              <a:tr h="653256"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private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私有成员</a:t>
                      </a: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Yes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</a:t>
                      </a:r>
                      <a:endParaRPr lang="zh-CN" sz="1600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  <a:tc>
                  <a:txBody>
                    <a:bodyPr/>
                    <a:lstStyle/>
                    <a:p>
                      <a:pPr indent="266700" algn="ctr">
                        <a:spcAft>
                          <a:spcPts val="0"/>
                        </a:spcAft>
                      </a:pPr>
                      <a:r>
                        <a:rPr lang="en-US" sz="16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</a:t>
                      </a:r>
                      <a:endParaRPr lang="zh-CN" sz="16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78" marR="68578" marT="0" marB="0" anchor="ctr" anchorCtr="1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2.2 </a:t>
            </a:r>
            <a:r>
              <a:rPr lang="zh-CN" altLang="en-US" sz="32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类与对象</a:t>
            </a:r>
          </a:p>
        </p:txBody>
      </p:sp>
      <p:grpSp>
        <p:nvGrpSpPr>
          <p:cNvPr id="56324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56327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78796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访问限定符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56331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56332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56328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6325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6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08" y="3135639"/>
            <a:ext cx="4550268" cy="28803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7" name="组合 6"/>
          <p:cNvGrpSpPr/>
          <p:nvPr/>
        </p:nvGrpSpPr>
        <p:grpSpPr>
          <a:xfrm>
            <a:off x="4360416" y="1340768"/>
            <a:ext cx="4248472" cy="2232248"/>
            <a:chOff x="4716016" y="1340768"/>
            <a:chExt cx="4248472" cy="2232248"/>
          </a:xfrm>
          <a:solidFill>
            <a:srgbClr val="00B0F0"/>
          </a:solidFill>
        </p:grpSpPr>
        <p:sp>
          <p:nvSpPr>
            <p:cNvPr id="8" name="云形标注 7"/>
            <p:cNvSpPr/>
            <p:nvPr/>
          </p:nvSpPr>
          <p:spPr>
            <a:xfrm>
              <a:off x="4716016" y="1340768"/>
              <a:ext cx="4248472" cy="2232248"/>
            </a:xfrm>
            <a:prstGeom prst="cloudCallout">
              <a:avLst>
                <a:gd name="adj1" fmla="val -60309"/>
                <a:gd name="adj2" fmla="val 35990"/>
              </a:avLst>
            </a:prstGeom>
            <a:grpFill/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097325" y="1777006"/>
              <a:ext cx="3675975" cy="133882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中，如何</a:t>
              </a:r>
              <a:r>
                <a:rPr lang="zh-CN" altLang="en-US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自动进行对象初始化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，并在对象撤销时，</a:t>
              </a:r>
              <a:r>
                <a:rPr lang="zh-CN" altLang="en-US" dirty="0">
                  <a:solidFill>
                    <a:srgbClr val="FFFF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自动执行清理任务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2017713" y="1611313"/>
            <a:ext cx="6697662" cy="3279775"/>
            <a:chOff x="2174875" y="2946401"/>
            <a:chExt cx="6003925" cy="2553041"/>
          </a:xfrm>
        </p:grpSpPr>
        <p:sp>
          <p:nvSpPr>
            <p:cNvPr id="58373" name="TextBox 43"/>
            <p:cNvSpPr txBox="1">
              <a:spLocks noChangeArrowheads="1"/>
            </p:cNvSpPr>
            <p:nvPr/>
          </p:nvSpPr>
          <p:spPr bwMode="auto">
            <a:xfrm>
              <a:off x="2644591" y="3096796"/>
              <a:ext cx="5112568" cy="22284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若想在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实例化对象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的同时就为对象的数据成员进行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赋值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，可以通过调用</a:t>
              </a:r>
              <a:r>
                <a:rPr lang="zh-CN" altLang="zh-CN" sz="2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的方法来实现。与之对应的，如果想在操作完对象之后，</a:t>
              </a:r>
              <a:r>
                <a:rPr lang="zh-CN" altLang="zh-CN" sz="2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回收对象资源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，可以通过调用</a:t>
              </a:r>
              <a:r>
                <a:rPr lang="zh-CN" altLang="zh-CN" sz="2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析构函数</a:t>
              </a:r>
              <a:r>
                <a:rPr lang="zh-CN" altLang="zh-CN" sz="2400">
                  <a:latin typeface="微软雅黑" pitchFamily="34" charset="-122"/>
                  <a:ea typeface="微软雅黑" pitchFamily="34" charset="-122"/>
                </a:rPr>
                <a:t>来实现。</a:t>
              </a:r>
              <a:endParaRPr lang="zh-CN" altLang="en-US" sz="24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2174875" y="2946401"/>
              <a:ext cx="6003925" cy="2553041"/>
            </a:xfrm>
            <a:prstGeom prst="roundRect">
              <a:avLst/>
            </a:prstGeom>
            <a:noFill/>
            <a:ln w="38100" cap="flat" cmpd="sng" algn="ctr">
              <a:solidFill>
                <a:schemeClr val="bg1">
                  <a:lumMod val="85000"/>
                </a:schemeClr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 eaLnBrk="0" hangingPunct="0">
                <a:buFont typeface="Wingdings" pitchFamily="2" charset="2"/>
                <a:buNone/>
                <a:defRPr/>
              </a:pPr>
              <a:endParaRPr lang="zh-CN" altLang="en-US" dirty="0">
                <a:ln w="19050">
                  <a:solidFill>
                    <a:schemeClr val="tx1"/>
                  </a:solidFill>
                </a:ln>
                <a:latin typeface="微软雅黑" panose="020B0503020204020204" pitchFamily="34" charset="-122"/>
                <a:ea typeface="微软雅黑" panose="020B0503020204020204" pitchFamily="34" charset="-122"/>
                <a:cs typeface="Microsoft Sans Serif" pitchFamily="34" charset="0"/>
              </a:endParaRPr>
            </a:p>
          </p:txBody>
        </p: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" y="2633663"/>
            <a:ext cx="268446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0" y="954088"/>
            <a:ext cx="9144000" cy="1795462"/>
            <a:chOff x="-3" y="1157950"/>
            <a:chExt cx="9144001" cy="1795247"/>
          </a:xfrm>
        </p:grpSpPr>
        <p:sp>
          <p:nvSpPr>
            <p:cNvPr id="11" name="矩形 10"/>
            <p:cNvSpPr/>
            <p:nvPr/>
          </p:nvSpPr>
          <p:spPr bwMode="auto">
            <a:xfrm flipH="1">
              <a:off x="-3" y="1589554"/>
              <a:ext cx="9144001" cy="1125900"/>
            </a:xfrm>
            <a:prstGeom prst="rect">
              <a:avLst/>
            </a:prstGeom>
            <a:gradFill>
              <a:gsLst>
                <a:gs pos="47000">
                  <a:srgbClr val="00B0F0">
                    <a:alpha val="18000"/>
                  </a:srgbClr>
                </a:gs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0" scaled="0"/>
            </a:gra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13" name="Picture 8" descr="问小人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857" y="1157950"/>
              <a:ext cx="1737049" cy="1795247"/>
            </a:xfrm>
            <a:prstGeom prst="rect">
              <a:avLst/>
            </a:prstGeom>
            <a:noFill/>
            <a:ln>
              <a:noFill/>
            </a:ln>
            <a:effectLst>
              <a:softEdge rad="317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9454" name="矩形 14"/>
            <p:cNvSpPr>
              <a:spLocks noChangeArrowheads="1"/>
            </p:cNvSpPr>
            <p:nvPr/>
          </p:nvSpPr>
          <p:spPr bwMode="auto">
            <a:xfrm>
              <a:off x="2091093" y="1952563"/>
              <a:ext cx="510909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什么是</a:t>
              </a:r>
              <a:r>
                <a:rPr lang="zh-CN" altLang="zh-CN" sz="2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？什么是</a:t>
              </a:r>
              <a:r>
                <a:rPr lang="zh-CN" altLang="zh-CN" sz="2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析构函数</a:t>
              </a:r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？</a:t>
              </a:r>
              <a:endParaRPr lang="zh-CN" altLang="en-US" sz="2400" b="1"/>
            </a:p>
          </p:txBody>
        </p:sp>
      </p:grpSp>
      <p:sp>
        <p:nvSpPr>
          <p:cNvPr id="17" name="下箭头 16"/>
          <p:cNvSpPr>
            <a:spLocks noChangeArrowheads="1"/>
          </p:cNvSpPr>
          <p:nvPr/>
        </p:nvSpPr>
        <p:spPr bwMode="auto">
          <a:xfrm>
            <a:off x="3983038" y="3052763"/>
            <a:ext cx="1104900" cy="94456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70D7F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grpSp>
        <p:nvGrpSpPr>
          <p:cNvPr id="71" name="组合 70"/>
          <p:cNvGrpSpPr>
            <a:grpSpLocks/>
          </p:cNvGrpSpPr>
          <p:nvPr/>
        </p:nvGrpSpPr>
        <p:grpSpPr bwMode="auto">
          <a:xfrm>
            <a:off x="1044575" y="3622675"/>
            <a:ext cx="7170738" cy="2433638"/>
            <a:chOff x="1045027" y="3709483"/>
            <a:chExt cx="7170056" cy="2433576"/>
          </a:xfrm>
        </p:grpSpPr>
        <p:sp>
          <p:nvSpPr>
            <p:cNvPr id="59398" name="矩形 1"/>
            <p:cNvSpPr>
              <a:spLocks noChangeArrowheads="1"/>
            </p:cNvSpPr>
            <p:nvPr/>
          </p:nvSpPr>
          <p:spPr bwMode="auto">
            <a:xfrm>
              <a:off x="1523996" y="4491226"/>
              <a:ext cx="416560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析构函数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是类的特殊成员，它们分别在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对象创建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和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撤销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时被自动调用</a:t>
              </a:r>
              <a:r>
                <a:rPr lang="zh-CN" altLang="en-US" sz="2000">
                  <a:latin typeface="微软雅黑" pitchFamily="34" charset="-122"/>
                  <a:ea typeface="微软雅黑" pitchFamily="34" charset="-122"/>
                </a:rPr>
                <a:t>。</a:t>
              </a:r>
            </a:p>
          </p:txBody>
        </p:sp>
        <p:sp>
          <p:nvSpPr>
            <p:cNvPr id="59399" name="圆角矩形 69"/>
            <p:cNvSpPr>
              <a:spLocks noChangeArrowheads="1"/>
            </p:cNvSpPr>
            <p:nvPr/>
          </p:nvSpPr>
          <p:spPr bwMode="auto">
            <a:xfrm>
              <a:off x="1045027" y="4429201"/>
              <a:ext cx="7170056" cy="166018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00ACE6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grpSp>
          <p:nvGrpSpPr>
            <p:cNvPr id="59400" name="组合 68"/>
            <p:cNvGrpSpPr>
              <a:grpSpLocks/>
            </p:cNvGrpSpPr>
            <p:nvPr/>
          </p:nvGrpSpPr>
          <p:grpSpPr bwMode="auto">
            <a:xfrm>
              <a:off x="5973834" y="3709483"/>
              <a:ext cx="1928676" cy="2433576"/>
              <a:chOff x="5088277" y="3050366"/>
              <a:chExt cx="2862263" cy="3611563"/>
            </a:xfrm>
          </p:grpSpPr>
          <p:sp>
            <p:nvSpPr>
              <p:cNvPr id="18" name="Oval 4"/>
              <p:cNvSpPr>
                <a:spLocks noChangeArrowheads="1"/>
              </p:cNvSpPr>
              <p:nvPr/>
            </p:nvSpPr>
            <p:spPr bwMode="auto">
              <a:xfrm>
                <a:off x="5436792" y="5943385"/>
                <a:ext cx="1981156" cy="718544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alpha val="50000"/>
                    </a:srgbClr>
                  </a:gs>
                  <a:gs pos="100000">
                    <a:srgbClr val="000000">
                      <a:gamma/>
                      <a:shade val="46275"/>
                      <a:invGamma/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31750" cap="rnd" algn="ctr">
                <a:noFill/>
                <a:prstDash val="sysDot"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9402" name="Group 10"/>
              <p:cNvGrpSpPr>
                <a:grpSpLocks/>
              </p:cNvGrpSpPr>
              <p:nvPr/>
            </p:nvGrpSpPr>
            <p:grpSpPr bwMode="auto">
              <a:xfrm>
                <a:off x="5258140" y="3559954"/>
                <a:ext cx="2368550" cy="2881312"/>
                <a:chOff x="2953" y="1386"/>
                <a:chExt cx="1492" cy="2052"/>
              </a:xfrm>
            </p:grpSpPr>
            <p:sp>
              <p:nvSpPr>
                <p:cNvPr id="20" name="Freeform 11"/>
                <p:cNvSpPr>
                  <a:spLocks/>
                </p:cNvSpPr>
                <p:nvPr/>
              </p:nvSpPr>
              <p:spPr bwMode="auto">
                <a:xfrm>
                  <a:off x="2953" y="1384"/>
                  <a:ext cx="1494" cy="2052"/>
                </a:xfrm>
                <a:custGeom>
                  <a:avLst/>
                  <a:gdLst>
                    <a:gd name="T0" fmla="*/ 1492 w 1492"/>
                    <a:gd name="T1" fmla="*/ 373 h 2052"/>
                    <a:gd name="T2" fmla="*/ 1488 w 1492"/>
                    <a:gd name="T3" fmla="*/ 336 h 2052"/>
                    <a:gd name="T4" fmla="*/ 1476 w 1492"/>
                    <a:gd name="T5" fmla="*/ 298 h 2052"/>
                    <a:gd name="T6" fmla="*/ 1458 w 1492"/>
                    <a:gd name="T7" fmla="*/ 262 h 2052"/>
                    <a:gd name="T8" fmla="*/ 1434 w 1492"/>
                    <a:gd name="T9" fmla="*/ 228 h 2052"/>
                    <a:gd name="T10" fmla="*/ 1401 w 1492"/>
                    <a:gd name="T11" fmla="*/ 196 h 2052"/>
                    <a:gd name="T12" fmla="*/ 1365 w 1492"/>
                    <a:gd name="T13" fmla="*/ 165 h 2052"/>
                    <a:gd name="T14" fmla="*/ 1321 w 1492"/>
                    <a:gd name="T15" fmla="*/ 136 h 2052"/>
                    <a:gd name="T16" fmla="*/ 1273 w 1492"/>
                    <a:gd name="T17" fmla="*/ 109 h 2052"/>
                    <a:gd name="T18" fmla="*/ 1220 w 1492"/>
                    <a:gd name="T19" fmla="*/ 86 h 2052"/>
                    <a:gd name="T20" fmla="*/ 1163 w 1492"/>
                    <a:gd name="T21" fmla="*/ 63 h 2052"/>
                    <a:gd name="T22" fmla="*/ 1102 w 1492"/>
                    <a:gd name="T23" fmla="*/ 45 h 2052"/>
                    <a:gd name="T24" fmla="*/ 1036 w 1492"/>
                    <a:gd name="T25" fmla="*/ 30 h 2052"/>
                    <a:gd name="T26" fmla="*/ 967 w 1492"/>
                    <a:gd name="T27" fmla="*/ 17 h 2052"/>
                    <a:gd name="T28" fmla="*/ 896 w 1492"/>
                    <a:gd name="T29" fmla="*/ 8 h 2052"/>
                    <a:gd name="T30" fmla="*/ 822 w 1492"/>
                    <a:gd name="T31" fmla="*/ 1 h 2052"/>
                    <a:gd name="T32" fmla="*/ 746 w 1492"/>
                    <a:gd name="T33" fmla="*/ 0 h 2052"/>
                    <a:gd name="T34" fmla="*/ 707 w 1492"/>
                    <a:gd name="T35" fmla="*/ 0 h 2052"/>
                    <a:gd name="T36" fmla="*/ 632 w 1492"/>
                    <a:gd name="T37" fmla="*/ 4 h 2052"/>
                    <a:gd name="T38" fmla="*/ 560 w 1492"/>
                    <a:gd name="T39" fmla="*/ 12 h 2052"/>
                    <a:gd name="T40" fmla="*/ 490 w 1492"/>
                    <a:gd name="T41" fmla="*/ 22 h 2052"/>
                    <a:gd name="T42" fmla="*/ 422 w 1492"/>
                    <a:gd name="T43" fmla="*/ 36 h 2052"/>
                    <a:gd name="T44" fmla="*/ 359 w 1492"/>
                    <a:gd name="T45" fmla="*/ 54 h 2052"/>
                    <a:gd name="T46" fmla="*/ 299 w 1492"/>
                    <a:gd name="T47" fmla="*/ 74 h 2052"/>
                    <a:gd name="T48" fmla="*/ 245 w 1492"/>
                    <a:gd name="T49" fmla="*/ 97 h 2052"/>
                    <a:gd name="T50" fmla="*/ 194 w 1492"/>
                    <a:gd name="T51" fmla="*/ 122 h 2052"/>
                    <a:gd name="T52" fmla="*/ 148 w 1492"/>
                    <a:gd name="T53" fmla="*/ 150 h 2052"/>
                    <a:gd name="T54" fmla="*/ 107 w 1492"/>
                    <a:gd name="T55" fmla="*/ 180 h 2052"/>
                    <a:gd name="T56" fmla="*/ 74 w 1492"/>
                    <a:gd name="T57" fmla="*/ 211 h 2052"/>
                    <a:gd name="T58" fmla="*/ 45 w 1492"/>
                    <a:gd name="T59" fmla="*/ 245 h 2052"/>
                    <a:gd name="T60" fmla="*/ 23 w 1492"/>
                    <a:gd name="T61" fmla="*/ 280 h 2052"/>
                    <a:gd name="T62" fmla="*/ 9 w 1492"/>
                    <a:gd name="T63" fmla="*/ 316 h 2052"/>
                    <a:gd name="T64" fmla="*/ 1 w 1492"/>
                    <a:gd name="T65" fmla="*/ 354 h 2052"/>
                    <a:gd name="T66" fmla="*/ 0 w 1492"/>
                    <a:gd name="T67" fmla="*/ 373 h 2052"/>
                    <a:gd name="T68" fmla="*/ 6 w 1492"/>
                    <a:gd name="T69" fmla="*/ 420 h 2052"/>
                    <a:gd name="T70" fmla="*/ 376 w 1492"/>
                    <a:gd name="T71" fmla="*/ 1889 h 2052"/>
                    <a:gd name="T72" fmla="*/ 376 w 1492"/>
                    <a:gd name="T73" fmla="*/ 1889 h 2052"/>
                    <a:gd name="T74" fmla="*/ 391 w 1492"/>
                    <a:gd name="T75" fmla="*/ 1922 h 2052"/>
                    <a:gd name="T76" fmla="*/ 417 w 1492"/>
                    <a:gd name="T77" fmla="*/ 1954 h 2052"/>
                    <a:gd name="T78" fmla="*/ 453 w 1492"/>
                    <a:gd name="T79" fmla="*/ 1981 h 2052"/>
                    <a:gd name="T80" fmla="*/ 499 w 1492"/>
                    <a:gd name="T81" fmla="*/ 2005 h 2052"/>
                    <a:gd name="T82" fmla="*/ 552 w 1492"/>
                    <a:gd name="T83" fmla="*/ 2025 h 2052"/>
                    <a:gd name="T84" fmla="*/ 611 w 1492"/>
                    <a:gd name="T85" fmla="*/ 2039 h 2052"/>
                    <a:gd name="T86" fmla="*/ 676 w 1492"/>
                    <a:gd name="T87" fmla="*/ 2048 h 2052"/>
                    <a:gd name="T88" fmla="*/ 746 w 1492"/>
                    <a:gd name="T89" fmla="*/ 2052 h 2052"/>
                    <a:gd name="T90" fmla="*/ 781 w 1492"/>
                    <a:gd name="T91" fmla="*/ 2051 h 2052"/>
                    <a:gd name="T92" fmla="*/ 848 w 1492"/>
                    <a:gd name="T93" fmla="*/ 2044 h 2052"/>
                    <a:gd name="T94" fmla="*/ 912 w 1492"/>
                    <a:gd name="T95" fmla="*/ 2033 h 2052"/>
                    <a:gd name="T96" fmla="*/ 967 w 1492"/>
                    <a:gd name="T97" fmla="*/ 2016 h 2052"/>
                    <a:gd name="T98" fmla="*/ 1018 w 1492"/>
                    <a:gd name="T99" fmla="*/ 1994 h 2052"/>
                    <a:gd name="T100" fmla="*/ 1058 w 1492"/>
                    <a:gd name="T101" fmla="*/ 1968 h 2052"/>
                    <a:gd name="T102" fmla="*/ 1089 w 1492"/>
                    <a:gd name="T103" fmla="*/ 1938 h 2052"/>
                    <a:gd name="T104" fmla="*/ 1110 w 1492"/>
                    <a:gd name="T105" fmla="*/ 1906 h 2052"/>
                    <a:gd name="T106" fmla="*/ 1116 w 1492"/>
                    <a:gd name="T107" fmla="*/ 1889 h 2052"/>
                    <a:gd name="T108" fmla="*/ 1486 w 1492"/>
                    <a:gd name="T109" fmla="*/ 420 h 2052"/>
                    <a:gd name="T110" fmla="*/ 1491 w 1492"/>
                    <a:gd name="T111" fmla="*/ 396 h 2052"/>
                    <a:gd name="T112" fmla="*/ 1492 w 1492"/>
                    <a:gd name="T113" fmla="*/ 373 h 2052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w 1492"/>
                    <a:gd name="T172" fmla="*/ 0 h 2052"/>
                    <a:gd name="T173" fmla="*/ 1492 w 1492"/>
                    <a:gd name="T174" fmla="*/ 2052 h 2052"/>
                  </a:gdLst>
                  <a:ahLst/>
                  <a:cxnLst>
                    <a:cxn ang="T114">
                      <a:pos x="T0" y="T1"/>
                    </a:cxn>
                    <a:cxn ang="T115">
                      <a:pos x="T2" y="T3"/>
                    </a:cxn>
                    <a:cxn ang="T116">
                      <a:pos x="T4" y="T5"/>
                    </a:cxn>
                    <a:cxn ang="T117">
                      <a:pos x="T6" y="T7"/>
                    </a:cxn>
                    <a:cxn ang="T118">
                      <a:pos x="T8" y="T9"/>
                    </a:cxn>
                    <a:cxn ang="T119">
                      <a:pos x="T10" y="T11"/>
                    </a:cxn>
                    <a:cxn ang="T120">
                      <a:pos x="T12" y="T13"/>
                    </a:cxn>
                    <a:cxn ang="T121">
                      <a:pos x="T14" y="T15"/>
                    </a:cxn>
                    <a:cxn ang="T122">
                      <a:pos x="T16" y="T17"/>
                    </a:cxn>
                    <a:cxn ang="T123">
                      <a:pos x="T18" y="T19"/>
                    </a:cxn>
                    <a:cxn ang="T124">
                      <a:pos x="T20" y="T21"/>
                    </a:cxn>
                    <a:cxn ang="T125">
                      <a:pos x="T22" y="T23"/>
                    </a:cxn>
                    <a:cxn ang="T126">
                      <a:pos x="T24" y="T25"/>
                    </a:cxn>
                    <a:cxn ang="T127">
                      <a:pos x="T26" y="T27"/>
                    </a:cxn>
                    <a:cxn ang="T128">
                      <a:pos x="T28" y="T29"/>
                    </a:cxn>
                    <a:cxn ang="T129">
                      <a:pos x="T30" y="T31"/>
                    </a:cxn>
                    <a:cxn ang="T130">
                      <a:pos x="T32" y="T33"/>
                    </a:cxn>
                    <a:cxn ang="T131">
                      <a:pos x="T34" y="T35"/>
                    </a:cxn>
                    <a:cxn ang="T132">
                      <a:pos x="T36" y="T37"/>
                    </a:cxn>
                    <a:cxn ang="T133">
                      <a:pos x="T38" y="T39"/>
                    </a:cxn>
                    <a:cxn ang="T134">
                      <a:pos x="T40" y="T41"/>
                    </a:cxn>
                    <a:cxn ang="T135">
                      <a:pos x="T42" y="T43"/>
                    </a:cxn>
                    <a:cxn ang="T136">
                      <a:pos x="T44" y="T45"/>
                    </a:cxn>
                    <a:cxn ang="T137">
                      <a:pos x="T46" y="T47"/>
                    </a:cxn>
                    <a:cxn ang="T138">
                      <a:pos x="T48" y="T49"/>
                    </a:cxn>
                    <a:cxn ang="T139">
                      <a:pos x="T50" y="T51"/>
                    </a:cxn>
                    <a:cxn ang="T140">
                      <a:pos x="T52" y="T53"/>
                    </a:cxn>
                    <a:cxn ang="T141">
                      <a:pos x="T54" y="T55"/>
                    </a:cxn>
                    <a:cxn ang="T142">
                      <a:pos x="T56" y="T57"/>
                    </a:cxn>
                    <a:cxn ang="T143">
                      <a:pos x="T58" y="T59"/>
                    </a:cxn>
                    <a:cxn ang="T144">
                      <a:pos x="T60" y="T61"/>
                    </a:cxn>
                    <a:cxn ang="T145">
                      <a:pos x="T62" y="T63"/>
                    </a:cxn>
                    <a:cxn ang="T146">
                      <a:pos x="T64" y="T65"/>
                    </a:cxn>
                    <a:cxn ang="T147">
                      <a:pos x="T66" y="T67"/>
                    </a:cxn>
                    <a:cxn ang="T148">
                      <a:pos x="T68" y="T69"/>
                    </a:cxn>
                    <a:cxn ang="T149">
                      <a:pos x="T70" y="T71"/>
                    </a:cxn>
                    <a:cxn ang="T150">
                      <a:pos x="T72" y="T73"/>
                    </a:cxn>
                    <a:cxn ang="T151">
                      <a:pos x="T74" y="T75"/>
                    </a:cxn>
                    <a:cxn ang="T152">
                      <a:pos x="T76" y="T77"/>
                    </a:cxn>
                    <a:cxn ang="T153">
                      <a:pos x="T78" y="T79"/>
                    </a:cxn>
                    <a:cxn ang="T154">
                      <a:pos x="T80" y="T81"/>
                    </a:cxn>
                    <a:cxn ang="T155">
                      <a:pos x="T82" y="T83"/>
                    </a:cxn>
                    <a:cxn ang="T156">
                      <a:pos x="T84" y="T85"/>
                    </a:cxn>
                    <a:cxn ang="T157">
                      <a:pos x="T86" y="T87"/>
                    </a:cxn>
                    <a:cxn ang="T158">
                      <a:pos x="T88" y="T89"/>
                    </a:cxn>
                    <a:cxn ang="T159">
                      <a:pos x="T90" y="T91"/>
                    </a:cxn>
                    <a:cxn ang="T160">
                      <a:pos x="T92" y="T93"/>
                    </a:cxn>
                    <a:cxn ang="T161">
                      <a:pos x="T94" y="T95"/>
                    </a:cxn>
                    <a:cxn ang="T162">
                      <a:pos x="T96" y="T97"/>
                    </a:cxn>
                    <a:cxn ang="T163">
                      <a:pos x="T98" y="T99"/>
                    </a:cxn>
                    <a:cxn ang="T164">
                      <a:pos x="T100" y="T101"/>
                    </a:cxn>
                    <a:cxn ang="T165">
                      <a:pos x="T102" y="T103"/>
                    </a:cxn>
                    <a:cxn ang="T166">
                      <a:pos x="T104" y="T105"/>
                    </a:cxn>
                    <a:cxn ang="T167">
                      <a:pos x="T106" y="T107"/>
                    </a:cxn>
                    <a:cxn ang="T168">
                      <a:pos x="T108" y="T109"/>
                    </a:cxn>
                    <a:cxn ang="T169">
                      <a:pos x="T110" y="T111"/>
                    </a:cxn>
                    <a:cxn ang="T170">
                      <a:pos x="T112" y="T113"/>
                    </a:cxn>
                  </a:cxnLst>
                  <a:rect l="T171" t="T172" r="T173" b="T174"/>
                  <a:pathLst>
                    <a:path w="1492" h="2052">
                      <a:moveTo>
                        <a:pt x="1492" y="373"/>
                      </a:moveTo>
                      <a:lnTo>
                        <a:pt x="1492" y="373"/>
                      </a:lnTo>
                      <a:lnTo>
                        <a:pt x="1491" y="354"/>
                      </a:lnTo>
                      <a:lnTo>
                        <a:pt x="1488" y="336"/>
                      </a:lnTo>
                      <a:lnTo>
                        <a:pt x="1483" y="316"/>
                      </a:lnTo>
                      <a:lnTo>
                        <a:pt x="1476" y="298"/>
                      </a:lnTo>
                      <a:lnTo>
                        <a:pt x="1469" y="280"/>
                      </a:lnTo>
                      <a:lnTo>
                        <a:pt x="1458" y="262"/>
                      </a:lnTo>
                      <a:lnTo>
                        <a:pt x="1447" y="245"/>
                      </a:lnTo>
                      <a:lnTo>
                        <a:pt x="1434" y="228"/>
                      </a:lnTo>
                      <a:lnTo>
                        <a:pt x="1418" y="211"/>
                      </a:lnTo>
                      <a:lnTo>
                        <a:pt x="1401" y="196"/>
                      </a:lnTo>
                      <a:lnTo>
                        <a:pt x="1385" y="180"/>
                      </a:lnTo>
                      <a:lnTo>
                        <a:pt x="1365" y="165"/>
                      </a:lnTo>
                      <a:lnTo>
                        <a:pt x="1344" y="150"/>
                      </a:lnTo>
                      <a:lnTo>
                        <a:pt x="1321" y="136"/>
                      </a:lnTo>
                      <a:lnTo>
                        <a:pt x="1298" y="122"/>
                      </a:lnTo>
                      <a:lnTo>
                        <a:pt x="1273" y="109"/>
                      </a:lnTo>
                      <a:lnTo>
                        <a:pt x="1247" y="97"/>
                      </a:lnTo>
                      <a:lnTo>
                        <a:pt x="1220" y="86"/>
                      </a:lnTo>
                      <a:lnTo>
                        <a:pt x="1193" y="74"/>
                      </a:lnTo>
                      <a:lnTo>
                        <a:pt x="1163" y="63"/>
                      </a:lnTo>
                      <a:lnTo>
                        <a:pt x="1133" y="54"/>
                      </a:lnTo>
                      <a:lnTo>
                        <a:pt x="1102" y="45"/>
                      </a:lnTo>
                      <a:lnTo>
                        <a:pt x="1070" y="36"/>
                      </a:lnTo>
                      <a:lnTo>
                        <a:pt x="1036" y="30"/>
                      </a:lnTo>
                      <a:lnTo>
                        <a:pt x="1002" y="22"/>
                      </a:lnTo>
                      <a:lnTo>
                        <a:pt x="967" y="17"/>
                      </a:lnTo>
                      <a:lnTo>
                        <a:pt x="933" y="12"/>
                      </a:lnTo>
                      <a:lnTo>
                        <a:pt x="896" y="8"/>
                      </a:lnTo>
                      <a:lnTo>
                        <a:pt x="860" y="4"/>
                      </a:lnTo>
                      <a:lnTo>
                        <a:pt x="822" y="1"/>
                      </a:lnTo>
                      <a:lnTo>
                        <a:pt x="785" y="0"/>
                      </a:lnTo>
                      <a:lnTo>
                        <a:pt x="746" y="0"/>
                      </a:lnTo>
                      <a:lnTo>
                        <a:pt x="707" y="0"/>
                      </a:lnTo>
                      <a:lnTo>
                        <a:pt x="670" y="1"/>
                      </a:lnTo>
                      <a:lnTo>
                        <a:pt x="632" y="4"/>
                      </a:lnTo>
                      <a:lnTo>
                        <a:pt x="596" y="8"/>
                      </a:lnTo>
                      <a:lnTo>
                        <a:pt x="560" y="12"/>
                      </a:lnTo>
                      <a:lnTo>
                        <a:pt x="525" y="17"/>
                      </a:lnTo>
                      <a:lnTo>
                        <a:pt x="490" y="22"/>
                      </a:lnTo>
                      <a:lnTo>
                        <a:pt x="456" y="30"/>
                      </a:lnTo>
                      <a:lnTo>
                        <a:pt x="422" y="36"/>
                      </a:lnTo>
                      <a:lnTo>
                        <a:pt x="390" y="45"/>
                      </a:lnTo>
                      <a:lnTo>
                        <a:pt x="359" y="54"/>
                      </a:lnTo>
                      <a:lnTo>
                        <a:pt x="329" y="63"/>
                      </a:lnTo>
                      <a:lnTo>
                        <a:pt x="299" y="74"/>
                      </a:lnTo>
                      <a:lnTo>
                        <a:pt x="272" y="86"/>
                      </a:lnTo>
                      <a:lnTo>
                        <a:pt x="245" y="97"/>
                      </a:lnTo>
                      <a:lnTo>
                        <a:pt x="219" y="109"/>
                      </a:lnTo>
                      <a:lnTo>
                        <a:pt x="194" y="122"/>
                      </a:lnTo>
                      <a:lnTo>
                        <a:pt x="171" y="136"/>
                      </a:lnTo>
                      <a:lnTo>
                        <a:pt x="148" y="150"/>
                      </a:lnTo>
                      <a:lnTo>
                        <a:pt x="127" y="165"/>
                      </a:lnTo>
                      <a:lnTo>
                        <a:pt x="107" y="180"/>
                      </a:lnTo>
                      <a:lnTo>
                        <a:pt x="91" y="196"/>
                      </a:lnTo>
                      <a:lnTo>
                        <a:pt x="74" y="211"/>
                      </a:lnTo>
                      <a:lnTo>
                        <a:pt x="58" y="228"/>
                      </a:lnTo>
                      <a:lnTo>
                        <a:pt x="45" y="245"/>
                      </a:lnTo>
                      <a:lnTo>
                        <a:pt x="34" y="262"/>
                      </a:lnTo>
                      <a:lnTo>
                        <a:pt x="23" y="280"/>
                      </a:lnTo>
                      <a:lnTo>
                        <a:pt x="16" y="298"/>
                      </a:lnTo>
                      <a:lnTo>
                        <a:pt x="9" y="316"/>
                      </a:lnTo>
                      <a:lnTo>
                        <a:pt x="4" y="336"/>
                      </a:lnTo>
                      <a:lnTo>
                        <a:pt x="1" y="354"/>
                      </a:lnTo>
                      <a:lnTo>
                        <a:pt x="0" y="373"/>
                      </a:lnTo>
                      <a:lnTo>
                        <a:pt x="1" y="396"/>
                      </a:lnTo>
                      <a:lnTo>
                        <a:pt x="6" y="420"/>
                      </a:lnTo>
                      <a:lnTo>
                        <a:pt x="5" y="420"/>
                      </a:lnTo>
                      <a:lnTo>
                        <a:pt x="376" y="1889"/>
                      </a:lnTo>
                      <a:lnTo>
                        <a:pt x="382" y="1906"/>
                      </a:lnTo>
                      <a:lnTo>
                        <a:pt x="391" y="1922"/>
                      </a:lnTo>
                      <a:lnTo>
                        <a:pt x="403" y="1938"/>
                      </a:lnTo>
                      <a:lnTo>
                        <a:pt x="417" y="1954"/>
                      </a:lnTo>
                      <a:lnTo>
                        <a:pt x="434" y="1968"/>
                      </a:lnTo>
                      <a:lnTo>
                        <a:pt x="453" y="1981"/>
                      </a:lnTo>
                      <a:lnTo>
                        <a:pt x="474" y="1994"/>
                      </a:lnTo>
                      <a:lnTo>
                        <a:pt x="499" y="2005"/>
                      </a:lnTo>
                      <a:lnTo>
                        <a:pt x="525" y="2016"/>
                      </a:lnTo>
                      <a:lnTo>
                        <a:pt x="552" y="2025"/>
                      </a:lnTo>
                      <a:lnTo>
                        <a:pt x="580" y="2033"/>
                      </a:lnTo>
                      <a:lnTo>
                        <a:pt x="611" y="2039"/>
                      </a:lnTo>
                      <a:lnTo>
                        <a:pt x="644" y="2044"/>
                      </a:lnTo>
                      <a:lnTo>
                        <a:pt x="676" y="2048"/>
                      </a:lnTo>
                      <a:lnTo>
                        <a:pt x="711" y="2051"/>
                      </a:lnTo>
                      <a:lnTo>
                        <a:pt x="746" y="2052"/>
                      </a:lnTo>
                      <a:lnTo>
                        <a:pt x="781" y="2051"/>
                      </a:lnTo>
                      <a:lnTo>
                        <a:pt x="816" y="2048"/>
                      </a:lnTo>
                      <a:lnTo>
                        <a:pt x="848" y="2044"/>
                      </a:lnTo>
                      <a:lnTo>
                        <a:pt x="881" y="2039"/>
                      </a:lnTo>
                      <a:lnTo>
                        <a:pt x="912" y="2033"/>
                      </a:lnTo>
                      <a:lnTo>
                        <a:pt x="940" y="2025"/>
                      </a:lnTo>
                      <a:lnTo>
                        <a:pt x="967" y="2016"/>
                      </a:lnTo>
                      <a:lnTo>
                        <a:pt x="993" y="2005"/>
                      </a:lnTo>
                      <a:lnTo>
                        <a:pt x="1018" y="1994"/>
                      </a:lnTo>
                      <a:lnTo>
                        <a:pt x="1039" y="1981"/>
                      </a:lnTo>
                      <a:lnTo>
                        <a:pt x="1058" y="1968"/>
                      </a:lnTo>
                      <a:lnTo>
                        <a:pt x="1075" y="1954"/>
                      </a:lnTo>
                      <a:lnTo>
                        <a:pt x="1089" y="1938"/>
                      </a:lnTo>
                      <a:lnTo>
                        <a:pt x="1101" y="1922"/>
                      </a:lnTo>
                      <a:lnTo>
                        <a:pt x="1110" y="1906"/>
                      </a:lnTo>
                      <a:lnTo>
                        <a:pt x="1116" y="1889"/>
                      </a:lnTo>
                      <a:lnTo>
                        <a:pt x="1487" y="420"/>
                      </a:lnTo>
                      <a:lnTo>
                        <a:pt x="1486" y="420"/>
                      </a:lnTo>
                      <a:lnTo>
                        <a:pt x="1491" y="396"/>
                      </a:lnTo>
                      <a:lnTo>
                        <a:pt x="1492" y="373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5B5B5B"/>
                    </a:gs>
                    <a:gs pos="50000">
                      <a:srgbClr val="B2B2B2"/>
                    </a:gs>
                    <a:gs pos="100000">
                      <a:srgbClr val="5B5B5B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1" name="Freeform 12"/>
                <p:cNvSpPr>
                  <a:spLocks noEditPoints="1"/>
                </p:cNvSpPr>
                <p:nvPr/>
              </p:nvSpPr>
              <p:spPr bwMode="auto">
                <a:xfrm>
                  <a:off x="2953" y="1384"/>
                  <a:ext cx="1494" cy="748"/>
                </a:xfrm>
                <a:custGeom>
                  <a:avLst/>
                  <a:gdLst>
                    <a:gd name="T0" fmla="*/ 632 w 1492"/>
                    <a:gd name="T1" fmla="*/ 4 h 746"/>
                    <a:gd name="T2" fmla="*/ 456 w 1492"/>
                    <a:gd name="T3" fmla="*/ 30 h 746"/>
                    <a:gd name="T4" fmla="*/ 299 w 1492"/>
                    <a:gd name="T5" fmla="*/ 74 h 746"/>
                    <a:gd name="T6" fmla="*/ 171 w 1492"/>
                    <a:gd name="T7" fmla="*/ 136 h 746"/>
                    <a:gd name="T8" fmla="*/ 74 w 1492"/>
                    <a:gd name="T9" fmla="*/ 211 h 746"/>
                    <a:gd name="T10" fmla="*/ 16 w 1492"/>
                    <a:gd name="T11" fmla="*/ 298 h 746"/>
                    <a:gd name="T12" fmla="*/ 0 w 1492"/>
                    <a:gd name="T13" fmla="*/ 373 h 746"/>
                    <a:gd name="T14" fmla="*/ 23 w 1492"/>
                    <a:gd name="T15" fmla="*/ 466 h 746"/>
                    <a:gd name="T16" fmla="*/ 91 w 1492"/>
                    <a:gd name="T17" fmla="*/ 551 h 746"/>
                    <a:gd name="T18" fmla="*/ 194 w 1492"/>
                    <a:gd name="T19" fmla="*/ 624 h 746"/>
                    <a:gd name="T20" fmla="*/ 329 w 1492"/>
                    <a:gd name="T21" fmla="*/ 683 h 746"/>
                    <a:gd name="T22" fmla="*/ 490 w 1492"/>
                    <a:gd name="T23" fmla="*/ 724 h 746"/>
                    <a:gd name="T24" fmla="*/ 670 w 1492"/>
                    <a:gd name="T25" fmla="*/ 745 h 746"/>
                    <a:gd name="T26" fmla="*/ 822 w 1492"/>
                    <a:gd name="T27" fmla="*/ 745 h 746"/>
                    <a:gd name="T28" fmla="*/ 1002 w 1492"/>
                    <a:gd name="T29" fmla="*/ 724 h 746"/>
                    <a:gd name="T30" fmla="*/ 1163 w 1492"/>
                    <a:gd name="T31" fmla="*/ 683 h 746"/>
                    <a:gd name="T32" fmla="*/ 1298 w 1492"/>
                    <a:gd name="T33" fmla="*/ 624 h 746"/>
                    <a:gd name="T34" fmla="*/ 1401 w 1492"/>
                    <a:gd name="T35" fmla="*/ 551 h 746"/>
                    <a:gd name="T36" fmla="*/ 1469 w 1492"/>
                    <a:gd name="T37" fmla="*/ 466 h 746"/>
                    <a:gd name="T38" fmla="*/ 1492 w 1492"/>
                    <a:gd name="T39" fmla="*/ 373 h 746"/>
                    <a:gd name="T40" fmla="*/ 1476 w 1492"/>
                    <a:gd name="T41" fmla="*/ 298 h 746"/>
                    <a:gd name="T42" fmla="*/ 1418 w 1492"/>
                    <a:gd name="T43" fmla="*/ 211 h 746"/>
                    <a:gd name="T44" fmla="*/ 1321 w 1492"/>
                    <a:gd name="T45" fmla="*/ 136 h 746"/>
                    <a:gd name="T46" fmla="*/ 1193 w 1492"/>
                    <a:gd name="T47" fmla="*/ 74 h 746"/>
                    <a:gd name="T48" fmla="*/ 1036 w 1492"/>
                    <a:gd name="T49" fmla="*/ 30 h 746"/>
                    <a:gd name="T50" fmla="*/ 860 w 1492"/>
                    <a:gd name="T51" fmla="*/ 4 h 746"/>
                    <a:gd name="T52" fmla="*/ 746 w 1492"/>
                    <a:gd name="T53" fmla="*/ 723 h 746"/>
                    <a:gd name="T54" fmla="*/ 605 w 1492"/>
                    <a:gd name="T55" fmla="*/ 716 h 746"/>
                    <a:gd name="T56" fmla="*/ 443 w 1492"/>
                    <a:gd name="T57" fmla="*/ 689 h 746"/>
                    <a:gd name="T58" fmla="*/ 302 w 1492"/>
                    <a:gd name="T59" fmla="*/ 644 h 746"/>
                    <a:gd name="T60" fmla="*/ 185 w 1492"/>
                    <a:gd name="T61" fmla="*/ 583 h 746"/>
                    <a:gd name="T62" fmla="*/ 101 w 1492"/>
                    <a:gd name="T63" fmla="*/ 509 h 746"/>
                    <a:gd name="T64" fmla="*/ 54 w 1492"/>
                    <a:gd name="T65" fmla="*/ 426 h 746"/>
                    <a:gd name="T66" fmla="*/ 48 w 1492"/>
                    <a:gd name="T67" fmla="*/ 355 h 746"/>
                    <a:gd name="T68" fmla="*/ 78 w 1492"/>
                    <a:gd name="T69" fmla="*/ 269 h 746"/>
                    <a:gd name="T70" fmla="*/ 148 w 1492"/>
                    <a:gd name="T71" fmla="*/ 192 h 746"/>
                    <a:gd name="T72" fmla="*/ 251 w 1492"/>
                    <a:gd name="T73" fmla="*/ 126 h 746"/>
                    <a:gd name="T74" fmla="*/ 383 w 1492"/>
                    <a:gd name="T75" fmla="*/ 74 h 746"/>
                    <a:gd name="T76" fmla="*/ 537 w 1492"/>
                    <a:gd name="T77" fmla="*/ 39 h 746"/>
                    <a:gd name="T78" fmla="*/ 710 w 1492"/>
                    <a:gd name="T79" fmla="*/ 23 h 746"/>
                    <a:gd name="T80" fmla="*/ 852 w 1492"/>
                    <a:gd name="T81" fmla="*/ 27 h 746"/>
                    <a:gd name="T82" fmla="*/ 1018 w 1492"/>
                    <a:gd name="T83" fmla="*/ 51 h 746"/>
                    <a:gd name="T84" fmla="*/ 1164 w 1492"/>
                    <a:gd name="T85" fmla="*/ 92 h 746"/>
                    <a:gd name="T86" fmla="*/ 1286 w 1492"/>
                    <a:gd name="T87" fmla="*/ 150 h 746"/>
                    <a:gd name="T88" fmla="*/ 1377 w 1492"/>
                    <a:gd name="T89" fmla="*/ 222 h 746"/>
                    <a:gd name="T90" fmla="*/ 1431 w 1492"/>
                    <a:gd name="T91" fmla="*/ 302 h 746"/>
                    <a:gd name="T92" fmla="*/ 1445 w 1492"/>
                    <a:gd name="T93" fmla="*/ 373 h 746"/>
                    <a:gd name="T94" fmla="*/ 1423 w 1492"/>
                    <a:gd name="T95" fmla="*/ 461 h 746"/>
                    <a:gd name="T96" fmla="*/ 1361 w 1492"/>
                    <a:gd name="T97" fmla="*/ 540 h 746"/>
                    <a:gd name="T98" fmla="*/ 1264 w 1492"/>
                    <a:gd name="T99" fmla="*/ 609 h 746"/>
                    <a:gd name="T100" fmla="*/ 1137 w 1492"/>
                    <a:gd name="T101" fmla="*/ 663 h 746"/>
                    <a:gd name="T102" fmla="*/ 987 w 1492"/>
                    <a:gd name="T103" fmla="*/ 702 h 746"/>
                    <a:gd name="T104" fmla="*/ 817 w 1492"/>
                    <a:gd name="T105" fmla="*/ 722 h 74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w 1492"/>
                    <a:gd name="T160" fmla="*/ 0 h 746"/>
                    <a:gd name="T161" fmla="*/ 1492 w 1492"/>
                    <a:gd name="T162" fmla="*/ 746 h 746"/>
                  </a:gdLst>
                  <a:ahLst/>
                  <a:cxnLst>
                    <a:cxn ang="T106">
                      <a:pos x="T0" y="T1"/>
                    </a:cxn>
                    <a:cxn ang="T107">
                      <a:pos x="T2" y="T3"/>
                    </a:cxn>
                    <a:cxn ang="T108">
                      <a:pos x="T4" y="T5"/>
                    </a:cxn>
                    <a:cxn ang="T109">
                      <a:pos x="T6" y="T7"/>
                    </a:cxn>
                    <a:cxn ang="T110">
                      <a:pos x="T8" y="T9"/>
                    </a:cxn>
                    <a:cxn ang="T111">
                      <a:pos x="T10" y="T11"/>
                    </a:cxn>
                    <a:cxn ang="T112">
                      <a:pos x="T12" y="T13"/>
                    </a:cxn>
                    <a:cxn ang="T113">
                      <a:pos x="T14" y="T15"/>
                    </a:cxn>
                    <a:cxn ang="T114">
                      <a:pos x="T16" y="T17"/>
                    </a:cxn>
                    <a:cxn ang="T115">
                      <a:pos x="T18" y="T19"/>
                    </a:cxn>
                    <a:cxn ang="T116">
                      <a:pos x="T20" y="T21"/>
                    </a:cxn>
                    <a:cxn ang="T117">
                      <a:pos x="T22" y="T23"/>
                    </a:cxn>
                    <a:cxn ang="T118">
                      <a:pos x="T24" y="T25"/>
                    </a:cxn>
                    <a:cxn ang="T119">
                      <a:pos x="T26" y="T27"/>
                    </a:cxn>
                    <a:cxn ang="T120">
                      <a:pos x="T28" y="T29"/>
                    </a:cxn>
                    <a:cxn ang="T121">
                      <a:pos x="T30" y="T31"/>
                    </a:cxn>
                    <a:cxn ang="T122">
                      <a:pos x="T32" y="T33"/>
                    </a:cxn>
                    <a:cxn ang="T123">
                      <a:pos x="T34" y="T35"/>
                    </a:cxn>
                    <a:cxn ang="T124">
                      <a:pos x="T36" y="T37"/>
                    </a:cxn>
                    <a:cxn ang="T125">
                      <a:pos x="T38" y="T39"/>
                    </a:cxn>
                    <a:cxn ang="T126">
                      <a:pos x="T40" y="T41"/>
                    </a:cxn>
                    <a:cxn ang="T127">
                      <a:pos x="T42" y="T43"/>
                    </a:cxn>
                    <a:cxn ang="T128">
                      <a:pos x="T44" y="T45"/>
                    </a:cxn>
                    <a:cxn ang="T129">
                      <a:pos x="T46" y="T47"/>
                    </a:cxn>
                    <a:cxn ang="T130">
                      <a:pos x="T48" y="T49"/>
                    </a:cxn>
                    <a:cxn ang="T131">
                      <a:pos x="T50" y="T51"/>
                    </a:cxn>
                    <a:cxn ang="T132">
                      <a:pos x="T52" y="T53"/>
                    </a:cxn>
                    <a:cxn ang="T133">
                      <a:pos x="T54" y="T55"/>
                    </a:cxn>
                    <a:cxn ang="T134">
                      <a:pos x="T56" y="T57"/>
                    </a:cxn>
                    <a:cxn ang="T135">
                      <a:pos x="T58" y="T59"/>
                    </a:cxn>
                    <a:cxn ang="T136">
                      <a:pos x="T60" y="T61"/>
                    </a:cxn>
                    <a:cxn ang="T137">
                      <a:pos x="T62" y="T63"/>
                    </a:cxn>
                    <a:cxn ang="T138">
                      <a:pos x="T64" y="T65"/>
                    </a:cxn>
                    <a:cxn ang="T139">
                      <a:pos x="T66" y="T67"/>
                    </a:cxn>
                    <a:cxn ang="T140">
                      <a:pos x="T68" y="T69"/>
                    </a:cxn>
                    <a:cxn ang="T141">
                      <a:pos x="T70" y="T71"/>
                    </a:cxn>
                    <a:cxn ang="T142">
                      <a:pos x="T72" y="T73"/>
                    </a:cxn>
                    <a:cxn ang="T143">
                      <a:pos x="T74" y="T75"/>
                    </a:cxn>
                    <a:cxn ang="T144">
                      <a:pos x="T76" y="T77"/>
                    </a:cxn>
                    <a:cxn ang="T145">
                      <a:pos x="T78" y="T79"/>
                    </a:cxn>
                    <a:cxn ang="T146">
                      <a:pos x="T80" y="T81"/>
                    </a:cxn>
                    <a:cxn ang="T147">
                      <a:pos x="T82" y="T83"/>
                    </a:cxn>
                    <a:cxn ang="T148">
                      <a:pos x="T84" y="T85"/>
                    </a:cxn>
                    <a:cxn ang="T149">
                      <a:pos x="T86" y="T87"/>
                    </a:cxn>
                    <a:cxn ang="T150">
                      <a:pos x="T88" y="T89"/>
                    </a:cxn>
                    <a:cxn ang="T151">
                      <a:pos x="T90" y="T91"/>
                    </a:cxn>
                    <a:cxn ang="T152">
                      <a:pos x="T92" y="T93"/>
                    </a:cxn>
                    <a:cxn ang="T153">
                      <a:pos x="T94" y="T95"/>
                    </a:cxn>
                    <a:cxn ang="T154">
                      <a:pos x="T96" y="T97"/>
                    </a:cxn>
                    <a:cxn ang="T155">
                      <a:pos x="T98" y="T99"/>
                    </a:cxn>
                    <a:cxn ang="T156">
                      <a:pos x="T100" y="T101"/>
                    </a:cxn>
                    <a:cxn ang="T157">
                      <a:pos x="T102" y="T103"/>
                    </a:cxn>
                    <a:cxn ang="T158">
                      <a:pos x="T104" y="T105"/>
                    </a:cxn>
                  </a:cxnLst>
                  <a:rect l="T159" t="T160" r="T161" b="T162"/>
                  <a:pathLst>
                    <a:path w="1492" h="746">
                      <a:moveTo>
                        <a:pt x="746" y="0"/>
                      </a:moveTo>
                      <a:lnTo>
                        <a:pt x="746" y="0"/>
                      </a:lnTo>
                      <a:lnTo>
                        <a:pt x="707" y="0"/>
                      </a:lnTo>
                      <a:lnTo>
                        <a:pt x="670" y="1"/>
                      </a:lnTo>
                      <a:lnTo>
                        <a:pt x="632" y="4"/>
                      </a:lnTo>
                      <a:lnTo>
                        <a:pt x="596" y="8"/>
                      </a:lnTo>
                      <a:lnTo>
                        <a:pt x="560" y="12"/>
                      </a:lnTo>
                      <a:lnTo>
                        <a:pt x="525" y="17"/>
                      </a:lnTo>
                      <a:lnTo>
                        <a:pt x="490" y="22"/>
                      </a:lnTo>
                      <a:lnTo>
                        <a:pt x="456" y="30"/>
                      </a:lnTo>
                      <a:lnTo>
                        <a:pt x="422" y="36"/>
                      </a:lnTo>
                      <a:lnTo>
                        <a:pt x="390" y="45"/>
                      </a:lnTo>
                      <a:lnTo>
                        <a:pt x="359" y="54"/>
                      </a:lnTo>
                      <a:lnTo>
                        <a:pt x="329" y="63"/>
                      </a:lnTo>
                      <a:lnTo>
                        <a:pt x="299" y="74"/>
                      </a:lnTo>
                      <a:lnTo>
                        <a:pt x="272" y="86"/>
                      </a:lnTo>
                      <a:lnTo>
                        <a:pt x="245" y="97"/>
                      </a:lnTo>
                      <a:lnTo>
                        <a:pt x="219" y="109"/>
                      </a:lnTo>
                      <a:lnTo>
                        <a:pt x="194" y="122"/>
                      </a:lnTo>
                      <a:lnTo>
                        <a:pt x="171" y="136"/>
                      </a:lnTo>
                      <a:lnTo>
                        <a:pt x="148" y="150"/>
                      </a:lnTo>
                      <a:lnTo>
                        <a:pt x="127" y="165"/>
                      </a:lnTo>
                      <a:lnTo>
                        <a:pt x="107" y="180"/>
                      </a:lnTo>
                      <a:lnTo>
                        <a:pt x="91" y="196"/>
                      </a:lnTo>
                      <a:lnTo>
                        <a:pt x="74" y="211"/>
                      </a:lnTo>
                      <a:lnTo>
                        <a:pt x="58" y="228"/>
                      </a:lnTo>
                      <a:lnTo>
                        <a:pt x="45" y="245"/>
                      </a:lnTo>
                      <a:lnTo>
                        <a:pt x="34" y="262"/>
                      </a:lnTo>
                      <a:lnTo>
                        <a:pt x="23" y="280"/>
                      </a:lnTo>
                      <a:lnTo>
                        <a:pt x="16" y="298"/>
                      </a:lnTo>
                      <a:lnTo>
                        <a:pt x="9" y="316"/>
                      </a:lnTo>
                      <a:lnTo>
                        <a:pt x="4" y="336"/>
                      </a:lnTo>
                      <a:lnTo>
                        <a:pt x="1" y="354"/>
                      </a:lnTo>
                      <a:lnTo>
                        <a:pt x="0" y="373"/>
                      </a:lnTo>
                      <a:lnTo>
                        <a:pt x="1" y="393"/>
                      </a:lnTo>
                      <a:lnTo>
                        <a:pt x="4" y="411"/>
                      </a:lnTo>
                      <a:lnTo>
                        <a:pt x="9" y="430"/>
                      </a:lnTo>
                      <a:lnTo>
                        <a:pt x="16" y="448"/>
                      </a:lnTo>
                      <a:lnTo>
                        <a:pt x="23" y="466"/>
                      </a:lnTo>
                      <a:lnTo>
                        <a:pt x="34" y="485"/>
                      </a:lnTo>
                      <a:lnTo>
                        <a:pt x="45" y="501"/>
                      </a:lnTo>
                      <a:lnTo>
                        <a:pt x="58" y="518"/>
                      </a:lnTo>
                      <a:lnTo>
                        <a:pt x="74" y="535"/>
                      </a:lnTo>
                      <a:lnTo>
                        <a:pt x="91" y="551"/>
                      </a:lnTo>
                      <a:lnTo>
                        <a:pt x="107" y="566"/>
                      </a:lnTo>
                      <a:lnTo>
                        <a:pt x="127" y="582"/>
                      </a:lnTo>
                      <a:lnTo>
                        <a:pt x="148" y="596"/>
                      </a:lnTo>
                      <a:lnTo>
                        <a:pt x="171" y="610"/>
                      </a:lnTo>
                      <a:lnTo>
                        <a:pt x="194" y="624"/>
                      </a:lnTo>
                      <a:lnTo>
                        <a:pt x="219" y="637"/>
                      </a:lnTo>
                      <a:lnTo>
                        <a:pt x="245" y="649"/>
                      </a:lnTo>
                      <a:lnTo>
                        <a:pt x="272" y="661"/>
                      </a:lnTo>
                      <a:lnTo>
                        <a:pt x="299" y="672"/>
                      </a:lnTo>
                      <a:lnTo>
                        <a:pt x="329" y="683"/>
                      </a:lnTo>
                      <a:lnTo>
                        <a:pt x="359" y="692"/>
                      </a:lnTo>
                      <a:lnTo>
                        <a:pt x="390" y="701"/>
                      </a:lnTo>
                      <a:lnTo>
                        <a:pt x="422" y="710"/>
                      </a:lnTo>
                      <a:lnTo>
                        <a:pt x="456" y="716"/>
                      </a:lnTo>
                      <a:lnTo>
                        <a:pt x="490" y="724"/>
                      </a:lnTo>
                      <a:lnTo>
                        <a:pt x="525" y="729"/>
                      </a:lnTo>
                      <a:lnTo>
                        <a:pt x="560" y="735"/>
                      </a:lnTo>
                      <a:lnTo>
                        <a:pt x="596" y="738"/>
                      </a:lnTo>
                      <a:lnTo>
                        <a:pt x="632" y="742"/>
                      </a:lnTo>
                      <a:lnTo>
                        <a:pt x="670" y="745"/>
                      </a:lnTo>
                      <a:lnTo>
                        <a:pt x="707" y="746"/>
                      </a:lnTo>
                      <a:lnTo>
                        <a:pt x="746" y="746"/>
                      </a:lnTo>
                      <a:lnTo>
                        <a:pt x="785" y="746"/>
                      </a:lnTo>
                      <a:lnTo>
                        <a:pt x="822" y="745"/>
                      </a:lnTo>
                      <a:lnTo>
                        <a:pt x="860" y="742"/>
                      </a:lnTo>
                      <a:lnTo>
                        <a:pt x="896" y="738"/>
                      </a:lnTo>
                      <a:lnTo>
                        <a:pt x="933" y="735"/>
                      </a:lnTo>
                      <a:lnTo>
                        <a:pt x="967" y="729"/>
                      </a:lnTo>
                      <a:lnTo>
                        <a:pt x="1002" y="724"/>
                      </a:lnTo>
                      <a:lnTo>
                        <a:pt x="1036" y="716"/>
                      </a:lnTo>
                      <a:lnTo>
                        <a:pt x="1070" y="710"/>
                      </a:lnTo>
                      <a:lnTo>
                        <a:pt x="1102" y="701"/>
                      </a:lnTo>
                      <a:lnTo>
                        <a:pt x="1133" y="692"/>
                      </a:lnTo>
                      <a:lnTo>
                        <a:pt x="1163" y="683"/>
                      </a:lnTo>
                      <a:lnTo>
                        <a:pt x="1193" y="672"/>
                      </a:lnTo>
                      <a:lnTo>
                        <a:pt x="1220" y="661"/>
                      </a:lnTo>
                      <a:lnTo>
                        <a:pt x="1247" y="649"/>
                      </a:lnTo>
                      <a:lnTo>
                        <a:pt x="1273" y="637"/>
                      </a:lnTo>
                      <a:lnTo>
                        <a:pt x="1298" y="624"/>
                      </a:lnTo>
                      <a:lnTo>
                        <a:pt x="1321" y="610"/>
                      </a:lnTo>
                      <a:lnTo>
                        <a:pt x="1344" y="596"/>
                      </a:lnTo>
                      <a:lnTo>
                        <a:pt x="1365" y="582"/>
                      </a:lnTo>
                      <a:lnTo>
                        <a:pt x="1385" y="566"/>
                      </a:lnTo>
                      <a:lnTo>
                        <a:pt x="1401" y="551"/>
                      </a:lnTo>
                      <a:lnTo>
                        <a:pt x="1418" y="535"/>
                      </a:lnTo>
                      <a:lnTo>
                        <a:pt x="1434" y="518"/>
                      </a:lnTo>
                      <a:lnTo>
                        <a:pt x="1447" y="501"/>
                      </a:lnTo>
                      <a:lnTo>
                        <a:pt x="1458" y="485"/>
                      </a:lnTo>
                      <a:lnTo>
                        <a:pt x="1469" y="466"/>
                      </a:lnTo>
                      <a:lnTo>
                        <a:pt x="1476" y="448"/>
                      </a:lnTo>
                      <a:lnTo>
                        <a:pt x="1483" y="430"/>
                      </a:lnTo>
                      <a:lnTo>
                        <a:pt x="1488" y="411"/>
                      </a:lnTo>
                      <a:lnTo>
                        <a:pt x="1491" y="393"/>
                      </a:lnTo>
                      <a:lnTo>
                        <a:pt x="1492" y="373"/>
                      </a:lnTo>
                      <a:lnTo>
                        <a:pt x="1491" y="354"/>
                      </a:lnTo>
                      <a:lnTo>
                        <a:pt x="1488" y="336"/>
                      </a:lnTo>
                      <a:lnTo>
                        <a:pt x="1483" y="316"/>
                      </a:lnTo>
                      <a:lnTo>
                        <a:pt x="1476" y="298"/>
                      </a:lnTo>
                      <a:lnTo>
                        <a:pt x="1469" y="280"/>
                      </a:lnTo>
                      <a:lnTo>
                        <a:pt x="1458" y="262"/>
                      </a:lnTo>
                      <a:lnTo>
                        <a:pt x="1447" y="245"/>
                      </a:lnTo>
                      <a:lnTo>
                        <a:pt x="1434" y="228"/>
                      </a:lnTo>
                      <a:lnTo>
                        <a:pt x="1418" y="211"/>
                      </a:lnTo>
                      <a:lnTo>
                        <a:pt x="1401" y="196"/>
                      </a:lnTo>
                      <a:lnTo>
                        <a:pt x="1385" y="180"/>
                      </a:lnTo>
                      <a:lnTo>
                        <a:pt x="1365" y="165"/>
                      </a:lnTo>
                      <a:lnTo>
                        <a:pt x="1344" y="150"/>
                      </a:lnTo>
                      <a:lnTo>
                        <a:pt x="1321" y="136"/>
                      </a:lnTo>
                      <a:lnTo>
                        <a:pt x="1298" y="122"/>
                      </a:lnTo>
                      <a:lnTo>
                        <a:pt x="1273" y="109"/>
                      </a:lnTo>
                      <a:lnTo>
                        <a:pt x="1247" y="97"/>
                      </a:lnTo>
                      <a:lnTo>
                        <a:pt x="1220" y="86"/>
                      </a:lnTo>
                      <a:lnTo>
                        <a:pt x="1193" y="74"/>
                      </a:lnTo>
                      <a:lnTo>
                        <a:pt x="1163" y="63"/>
                      </a:lnTo>
                      <a:lnTo>
                        <a:pt x="1133" y="54"/>
                      </a:lnTo>
                      <a:lnTo>
                        <a:pt x="1102" y="45"/>
                      </a:lnTo>
                      <a:lnTo>
                        <a:pt x="1070" y="36"/>
                      </a:lnTo>
                      <a:lnTo>
                        <a:pt x="1036" y="30"/>
                      </a:lnTo>
                      <a:lnTo>
                        <a:pt x="1002" y="22"/>
                      </a:lnTo>
                      <a:lnTo>
                        <a:pt x="967" y="17"/>
                      </a:lnTo>
                      <a:lnTo>
                        <a:pt x="933" y="12"/>
                      </a:lnTo>
                      <a:lnTo>
                        <a:pt x="896" y="8"/>
                      </a:lnTo>
                      <a:lnTo>
                        <a:pt x="860" y="4"/>
                      </a:lnTo>
                      <a:lnTo>
                        <a:pt x="822" y="1"/>
                      </a:lnTo>
                      <a:lnTo>
                        <a:pt x="785" y="0"/>
                      </a:lnTo>
                      <a:lnTo>
                        <a:pt x="746" y="0"/>
                      </a:lnTo>
                      <a:close/>
                      <a:moveTo>
                        <a:pt x="746" y="723"/>
                      </a:moveTo>
                      <a:lnTo>
                        <a:pt x="746" y="723"/>
                      </a:lnTo>
                      <a:lnTo>
                        <a:pt x="710" y="723"/>
                      </a:lnTo>
                      <a:lnTo>
                        <a:pt x="675" y="722"/>
                      </a:lnTo>
                      <a:lnTo>
                        <a:pt x="640" y="719"/>
                      </a:lnTo>
                      <a:lnTo>
                        <a:pt x="605" y="716"/>
                      </a:lnTo>
                      <a:lnTo>
                        <a:pt x="571" y="713"/>
                      </a:lnTo>
                      <a:lnTo>
                        <a:pt x="537" y="707"/>
                      </a:lnTo>
                      <a:lnTo>
                        <a:pt x="505" y="702"/>
                      </a:lnTo>
                      <a:lnTo>
                        <a:pt x="474" y="696"/>
                      </a:lnTo>
                      <a:lnTo>
                        <a:pt x="443" y="689"/>
                      </a:lnTo>
                      <a:lnTo>
                        <a:pt x="413" y="681"/>
                      </a:lnTo>
                      <a:lnTo>
                        <a:pt x="383" y="672"/>
                      </a:lnTo>
                      <a:lnTo>
                        <a:pt x="355" y="663"/>
                      </a:lnTo>
                      <a:lnTo>
                        <a:pt x="328" y="654"/>
                      </a:lnTo>
                      <a:lnTo>
                        <a:pt x="302" y="644"/>
                      </a:lnTo>
                      <a:lnTo>
                        <a:pt x="276" y="632"/>
                      </a:lnTo>
                      <a:lnTo>
                        <a:pt x="251" y="621"/>
                      </a:lnTo>
                      <a:lnTo>
                        <a:pt x="228" y="609"/>
                      </a:lnTo>
                      <a:lnTo>
                        <a:pt x="206" y="596"/>
                      </a:lnTo>
                      <a:lnTo>
                        <a:pt x="185" y="583"/>
                      </a:lnTo>
                      <a:lnTo>
                        <a:pt x="166" y="569"/>
                      </a:lnTo>
                      <a:lnTo>
                        <a:pt x="148" y="554"/>
                      </a:lnTo>
                      <a:lnTo>
                        <a:pt x="131" y="540"/>
                      </a:lnTo>
                      <a:lnTo>
                        <a:pt x="115" y="525"/>
                      </a:lnTo>
                      <a:lnTo>
                        <a:pt x="101" y="509"/>
                      </a:lnTo>
                      <a:lnTo>
                        <a:pt x="89" y="494"/>
                      </a:lnTo>
                      <a:lnTo>
                        <a:pt x="78" y="477"/>
                      </a:lnTo>
                      <a:lnTo>
                        <a:pt x="69" y="461"/>
                      </a:lnTo>
                      <a:lnTo>
                        <a:pt x="61" y="444"/>
                      </a:lnTo>
                      <a:lnTo>
                        <a:pt x="54" y="426"/>
                      </a:lnTo>
                      <a:lnTo>
                        <a:pt x="51" y="409"/>
                      </a:lnTo>
                      <a:lnTo>
                        <a:pt x="48" y="391"/>
                      </a:lnTo>
                      <a:lnTo>
                        <a:pt x="47" y="373"/>
                      </a:lnTo>
                      <a:lnTo>
                        <a:pt x="48" y="355"/>
                      </a:lnTo>
                      <a:lnTo>
                        <a:pt x="51" y="337"/>
                      </a:lnTo>
                      <a:lnTo>
                        <a:pt x="54" y="320"/>
                      </a:lnTo>
                      <a:lnTo>
                        <a:pt x="61" y="302"/>
                      </a:lnTo>
                      <a:lnTo>
                        <a:pt x="69" y="285"/>
                      </a:lnTo>
                      <a:lnTo>
                        <a:pt x="78" y="269"/>
                      </a:lnTo>
                      <a:lnTo>
                        <a:pt x="89" y="253"/>
                      </a:lnTo>
                      <a:lnTo>
                        <a:pt x="101" y="237"/>
                      </a:lnTo>
                      <a:lnTo>
                        <a:pt x="115" y="222"/>
                      </a:lnTo>
                      <a:lnTo>
                        <a:pt x="131" y="206"/>
                      </a:lnTo>
                      <a:lnTo>
                        <a:pt x="148" y="192"/>
                      </a:lnTo>
                      <a:lnTo>
                        <a:pt x="166" y="177"/>
                      </a:lnTo>
                      <a:lnTo>
                        <a:pt x="185" y="163"/>
                      </a:lnTo>
                      <a:lnTo>
                        <a:pt x="206" y="150"/>
                      </a:lnTo>
                      <a:lnTo>
                        <a:pt x="228" y="137"/>
                      </a:lnTo>
                      <a:lnTo>
                        <a:pt x="251" y="126"/>
                      </a:lnTo>
                      <a:lnTo>
                        <a:pt x="276" y="114"/>
                      </a:lnTo>
                      <a:lnTo>
                        <a:pt x="302" y="102"/>
                      </a:lnTo>
                      <a:lnTo>
                        <a:pt x="328" y="92"/>
                      </a:lnTo>
                      <a:lnTo>
                        <a:pt x="355" y="83"/>
                      </a:lnTo>
                      <a:lnTo>
                        <a:pt x="383" y="74"/>
                      </a:lnTo>
                      <a:lnTo>
                        <a:pt x="413" y="65"/>
                      </a:lnTo>
                      <a:lnTo>
                        <a:pt x="443" y="57"/>
                      </a:lnTo>
                      <a:lnTo>
                        <a:pt x="474" y="51"/>
                      </a:lnTo>
                      <a:lnTo>
                        <a:pt x="505" y="44"/>
                      </a:lnTo>
                      <a:lnTo>
                        <a:pt x="537" y="39"/>
                      </a:lnTo>
                      <a:lnTo>
                        <a:pt x="571" y="34"/>
                      </a:lnTo>
                      <a:lnTo>
                        <a:pt x="605" y="30"/>
                      </a:lnTo>
                      <a:lnTo>
                        <a:pt x="640" y="27"/>
                      </a:lnTo>
                      <a:lnTo>
                        <a:pt x="675" y="25"/>
                      </a:lnTo>
                      <a:lnTo>
                        <a:pt x="710" y="23"/>
                      </a:lnTo>
                      <a:lnTo>
                        <a:pt x="746" y="23"/>
                      </a:lnTo>
                      <a:lnTo>
                        <a:pt x="782" y="23"/>
                      </a:lnTo>
                      <a:lnTo>
                        <a:pt x="817" y="25"/>
                      </a:lnTo>
                      <a:lnTo>
                        <a:pt x="852" y="27"/>
                      </a:lnTo>
                      <a:lnTo>
                        <a:pt x="887" y="30"/>
                      </a:lnTo>
                      <a:lnTo>
                        <a:pt x="921" y="34"/>
                      </a:lnTo>
                      <a:lnTo>
                        <a:pt x="955" y="39"/>
                      </a:lnTo>
                      <a:lnTo>
                        <a:pt x="987" y="44"/>
                      </a:lnTo>
                      <a:lnTo>
                        <a:pt x="1018" y="51"/>
                      </a:lnTo>
                      <a:lnTo>
                        <a:pt x="1049" y="57"/>
                      </a:lnTo>
                      <a:lnTo>
                        <a:pt x="1079" y="65"/>
                      </a:lnTo>
                      <a:lnTo>
                        <a:pt x="1109" y="74"/>
                      </a:lnTo>
                      <a:lnTo>
                        <a:pt x="1137" y="83"/>
                      </a:lnTo>
                      <a:lnTo>
                        <a:pt x="1164" y="92"/>
                      </a:lnTo>
                      <a:lnTo>
                        <a:pt x="1190" y="102"/>
                      </a:lnTo>
                      <a:lnTo>
                        <a:pt x="1216" y="114"/>
                      </a:lnTo>
                      <a:lnTo>
                        <a:pt x="1241" y="126"/>
                      </a:lnTo>
                      <a:lnTo>
                        <a:pt x="1264" y="137"/>
                      </a:lnTo>
                      <a:lnTo>
                        <a:pt x="1286" y="150"/>
                      </a:lnTo>
                      <a:lnTo>
                        <a:pt x="1307" y="163"/>
                      </a:lnTo>
                      <a:lnTo>
                        <a:pt x="1326" y="177"/>
                      </a:lnTo>
                      <a:lnTo>
                        <a:pt x="1344" y="192"/>
                      </a:lnTo>
                      <a:lnTo>
                        <a:pt x="1361" y="206"/>
                      </a:lnTo>
                      <a:lnTo>
                        <a:pt x="1377" y="222"/>
                      </a:lnTo>
                      <a:lnTo>
                        <a:pt x="1391" y="237"/>
                      </a:lnTo>
                      <a:lnTo>
                        <a:pt x="1403" y="253"/>
                      </a:lnTo>
                      <a:lnTo>
                        <a:pt x="1414" y="269"/>
                      </a:lnTo>
                      <a:lnTo>
                        <a:pt x="1423" y="285"/>
                      </a:lnTo>
                      <a:lnTo>
                        <a:pt x="1431" y="302"/>
                      </a:lnTo>
                      <a:lnTo>
                        <a:pt x="1438" y="320"/>
                      </a:lnTo>
                      <a:lnTo>
                        <a:pt x="1441" y="337"/>
                      </a:lnTo>
                      <a:lnTo>
                        <a:pt x="1444" y="355"/>
                      </a:lnTo>
                      <a:lnTo>
                        <a:pt x="1445" y="373"/>
                      </a:lnTo>
                      <a:lnTo>
                        <a:pt x="1444" y="391"/>
                      </a:lnTo>
                      <a:lnTo>
                        <a:pt x="1441" y="409"/>
                      </a:lnTo>
                      <a:lnTo>
                        <a:pt x="1438" y="426"/>
                      </a:lnTo>
                      <a:lnTo>
                        <a:pt x="1431" y="444"/>
                      </a:lnTo>
                      <a:lnTo>
                        <a:pt x="1423" y="461"/>
                      </a:lnTo>
                      <a:lnTo>
                        <a:pt x="1414" y="477"/>
                      </a:lnTo>
                      <a:lnTo>
                        <a:pt x="1403" y="494"/>
                      </a:lnTo>
                      <a:lnTo>
                        <a:pt x="1391" y="509"/>
                      </a:lnTo>
                      <a:lnTo>
                        <a:pt x="1377" y="525"/>
                      </a:lnTo>
                      <a:lnTo>
                        <a:pt x="1361" y="540"/>
                      </a:lnTo>
                      <a:lnTo>
                        <a:pt x="1344" y="554"/>
                      </a:lnTo>
                      <a:lnTo>
                        <a:pt x="1326" y="569"/>
                      </a:lnTo>
                      <a:lnTo>
                        <a:pt x="1307" y="583"/>
                      </a:lnTo>
                      <a:lnTo>
                        <a:pt x="1286" y="596"/>
                      </a:lnTo>
                      <a:lnTo>
                        <a:pt x="1264" y="609"/>
                      </a:lnTo>
                      <a:lnTo>
                        <a:pt x="1241" y="621"/>
                      </a:lnTo>
                      <a:lnTo>
                        <a:pt x="1216" y="632"/>
                      </a:lnTo>
                      <a:lnTo>
                        <a:pt x="1190" y="644"/>
                      </a:lnTo>
                      <a:lnTo>
                        <a:pt x="1164" y="654"/>
                      </a:lnTo>
                      <a:lnTo>
                        <a:pt x="1137" y="663"/>
                      </a:lnTo>
                      <a:lnTo>
                        <a:pt x="1109" y="672"/>
                      </a:lnTo>
                      <a:lnTo>
                        <a:pt x="1079" y="681"/>
                      </a:lnTo>
                      <a:lnTo>
                        <a:pt x="1049" y="689"/>
                      </a:lnTo>
                      <a:lnTo>
                        <a:pt x="1018" y="696"/>
                      </a:lnTo>
                      <a:lnTo>
                        <a:pt x="987" y="702"/>
                      </a:lnTo>
                      <a:lnTo>
                        <a:pt x="955" y="707"/>
                      </a:lnTo>
                      <a:lnTo>
                        <a:pt x="921" y="713"/>
                      </a:lnTo>
                      <a:lnTo>
                        <a:pt x="887" y="716"/>
                      </a:lnTo>
                      <a:lnTo>
                        <a:pt x="852" y="719"/>
                      </a:lnTo>
                      <a:lnTo>
                        <a:pt x="817" y="722"/>
                      </a:lnTo>
                      <a:lnTo>
                        <a:pt x="782" y="723"/>
                      </a:lnTo>
                      <a:lnTo>
                        <a:pt x="746" y="723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22" name="Freeform 13"/>
                <p:cNvSpPr>
                  <a:spLocks/>
                </p:cNvSpPr>
                <p:nvPr/>
              </p:nvSpPr>
              <p:spPr bwMode="auto">
                <a:xfrm>
                  <a:off x="3000" y="1409"/>
                  <a:ext cx="1398" cy="700"/>
                </a:xfrm>
                <a:custGeom>
                  <a:avLst/>
                  <a:gdLst>
                    <a:gd name="T0" fmla="*/ 1397 w 1398"/>
                    <a:gd name="T1" fmla="*/ 368 h 700"/>
                    <a:gd name="T2" fmla="*/ 1384 w 1398"/>
                    <a:gd name="T3" fmla="*/ 421 h 700"/>
                    <a:gd name="T4" fmla="*/ 1356 w 1398"/>
                    <a:gd name="T5" fmla="*/ 471 h 700"/>
                    <a:gd name="T6" fmla="*/ 1314 w 1398"/>
                    <a:gd name="T7" fmla="*/ 517 h 700"/>
                    <a:gd name="T8" fmla="*/ 1260 w 1398"/>
                    <a:gd name="T9" fmla="*/ 560 h 700"/>
                    <a:gd name="T10" fmla="*/ 1194 w 1398"/>
                    <a:gd name="T11" fmla="*/ 598 h 700"/>
                    <a:gd name="T12" fmla="*/ 1117 w 1398"/>
                    <a:gd name="T13" fmla="*/ 631 h 700"/>
                    <a:gd name="T14" fmla="*/ 1032 w 1398"/>
                    <a:gd name="T15" fmla="*/ 658 h 700"/>
                    <a:gd name="T16" fmla="*/ 940 w 1398"/>
                    <a:gd name="T17" fmla="*/ 679 h 700"/>
                    <a:gd name="T18" fmla="*/ 840 w 1398"/>
                    <a:gd name="T19" fmla="*/ 693 h 700"/>
                    <a:gd name="T20" fmla="*/ 735 w 1398"/>
                    <a:gd name="T21" fmla="*/ 700 h 700"/>
                    <a:gd name="T22" fmla="*/ 663 w 1398"/>
                    <a:gd name="T23" fmla="*/ 700 h 700"/>
                    <a:gd name="T24" fmla="*/ 558 w 1398"/>
                    <a:gd name="T25" fmla="*/ 693 h 700"/>
                    <a:gd name="T26" fmla="*/ 458 w 1398"/>
                    <a:gd name="T27" fmla="*/ 679 h 700"/>
                    <a:gd name="T28" fmla="*/ 366 w 1398"/>
                    <a:gd name="T29" fmla="*/ 658 h 700"/>
                    <a:gd name="T30" fmla="*/ 281 w 1398"/>
                    <a:gd name="T31" fmla="*/ 631 h 700"/>
                    <a:gd name="T32" fmla="*/ 204 w 1398"/>
                    <a:gd name="T33" fmla="*/ 598 h 700"/>
                    <a:gd name="T34" fmla="*/ 138 w 1398"/>
                    <a:gd name="T35" fmla="*/ 560 h 700"/>
                    <a:gd name="T36" fmla="*/ 84 w 1398"/>
                    <a:gd name="T37" fmla="*/ 517 h 700"/>
                    <a:gd name="T38" fmla="*/ 42 w 1398"/>
                    <a:gd name="T39" fmla="*/ 471 h 700"/>
                    <a:gd name="T40" fmla="*/ 14 w 1398"/>
                    <a:gd name="T41" fmla="*/ 421 h 700"/>
                    <a:gd name="T42" fmla="*/ 1 w 1398"/>
                    <a:gd name="T43" fmla="*/ 368 h 700"/>
                    <a:gd name="T44" fmla="*/ 1 w 1398"/>
                    <a:gd name="T45" fmla="*/ 332 h 700"/>
                    <a:gd name="T46" fmla="*/ 14 w 1398"/>
                    <a:gd name="T47" fmla="*/ 279 h 700"/>
                    <a:gd name="T48" fmla="*/ 42 w 1398"/>
                    <a:gd name="T49" fmla="*/ 230 h 700"/>
                    <a:gd name="T50" fmla="*/ 84 w 1398"/>
                    <a:gd name="T51" fmla="*/ 183 h 700"/>
                    <a:gd name="T52" fmla="*/ 138 w 1398"/>
                    <a:gd name="T53" fmla="*/ 140 h 700"/>
                    <a:gd name="T54" fmla="*/ 204 w 1398"/>
                    <a:gd name="T55" fmla="*/ 103 h 700"/>
                    <a:gd name="T56" fmla="*/ 281 w 1398"/>
                    <a:gd name="T57" fmla="*/ 69 h 700"/>
                    <a:gd name="T58" fmla="*/ 366 w 1398"/>
                    <a:gd name="T59" fmla="*/ 42 h 700"/>
                    <a:gd name="T60" fmla="*/ 458 w 1398"/>
                    <a:gd name="T61" fmla="*/ 21 h 700"/>
                    <a:gd name="T62" fmla="*/ 558 w 1398"/>
                    <a:gd name="T63" fmla="*/ 7 h 700"/>
                    <a:gd name="T64" fmla="*/ 663 w 1398"/>
                    <a:gd name="T65" fmla="*/ 0 h 700"/>
                    <a:gd name="T66" fmla="*/ 735 w 1398"/>
                    <a:gd name="T67" fmla="*/ 0 h 700"/>
                    <a:gd name="T68" fmla="*/ 840 w 1398"/>
                    <a:gd name="T69" fmla="*/ 7 h 700"/>
                    <a:gd name="T70" fmla="*/ 940 w 1398"/>
                    <a:gd name="T71" fmla="*/ 21 h 700"/>
                    <a:gd name="T72" fmla="*/ 1032 w 1398"/>
                    <a:gd name="T73" fmla="*/ 42 h 700"/>
                    <a:gd name="T74" fmla="*/ 1117 w 1398"/>
                    <a:gd name="T75" fmla="*/ 69 h 700"/>
                    <a:gd name="T76" fmla="*/ 1194 w 1398"/>
                    <a:gd name="T77" fmla="*/ 103 h 700"/>
                    <a:gd name="T78" fmla="*/ 1260 w 1398"/>
                    <a:gd name="T79" fmla="*/ 140 h 700"/>
                    <a:gd name="T80" fmla="*/ 1314 w 1398"/>
                    <a:gd name="T81" fmla="*/ 183 h 700"/>
                    <a:gd name="T82" fmla="*/ 1356 w 1398"/>
                    <a:gd name="T83" fmla="*/ 230 h 700"/>
                    <a:gd name="T84" fmla="*/ 1384 w 1398"/>
                    <a:gd name="T85" fmla="*/ 279 h 700"/>
                    <a:gd name="T86" fmla="*/ 1397 w 1398"/>
                    <a:gd name="T87" fmla="*/ 332 h 700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w 1398"/>
                    <a:gd name="T133" fmla="*/ 0 h 700"/>
                    <a:gd name="T134" fmla="*/ 1398 w 1398"/>
                    <a:gd name="T135" fmla="*/ 700 h 700"/>
                  </a:gdLst>
                  <a:ahLst/>
                  <a:cxnLst>
                    <a:cxn ang="T88">
                      <a:pos x="T0" y="T1"/>
                    </a:cxn>
                    <a:cxn ang="T89">
                      <a:pos x="T2" y="T3"/>
                    </a:cxn>
                    <a:cxn ang="T90">
                      <a:pos x="T4" y="T5"/>
                    </a:cxn>
                    <a:cxn ang="T91">
                      <a:pos x="T6" y="T7"/>
                    </a:cxn>
                    <a:cxn ang="T92">
                      <a:pos x="T8" y="T9"/>
                    </a:cxn>
                    <a:cxn ang="T93">
                      <a:pos x="T10" y="T11"/>
                    </a:cxn>
                    <a:cxn ang="T94">
                      <a:pos x="T12" y="T13"/>
                    </a:cxn>
                    <a:cxn ang="T95">
                      <a:pos x="T14" y="T15"/>
                    </a:cxn>
                    <a:cxn ang="T96">
                      <a:pos x="T16" y="T17"/>
                    </a:cxn>
                    <a:cxn ang="T97">
                      <a:pos x="T18" y="T19"/>
                    </a:cxn>
                    <a:cxn ang="T98">
                      <a:pos x="T20" y="T21"/>
                    </a:cxn>
                    <a:cxn ang="T99">
                      <a:pos x="T22" y="T23"/>
                    </a:cxn>
                    <a:cxn ang="T100">
                      <a:pos x="T24" y="T25"/>
                    </a:cxn>
                    <a:cxn ang="T101">
                      <a:pos x="T26" y="T27"/>
                    </a:cxn>
                    <a:cxn ang="T102">
                      <a:pos x="T28" y="T29"/>
                    </a:cxn>
                    <a:cxn ang="T103">
                      <a:pos x="T30" y="T31"/>
                    </a:cxn>
                    <a:cxn ang="T104">
                      <a:pos x="T32" y="T33"/>
                    </a:cxn>
                    <a:cxn ang="T105">
                      <a:pos x="T34" y="T35"/>
                    </a:cxn>
                    <a:cxn ang="T106">
                      <a:pos x="T36" y="T37"/>
                    </a:cxn>
                    <a:cxn ang="T107">
                      <a:pos x="T38" y="T39"/>
                    </a:cxn>
                    <a:cxn ang="T108">
                      <a:pos x="T40" y="T41"/>
                    </a:cxn>
                    <a:cxn ang="T109">
                      <a:pos x="T42" y="T43"/>
                    </a:cxn>
                    <a:cxn ang="T110">
                      <a:pos x="T44" y="T45"/>
                    </a:cxn>
                    <a:cxn ang="T111">
                      <a:pos x="T46" y="T47"/>
                    </a:cxn>
                    <a:cxn ang="T112">
                      <a:pos x="T48" y="T49"/>
                    </a:cxn>
                    <a:cxn ang="T113">
                      <a:pos x="T50" y="T51"/>
                    </a:cxn>
                    <a:cxn ang="T114">
                      <a:pos x="T52" y="T53"/>
                    </a:cxn>
                    <a:cxn ang="T115">
                      <a:pos x="T54" y="T55"/>
                    </a:cxn>
                    <a:cxn ang="T116">
                      <a:pos x="T56" y="T57"/>
                    </a:cxn>
                    <a:cxn ang="T117">
                      <a:pos x="T58" y="T59"/>
                    </a:cxn>
                    <a:cxn ang="T118">
                      <a:pos x="T60" y="T61"/>
                    </a:cxn>
                    <a:cxn ang="T119">
                      <a:pos x="T62" y="T63"/>
                    </a:cxn>
                    <a:cxn ang="T120">
                      <a:pos x="T64" y="T65"/>
                    </a:cxn>
                    <a:cxn ang="T121">
                      <a:pos x="T66" y="T67"/>
                    </a:cxn>
                    <a:cxn ang="T122">
                      <a:pos x="T68" y="T69"/>
                    </a:cxn>
                    <a:cxn ang="T123">
                      <a:pos x="T70" y="T71"/>
                    </a:cxn>
                    <a:cxn ang="T124">
                      <a:pos x="T72" y="T73"/>
                    </a:cxn>
                    <a:cxn ang="T125">
                      <a:pos x="T74" y="T75"/>
                    </a:cxn>
                    <a:cxn ang="T126">
                      <a:pos x="T76" y="T77"/>
                    </a:cxn>
                    <a:cxn ang="T127">
                      <a:pos x="T78" y="T79"/>
                    </a:cxn>
                    <a:cxn ang="T128">
                      <a:pos x="T80" y="T81"/>
                    </a:cxn>
                    <a:cxn ang="T129">
                      <a:pos x="T82" y="T83"/>
                    </a:cxn>
                    <a:cxn ang="T130">
                      <a:pos x="T84" y="T85"/>
                    </a:cxn>
                    <a:cxn ang="T131">
                      <a:pos x="T86" y="T87"/>
                    </a:cxn>
                  </a:cxnLst>
                  <a:rect l="T132" t="T133" r="T134" b="T135"/>
                  <a:pathLst>
                    <a:path w="1398" h="700">
                      <a:moveTo>
                        <a:pt x="1398" y="350"/>
                      </a:moveTo>
                      <a:lnTo>
                        <a:pt x="1398" y="350"/>
                      </a:lnTo>
                      <a:lnTo>
                        <a:pt x="1397" y="368"/>
                      </a:lnTo>
                      <a:lnTo>
                        <a:pt x="1394" y="386"/>
                      </a:lnTo>
                      <a:lnTo>
                        <a:pt x="1391" y="403"/>
                      </a:lnTo>
                      <a:lnTo>
                        <a:pt x="1384" y="421"/>
                      </a:lnTo>
                      <a:lnTo>
                        <a:pt x="1376" y="438"/>
                      </a:lnTo>
                      <a:lnTo>
                        <a:pt x="1367" y="454"/>
                      </a:lnTo>
                      <a:lnTo>
                        <a:pt x="1356" y="471"/>
                      </a:lnTo>
                      <a:lnTo>
                        <a:pt x="1344" y="486"/>
                      </a:lnTo>
                      <a:lnTo>
                        <a:pt x="1330" y="502"/>
                      </a:lnTo>
                      <a:lnTo>
                        <a:pt x="1314" y="517"/>
                      </a:lnTo>
                      <a:lnTo>
                        <a:pt x="1297" y="531"/>
                      </a:lnTo>
                      <a:lnTo>
                        <a:pt x="1279" y="546"/>
                      </a:lnTo>
                      <a:lnTo>
                        <a:pt x="1260" y="560"/>
                      </a:lnTo>
                      <a:lnTo>
                        <a:pt x="1239" y="573"/>
                      </a:lnTo>
                      <a:lnTo>
                        <a:pt x="1217" y="586"/>
                      </a:lnTo>
                      <a:lnTo>
                        <a:pt x="1194" y="598"/>
                      </a:lnTo>
                      <a:lnTo>
                        <a:pt x="1169" y="609"/>
                      </a:lnTo>
                      <a:lnTo>
                        <a:pt x="1143" y="621"/>
                      </a:lnTo>
                      <a:lnTo>
                        <a:pt x="1117" y="631"/>
                      </a:lnTo>
                      <a:lnTo>
                        <a:pt x="1090" y="640"/>
                      </a:lnTo>
                      <a:lnTo>
                        <a:pt x="1062" y="649"/>
                      </a:lnTo>
                      <a:lnTo>
                        <a:pt x="1032" y="658"/>
                      </a:lnTo>
                      <a:lnTo>
                        <a:pt x="1002" y="666"/>
                      </a:lnTo>
                      <a:lnTo>
                        <a:pt x="971" y="673"/>
                      </a:lnTo>
                      <a:lnTo>
                        <a:pt x="940" y="679"/>
                      </a:lnTo>
                      <a:lnTo>
                        <a:pt x="908" y="684"/>
                      </a:lnTo>
                      <a:lnTo>
                        <a:pt x="874" y="690"/>
                      </a:lnTo>
                      <a:lnTo>
                        <a:pt x="840" y="693"/>
                      </a:lnTo>
                      <a:lnTo>
                        <a:pt x="805" y="696"/>
                      </a:lnTo>
                      <a:lnTo>
                        <a:pt x="770" y="699"/>
                      </a:lnTo>
                      <a:lnTo>
                        <a:pt x="735" y="700"/>
                      </a:lnTo>
                      <a:lnTo>
                        <a:pt x="699" y="700"/>
                      </a:lnTo>
                      <a:lnTo>
                        <a:pt x="663" y="700"/>
                      </a:lnTo>
                      <a:lnTo>
                        <a:pt x="628" y="699"/>
                      </a:lnTo>
                      <a:lnTo>
                        <a:pt x="593" y="696"/>
                      </a:lnTo>
                      <a:lnTo>
                        <a:pt x="558" y="693"/>
                      </a:lnTo>
                      <a:lnTo>
                        <a:pt x="524" y="690"/>
                      </a:lnTo>
                      <a:lnTo>
                        <a:pt x="490" y="684"/>
                      </a:lnTo>
                      <a:lnTo>
                        <a:pt x="458" y="679"/>
                      </a:lnTo>
                      <a:lnTo>
                        <a:pt x="427" y="673"/>
                      </a:lnTo>
                      <a:lnTo>
                        <a:pt x="396" y="666"/>
                      </a:lnTo>
                      <a:lnTo>
                        <a:pt x="366" y="658"/>
                      </a:lnTo>
                      <a:lnTo>
                        <a:pt x="336" y="649"/>
                      </a:lnTo>
                      <a:lnTo>
                        <a:pt x="308" y="640"/>
                      </a:lnTo>
                      <a:lnTo>
                        <a:pt x="281" y="631"/>
                      </a:lnTo>
                      <a:lnTo>
                        <a:pt x="255" y="621"/>
                      </a:lnTo>
                      <a:lnTo>
                        <a:pt x="229" y="609"/>
                      </a:lnTo>
                      <a:lnTo>
                        <a:pt x="204" y="598"/>
                      </a:lnTo>
                      <a:lnTo>
                        <a:pt x="181" y="586"/>
                      </a:lnTo>
                      <a:lnTo>
                        <a:pt x="159" y="573"/>
                      </a:lnTo>
                      <a:lnTo>
                        <a:pt x="138" y="560"/>
                      </a:lnTo>
                      <a:lnTo>
                        <a:pt x="119" y="546"/>
                      </a:lnTo>
                      <a:lnTo>
                        <a:pt x="101" y="531"/>
                      </a:lnTo>
                      <a:lnTo>
                        <a:pt x="84" y="517"/>
                      </a:lnTo>
                      <a:lnTo>
                        <a:pt x="68" y="502"/>
                      </a:lnTo>
                      <a:lnTo>
                        <a:pt x="54" y="486"/>
                      </a:lnTo>
                      <a:lnTo>
                        <a:pt x="42" y="471"/>
                      </a:lnTo>
                      <a:lnTo>
                        <a:pt x="31" y="454"/>
                      </a:lnTo>
                      <a:lnTo>
                        <a:pt x="22" y="438"/>
                      </a:lnTo>
                      <a:lnTo>
                        <a:pt x="14" y="421"/>
                      </a:lnTo>
                      <a:lnTo>
                        <a:pt x="7" y="403"/>
                      </a:lnTo>
                      <a:lnTo>
                        <a:pt x="4" y="386"/>
                      </a:lnTo>
                      <a:lnTo>
                        <a:pt x="1" y="368"/>
                      </a:lnTo>
                      <a:lnTo>
                        <a:pt x="0" y="350"/>
                      </a:lnTo>
                      <a:lnTo>
                        <a:pt x="1" y="332"/>
                      </a:lnTo>
                      <a:lnTo>
                        <a:pt x="4" y="314"/>
                      </a:lnTo>
                      <a:lnTo>
                        <a:pt x="7" y="297"/>
                      </a:lnTo>
                      <a:lnTo>
                        <a:pt x="14" y="279"/>
                      </a:lnTo>
                      <a:lnTo>
                        <a:pt x="22" y="262"/>
                      </a:lnTo>
                      <a:lnTo>
                        <a:pt x="31" y="246"/>
                      </a:lnTo>
                      <a:lnTo>
                        <a:pt x="42" y="230"/>
                      </a:lnTo>
                      <a:lnTo>
                        <a:pt x="54" y="214"/>
                      </a:lnTo>
                      <a:lnTo>
                        <a:pt x="68" y="199"/>
                      </a:lnTo>
                      <a:lnTo>
                        <a:pt x="84" y="183"/>
                      </a:lnTo>
                      <a:lnTo>
                        <a:pt x="101" y="169"/>
                      </a:lnTo>
                      <a:lnTo>
                        <a:pt x="119" y="154"/>
                      </a:lnTo>
                      <a:lnTo>
                        <a:pt x="138" y="140"/>
                      </a:lnTo>
                      <a:lnTo>
                        <a:pt x="159" y="127"/>
                      </a:lnTo>
                      <a:lnTo>
                        <a:pt x="181" y="114"/>
                      </a:lnTo>
                      <a:lnTo>
                        <a:pt x="204" y="103"/>
                      </a:lnTo>
                      <a:lnTo>
                        <a:pt x="229" y="91"/>
                      </a:lnTo>
                      <a:lnTo>
                        <a:pt x="255" y="79"/>
                      </a:lnTo>
                      <a:lnTo>
                        <a:pt x="281" y="69"/>
                      </a:lnTo>
                      <a:lnTo>
                        <a:pt x="308" y="60"/>
                      </a:lnTo>
                      <a:lnTo>
                        <a:pt x="336" y="51"/>
                      </a:lnTo>
                      <a:lnTo>
                        <a:pt x="366" y="42"/>
                      </a:lnTo>
                      <a:lnTo>
                        <a:pt x="396" y="34"/>
                      </a:lnTo>
                      <a:lnTo>
                        <a:pt x="427" y="28"/>
                      </a:lnTo>
                      <a:lnTo>
                        <a:pt x="458" y="21"/>
                      </a:lnTo>
                      <a:lnTo>
                        <a:pt x="490" y="16"/>
                      </a:lnTo>
                      <a:lnTo>
                        <a:pt x="524" y="11"/>
                      </a:lnTo>
                      <a:lnTo>
                        <a:pt x="558" y="7"/>
                      </a:lnTo>
                      <a:lnTo>
                        <a:pt x="593" y="4"/>
                      </a:lnTo>
                      <a:lnTo>
                        <a:pt x="628" y="2"/>
                      </a:lnTo>
                      <a:lnTo>
                        <a:pt x="663" y="0"/>
                      </a:lnTo>
                      <a:lnTo>
                        <a:pt x="699" y="0"/>
                      </a:lnTo>
                      <a:lnTo>
                        <a:pt x="735" y="0"/>
                      </a:lnTo>
                      <a:lnTo>
                        <a:pt x="770" y="2"/>
                      </a:lnTo>
                      <a:lnTo>
                        <a:pt x="805" y="4"/>
                      </a:lnTo>
                      <a:lnTo>
                        <a:pt x="840" y="7"/>
                      </a:lnTo>
                      <a:lnTo>
                        <a:pt x="874" y="11"/>
                      </a:lnTo>
                      <a:lnTo>
                        <a:pt x="908" y="16"/>
                      </a:lnTo>
                      <a:lnTo>
                        <a:pt x="940" y="21"/>
                      </a:lnTo>
                      <a:lnTo>
                        <a:pt x="971" y="28"/>
                      </a:lnTo>
                      <a:lnTo>
                        <a:pt x="1002" y="34"/>
                      </a:lnTo>
                      <a:lnTo>
                        <a:pt x="1032" y="42"/>
                      </a:lnTo>
                      <a:lnTo>
                        <a:pt x="1062" y="51"/>
                      </a:lnTo>
                      <a:lnTo>
                        <a:pt x="1090" y="60"/>
                      </a:lnTo>
                      <a:lnTo>
                        <a:pt x="1117" y="69"/>
                      </a:lnTo>
                      <a:lnTo>
                        <a:pt x="1143" y="79"/>
                      </a:lnTo>
                      <a:lnTo>
                        <a:pt x="1169" y="91"/>
                      </a:lnTo>
                      <a:lnTo>
                        <a:pt x="1194" y="103"/>
                      </a:lnTo>
                      <a:lnTo>
                        <a:pt x="1217" y="114"/>
                      </a:lnTo>
                      <a:lnTo>
                        <a:pt x="1239" y="127"/>
                      </a:lnTo>
                      <a:lnTo>
                        <a:pt x="1260" y="140"/>
                      </a:lnTo>
                      <a:lnTo>
                        <a:pt x="1279" y="154"/>
                      </a:lnTo>
                      <a:lnTo>
                        <a:pt x="1297" y="169"/>
                      </a:lnTo>
                      <a:lnTo>
                        <a:pt x="1314" y="183"/>
                      </a:lnTo>
                      <a:lnTo>
                        <a:pt x="1330" y="199"/>
                      </a:lnTo>
                      <a:lnTo>
                        <a:pt x="1344" y="214"/>
                      </a:lnTo>
                      <a:lnTo>
                        <a:pt x="1356" y="230"/>
                      </a:lnTo>
                      <a:lnTo>
                        <a:pt x="1367" y="246"/>
                      </a:lnTo>
                      <a:lnTo>
                        <a:pt x="1376" y="262"/>
                      </a:lnTo>
                      <a:lnTo>
                        <a:pt x="1384" y="279"/>
                      </a:lnTo>
                      <a:lnTo>
                        <a:pt x="1391" y="297"/>
                      </a:lnTo>
                      <a:lnTo>
                        <a:pt x="1394" y="314"/>
                      </a:lnTo>
                      <a:lnTo>
                        <a:pt x="1397" y="332"/>
                      </a:lnTo>
                      <a:lnTo>
                        <a:pt x="1398" y="35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grpSp>
            <p:nvGrpSpPr>
              <p:cNvPr id="59403" name="Group 14"/>
              <p:cNvGrpSpPr>
                <a:grpSpLocks/>
              </p:cNvGrpSpPr>
              <p:nvPr/>
            </p:nvGrpSpPr>
            <p:grpSpPr bwMode="auto">
              <a:xfrm>
                <a:off x="6447177" y="3307541"/>
                <a:ext cx="1042988" cy="923925"/>
                <a:chOff x="2335" y="1139"/>
                <a:chExt cx="1089" cy="1089"/>
              </a:xfrm>
            </p:grpSpPr>
            <p:sp>
              <p:nvSpPr>
                <p:cNvPr id="24" name="Oval 15"/>
                <p:cNvSpPr>
                  <a:spLocks noChangeArrowheads="1"/>
                </p:cNvSpPr>
                <p:nvPr/>
              </p:nvSpPr>
              <p:spPr bwMode="auto">
                <a:xfrm>
                  <a:off x="2335" y="1139"/>
                  <a:ext cx="1090" cy="1089"/>
                </a:xfrm>
                <a:prstGeom prst="ellipse">
                  <a:avLst/>
                </a:prstGeom>
                <a:solidFill>
                  <a:srgbClr val="FF000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44" name="Group 1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26" name="Freeform 17"/>
                  <p:cNvSpPr>
                    <a:spLocks/>
                  </p:cNvSpPr>
                  <p:nvPr/>
                </p:nvSpPr>
                <p:spPr bwMode="auto">
                  <a:xfrm>
                    <a:off x="1431" y="1843"/>
                    <a:ext cx="907" cy="291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27" name="Oval 18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843"/>
                    <a:ext cx="228" cy="20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4" name="Group 19"/>
              <p:cNvGrpSpPr>
                <a:grpSpLocks/>
              </p:cNvGrpSpPr>
              <p:nvPr/>
            </p:nvGrpSpPr>
            <p:grpSpPr bwMode="auto">
              <a:xfrm>
                <a:off x="5583577" y="3626629"/>
                <a:ext cx="755650" cy="668337"/>
                <a:chOff x="2335" y="1139"/>
                <a:chExt cx="1089" cy="1089"/>
              </a:xfrm>
            </p:grpSpPr>
            <p:sp>
              <p:nvSpPr>
                <p:cNvPr id="29" name="Oval 20"/>
                <p:cNvSpPr>
                  <a:spLocks noChangeArrowheads="1"/>
                </p:cNvSpPr>
                <p:nvPr/>
              </p:nvSpPr>
              <p:spPr bwMode="auto">
                <a:xfrm>
                  <a:off x="2334" y="1144"/>
                  <a:ext cx="1090" cy="10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40" name="Group 2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1" name="Freeform 22"/>
                  <p:cNvSpPr>
                    <a:spLocks/>
                  </p:cNvSpPr>
                  <p:nvPr/>
                </p:nvSpPr>
                <p:spPr bwMode="auto">
                  <a:xfrm>
                    <a:off x="1431" y="1864"/>
                    <a:ext cx="902" cy="295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2" name="Oval 23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864"/>
                    <a:ext cx="227" cy="21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5" name="Group 24"/>
              <p:cNvGrpSpPr>
                <a:grpSpLocks/>
              </p:cNvGrpSpPr>
              <p:nvPr/>
            </p:nvGrpSpPr>
            <p:grpSpPr bwMode="auto">
              <a:xfrm>
                <a:off x="5907427" y="3690129"/>
                <a:ext cx="755650" cy="668337"/>
                <a:chOff x="2335" y="1139"/>
                <a:chExt cx="1089" cy="1089"/>
              </a:xfrm>
            </p:grpSpPr>
            <p:sp>
              <p:nvSpPr>
                <p:cNvPr id="34" name="Oval 25"/>
                <p:cNvSpPr>
                  <a:spLocks noChangeArrowheads="1"/>
                </p:cNvSpPr>
                <p:nvPr/>
              </p:nvSpPr>
              <p:spPr bwMode="auto">
                <a:xfrm>
                  <a:off x="2336" y="1148"/>
                  <a:ext cx="1083" cy="1079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36" name="Group 26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36" name="Freeform 27"/>
                  <p:cNvSpPr>
                    <a:spLocks/>
                  </p:cNvSpPr>
                  <p:nvPr/>
                </p:nvSpPr>
                <p:spPr bwMode="auto">
                  <a:xfrm>
                    <a:off x="1432" y="1887"/>
                    <a:ext cx="905" cy="295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37" name="Oval 28"/>
                  <p:cNvSpPr>
                    <a:spLocks noChangeArrowheads="1"/>
                  </p:cNvSpPr>
                  <p:nvPr/>
                </p:nvSpPr>
                <p:spPr bwMode="auto">
                  <a:xfrm>
                    <a:off x="1772" y="1887"/>
                    <a:ext cx="227" cy="21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6" name="Group 29"/>
              <p:cNvGrpSpPr>
                <a:grpSpLocks/>
              </p:cNvGrpSpPr>
              <p:nvPr/>
            </p:nvGrpSpPr>
            <p:grpSpPr bwMode="auto">
              <a:xfrm>
                <a:off x="5331165" y="3880629"/>
                <a:ext cx="755650" cy="669925"/>
                <a:chOff x="2335" y="1139"/>
                <a:chExt cx="1089" cy="1089"/>
              </a:xfrm>
            </p:grpSpPr>
            <p:sp>
              <p:nvSpPr>
                <p:cNvPr id="39" name="Oval 30"/>
                <p:cNvSpPr>
                  <a:spLocks noChangeArrowheads="1"/>
                </p:cNvSpPr>
                <p:nvPr/>
              </p:nvSpPr>
              <p:spPr bwMode="auto">
                <a:xfrm>
                  <a:off x="2334" y="1134"/>
                  <a:ext cx="1090" cy="109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32" name="Group 3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41" name="Freeform 32"/>
                  <p:cNvSpPr>
                    <a:spLocks/>
                  </p:cNvSpPr>
                  <p:nvPr/>
                </p:nvSpPr>
                <p:spPr bwMode="auto">
                  <a:xfrm>
                    <a:off x="1431" y="1842"/>
                    <a:ext cx="902" cy="279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2" name="Oval 33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842"/>
                    <a:ext cx="227" cy="195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7" name="Group 34"/>
              <p:cNvGrpSpPr>
                <a:grpSpLocks/>
              </p:cNvGrpSpPr>
              <p:nvPr/>
            </p:nvGrpSpPr>
            <p:grpSpPr bwMode="auto">
              <a:xfrm>
                <a:off x="5762965" y="4136216"/>
                <a:ext cx="755650" cy="669925"/>
                <a:chOff x="2335" y="1139"/>
                <a:chExt cx="1089" cy="1089"/>
              </a:xfrm>
            </p:grpSpPr>
            <p:sp>
              <p:nvSpPr>
                <p:cNvPr id="44" name="Oval 35"/>
                <p:cNvSpPr>
                  <a:spLocks noChangeArrowheads="1"/>
                </p:cNvSpPr>
                <p:nvPr/>
              </p:nvSpPr>
              <p:spPr bwMode="auto">
                <a:xfrm>
                  <a:off x="2330" y="1139"/>
                  <a:ext cx="1093" cy="1088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28" name="Group 36"/>
                <p:cNvGrpSpPr>
                  <a:grpSpLocks/>
                </p:cNvGrpSpPr>
                <p:nvPr/>
              </p:nvGrpSpPr>
              <p:grpSpPr bwMode="auto">
                <a:xfrm>
                  <a:off x="2427" y="1169"/>
                  <a:ext cx="908" cy="295"/>
                  <a:chOff x="1432" y="1843"/>
                  <a:chExt cx="907" cy="294"/>
                </a:xfrm>
              </p:grpSpPr>
              <p:sp>
                <p:nvSpPr>
                  <p:cNvPr id="46" name="Freeform 37"/>
                  <p:cNvSpPr>
                    <a:spLocks/>
                  </p:cNvSpPr>
                  <p:nvPr/>
                </p:nvSpPr>
                <p:spPr bwMode="auto">
                  <a:xfrm>
                    <a:off x="1427" y="1844"/>
                    <a:ext cx="912" cy="294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47" name="Oval 38"/>
                  <p:cNvSpPr>
                    <a:spLocks noChangeArrowheads="1"/>
                  </p:cNvSpPr>
                  <p:nvPr/>
                </p:nvSpPr>
                <p:spPr bwMode="auto">
                  <a:xfrm>
                    <a:off x="1769" y="1844"/>
                    <a:ext cx="231" cy="202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8" name="Group 39"/>
              <p:cNvGrpSpPr>
                <a:grpSpLocks/>
              </p:cNvGrpSpPr>
              <p:nvPr/>
            </p:nvGrpSpPr>
            <p:grpSpPr bwMode="auto">
              <a:xfrm>
                <a:off x="6807540" y="3913966"/>
                <a:ext cx="755650" cy="668338"/>
                <a:chOff x="2335" y="1139"/>
                <a:chExt cx="1089" cy="1089"/>
              </a:xfrm>
            </p:grpSpPr>
            <p:sp>
              <p:nvSpPr>
                <p:cNvPr id="49" name="Oval 40"/>
                <p:cNvSpPr>
                  <a:spLocks noChangeArrowheads="1"/>
                </p:cNvSpPr>
                <p:nvPr/>
              </p:nvSpPr>
              <p:spPr bwMode="auto">
                <a:xfrm>
                  <a:off x="2335" y="1144"/>
                  <a:ext cx="1090" cy="1083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24" name="Group 41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51" name="Freeform 42"/>
                  <p:cNvSpPr>
                    <a:spLocks/>
                  </p:cNvSpPr>
                  <p:nvPr/>
                </p:nvSpPr>
                <p:spPr bwMode="auto">
                  <a:xfrm>
                    <a:off x="1432" y="1864"/>
                    <a:ext cx="905" cy="295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52" name="Oval 43"/>
                  <p:cNvSpPr>
                    <a:spLocks noChangeArrowheads="1"/>
                  </p:cNvSpPr>
                  <p:nvPr/>
                </p:nvSpPr>
                <p:spPr bwMode="auto">
                  <a:xfrm>
                    <a:off x="1771" y="1864"/>
                    <a:ext cx="227" cy="210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09" name="Group 48"/>
              <p:cNvGrpSpPr>
                <a:grpSpLocks/>
              </p:cNvGrpSpPr>
              <p:nvPr/>
            </p:nvGrpSpPr>
            <p:grpSpPr bwMode="auto">
              <a:xfrm>
                <a:off x="7664790" y="5547504"/>
                <a:ext cx="285750" cy="82550"/>
                <a:chOff x="1431" y="1843"/>
                <a:chExt cx="907" cy="295"/>
              </a:xfrm>
            </p:grpSpPr>
            <p:sp>
              <p:nvSpPr>
                <p:cNvPr id="54" name="Freeform 49"/>
                <p:cNvSpPr>
                  <a:spLocks/>
                </p:cNvSpPr>
                <p:nvPr/>
              </p:nvSpPr>
              <p:spPr bwMode="auto">
                <a:xfrm>
                  <a:off x="1433" y="1843"/>
                  <a:ext cx="905" cy="295"/>
                </a:xfrm>
                <a:custGeom>
                  <a:avLst/>
                  <a:gdLst/>
                  <a:ahLst/>
                  <a:cxnLst>
                    <a:cxn ang="0">
                      <a:pos x="0" y="1576"/>
                    </a:cxn>
                    <a:cxn ang="0">
                      <a:pos x="50" y="1462"/>
                    </a:cxn>
                    <a:cxn ang="0">
                      <a:pos x="108" y="1350"/>
                    </a:cxn>
                    <a:cxn ang="0">
                      <a:pos x="170" y="1242"/>
                    </a:cxn>
                    <a:cxn ang="0">
                      <a:pos x="238" y="1138"/>
                    </a:cxn>
                    <a:cxn ang="0">
                      <a:pos x="310" y="1036"/>
                    </a:cxn>
                    <a:cxn ang="0">
                      <a:pos x="386" y="940"/>
                    </a:cxn>
                    <a:cxn ang="0">
                      <a:pos x="468" y="846"/>
                    </a:cxn>
                    <a:cxn ang="0">
                      <a:pos x="552" y="756"/>
                    </a:cxn>
                    <a:cxn ang="0">
                      <a:pos x="596" y="712"/>
                    </a:cxn>
                    <a:cxn ang="0">
                      <a:pos x="688" y="630"/>
                    </a:cxn>
                    <a:cxn ang="0">
                      <a:pos x="784" y="550"/>
                    </a:cxn>
                    <a:cxn ang="0">
                      <a:pos x="884" y="476"/>
                    </a:cxn>
                    <a:cxn ang="0">
                      <a:pos x="986" y="406"/>
                    </a:cxn>
                    <a:cxn ang="0">
                      <a:pos x="1092" y="342"/>
                    </a:cxn>
                    <a:cxn ang="0">
                      <a:pos x="1202" y="282"/>
                    </a:cxn>
                    <a:cxn ang="0">
                      <a:pos x="1316" y="228"/>
                    </a:cxn>
                    <a:cxn ang="0">
                      <a:pos x="1374" y="202"/>
                    </a:cxn>
                    <a:cxn ang="0">
                      <a:pos x="1490" y="156"/>
                    </a:cxn>
                    <a:cxn ang="0">
                      <a:pos x="1610" y="116"/>
                    </a:cxn>
                    <a:cxn ang="0">
                      <a:pos x="1732" y="80"/>
                    </a:cxn>
                    <a:cxn ang="0">
                      <a:pos x="1858" y="52"/>
                    </a:cxn>
                    <a:cxn ang="0">
                      <a:pos x="1984" y="30"/>
                    </a:cxn>
                    <a:cxn ang="0">
                      <a:pos x="2114" y="12"/>
                    </a:cxn>
                    <a:cxn ang="0">
                      <a:pos x="2246" y="2"/>
                    </a:cxn>
                    <a:cxn ang="0">
                      <a:pos x="2378" y="0"/>
                    </a:cxn>
                    <a:cxn ang="0">
                      <a:pos x="2444" y="0"/>
                    </a:cxn>
                    <a:cxn ang="0">
                      <a:pos x="2576" y="8"/>
                    </a:cxn>
                    <a:cxn ang="0">
                      <a:pos x="2706" y="20"/>
                    </a:cxn>
                    <a:cxn ang="0">
                      <a:pos x="2834" y="40"/>
                    </a:cxn>
                    <a:cxn ang="0">
                      <a:pos x="2962" y="66"/>
                    </a:cxn>
                    <a:cxn ang="0">
                      <a:pos x="3084" y="98"/>
                    </a:cxn>
                    <a:cxn ang="0">
                      <a:pos x="3206" y="136"/>
                    </a:cxn>
                    <a:cxn ang="0">
                      <a:pos x="3324" y="178"/>
                    </a:cxn>
                    <a:cxn ang="0">
                      <a:pos x="3382" y="202"/>
                    </a:cxn>
                    <a:cxn ang="0">
                      <a:pos x="3498" y="254"/>
                    </a:cxn>
                    <a:cxn ang="0">
                      <a:pos x="3608" y="312"/>
                    </a:cxn>
                    <a:cxn ang="0">
                      <a:pos x="3716" y="374"/>
                    </a:cxn>
                    <a:cxn ang="0">
                      <a:pos x="3822" y="440"/>
                    </a:cxn>
                    <a:cxn ang="0">
                      <a:pos x="3922" y="512"/>
                    </a:cxn>
                    <a:cxn ang="0">
                      <a:pos x="4020" y="590"/>
                    </a:cxn>
                    <a:cxn ang="0">
                      <a:pos x="4114" y="670"/>
                    </a:cxn>
                    <a:cxn ang="0">
                      <a:pos x="4204" y="756"/>
                    </a:cxn>
                    <a:cxn ang="0">
                      <a:pos x="4246" y="800"/>
                    </a:cxn>
                    <a:cxn ang="0">
                      <a:pos x="4330" y="892"/>
                    </a:cxn>
                    <a:cxn ang="0">
                      <a:pos x="4410" y="988"/>
                    </a:cxn>
                    <a:cxn ang="0">
                      <a:pos x="4484" y="1086"/>
                    </a:cxn>
                    <a:cxn ang="0">
                      <a:pos x="4552" y="1190"/>
                    </a:cxn>
                    <a:cxn ang="0">
                      <a:pos x="4618" y="1296"/>
                    </a:cxn>
                    <a:cxn ang="0">
                      <a:pos x="4678" y="1406"/>
                    </a:cxn>
                    <a:cxn ang="0">
                      <a:pos x="4732" y="1518"/>
                    </a:cxn>
                    <a:cxn ang="0">
                      <a:pos x="0" y="1576"/>
                    </a:cxn>
                  </a:cxnLst>
                  <a:rect l="0" t="0" r="r" b="b"/>
                  <a:pathLst>
                    <a:path w="4756" h="1576">
                      <a:moveTo>
                        <a:pt x="0" y="1576"/>
                      </a:moveTo>
                      <a:lnTo>
                        <a:pt x="0" y="1576"/>
                      </a:lnTo>
                      <a:lnTo>
                        <a:pt x="24" y="1518"/>
                      </a:lnTo>
                      <a:lnTo>
                        <a:pt x="50" y="1462"/>
                      </a:lnTo>
                      <a:lnTo>
                        <a:pt x="78" y="1406"/>
                      </a:lnTo>
                      <a:lnTo>
                        <a:pt x="108" y="1350"/>
                      </a:lnTo>
                      <a:lnTo>
                        <a:pt x="138" y="1296"/>
                      </a:lnTo>
                      <a:lnTo>
                        <a:pt x="170" y="1242"/>
                      </a:lnTo>
                      <a:lnTo>
                        <a:pt x="204" y="1190"/>
                      </a:lnTo>
                      <a:lnTo>
                        <a:pt x="238" y="1138"/>
                      </a:lnTo>
                      <a:lnTo>
                        <a:pt x="272" y="1086"/>
                      </a:lnTo>
                      <a:lnTo>
                        <a:pt x="310" y="1036"/>
                      </a:lnTo>
                      <a:lnTo>
                        <a:pt x="348" y="988"/>
                      </a:lnTo>
                      <a:lnTo>
                        <a:pt x="386" y="940"/>
                      </a:lnTo>
                      <a:lnTo>
                        <a:pt x="426" y="892"/>
                      </a:lnTo>
                      <a:lnTo>
                        <a:pt x="468" y="846"/>
                      </a:lnTo>
                      <a:lnTo>
                        <a:pt x="510" y="800"/>
                      </a:lnTo>
                      <a:lnTo>
                        <a:pt x="552" y="756"/>
                      </a:lnTo>
                      <a:lnTo>
                        <a:pt x="552" y="756"/>
                      </a:lnTo>
                      <a:lnTo>
                        <a:pt x="596" y="712"/>
                      </a:lnTo>
                      <a:lnTo>
                        <a:pt x="642" y="670"/>
                      </a:lnTo>
                      <a:lnTo>
                        <a:pt x="688" y="630"/>
                      </a:lnTo>
                      <a:lnTo>
                        <a:pt x="736" y="590"/>
                      </a:lnTo>
                      <a:lnTo>
                        <a:pt x="784" y="550"/>
                      </a:lnTo>
                      <a:lnTo>
                        <a:pt x="834" y="512"/>
                      </a:lnTo>
                      <a:lnTo>
                        <a:pt x="884" y="476"/>
                      </a:lnTo>
                      <a:lnTo>
                        <a:pt x="934" y="440"/>
                      </a:lnTo>
                      <a:lnTo>
                        <a:pt x="986" y="406"/>
                      </a:lnTo>
                      <a:lnTo>
                        <a:pt x="1040" y="374"/>
                      </a:lnTo>
                      <a:lnTo>
                        <a:pt x="1092" y="342"/>
                      </a:lnTo>
                      <a:lnTo>
                        <a:pt x="1148" y="312"/>
                      </a:lnTo>
                      <a:lnTo>
                        <a:pt x="1202" y="282"/>
                      </a:lnTo>
                      <a:lnTo>
                        <a:pt x="1258" y="254"/>
                      </a:lnTo>
                      <a:lnTo>
                        <a:pt x="1316" y="228"/>
                      </a:lnTo>
                      <a:lnTo>
                        <a:pt x="1374" y="202"/>
                      </a:lnTo>
                      <a:lnTo>
                        <a:pt x="1374" y="202"/>
                      </a:lnTo>
                      <a:lnTo>
                        <a:pt x="1432" y="178"/>
                      </a:lnTo>
                      <a:lnTo>
                        <a:pt x="1490" y="156"/>
                      </a:lnTo>
                      <a:lnTo>
                        <a:pt x="1550" y="136"/>
                      </a:lnTo>
                      <a:lnTo>
                        <a:pt x="1610" y="116"/>
                      </a:lnTo>
                      <a:lnTo>
                        <a:pt x="1672" y="98"/>
                      </a:lnTo>
                      <a:lnTo>
                        <a:pt x="1732" y="80"/>
                      </a:lnTo>
                      <a:lnTo>
                        <a:pt x="1794" y="66"/>
                      </a:lnTo>
                      <a:lnTo>
                        <a:pt x="1858" y="52"/>
                      </a:lnTo>
                      <a:lnTo>
                        <a:pt x="1922" y="40"/>
                      </a:lnTo>
                      <a:lnTo>
                        <a:pt x="1984" y="30"/>
                      </a:lnTo>
                      <a:lnTo>
                        <a:pt x="2050" y="20"/>
                      </a:lnTo>
                      <a:lnTo>
                        <a:pt x="2114" y="12"/>
                      </a:lnTo>
                      <a:lnTo>
                        <a:pt x="2180" y="8"/>
                      </a:lnTo>
                      <a:lnTo>
                        <a:pt x="2246" y="2"/>
                      </a:lnTo>
                      <a:lnTo>
                        <a:pt x="2312" y="0"/>
                      </a:lnTo>
                      <a:lnTo>
                        <a:pt x="2378" y="0"/>
                      </a:lnTo>
                      <a:lnTo>
                        <a:pt x="2378" y="0"/>
                      </a:lnTo>
                      <a:lnTo>
                        <a:pt x="2444" y="0"/>
                      </a:lnTo>
                      <a:lnTo>
                        <a:pt x="2510" y="2"/>
                      </a:lnTo>
                      <a:lnTo>
                        <a:pt x="2576" y="8"/>
                      </a:lnTo>
                      <a:lnTo>
                        <a:pt x="2642" y="12"/>
                      </a:lnTo>
                      <a:lnTo>
                        <a:pt x="2706" y="20"/>
                      </a:lnTo>
                      <a:lnTo>
                        <a:pt x="2772" y="30"/>
                      </a:lnTo>
                      <a:lnTo>
                        <a:pt x="2834" y="40"/>
                      </a:lnTo>
                      <a:lnTo>
                        <a:pt x="2898" y="52"/>
                      </a:lnTo>
                      <a:lnTo>
                        <a:pt x="2962" y="66"/>
                      </a:lnTo>
                      <a:lnTo>
                        <a:pt x="3024" y="80"/>
                      </a:lnTo>
                      <a:lnTo>
                        <a:pt x="3084" y="98"/>
                      </a:lnTo>
                      <a:lnTo>
                        <a:pt x="3146" y="116"/>
                      </a:lnTo>
                      <a:lnTo>
                        <a:pt x="3206" y="136"/>
                      </a:lnTo>
                      <a:lnTo>
                        <a:pt x="3266" y="156"/>
                      </a:lnTo>
                      <a:lnTo>
                        <a:pt x="3324" y="178"/>
                      </a:lnTo>
                      <a:lnTo>
                        <a:pt x="3382" y="202"/>
                      </a:lnTo>
                      <a:lnTo>
                        <a:pt x="3382" y="202"/>
                      </a:lnTo>
                      <a:lnTo>
                        <a:pt x="3440" y="228"/>
                      </a:lnTo>
                      <a:lnTo>
                        <a:pt x="3498" y="254"/>
                      </a:lnTo>
                      <a:lnTo>
                        <a:pt x="3554" y="282"/>
                      </a:lnTo>
                      <a:lnTo>
                        <a:pt x="3608" y="312"/>
                      </a:lnTo>
                      <a:lnTo>
                        <a:pt x="3664" y="342"/>
                      </a:lnTo>
                      <a:lnTo>
                        <a:pt x="3716" y="374"/>
                      </a:lnTo>
                      <a:lnTo>
                        <a:pt x="3770" y="406"/>
                      </a:lnTo>
                      <a:lnTo>
                        <a:pt x="3822" y="440"/>
                      </a:lnTo>
                      <a:lnTo>
                        <a:pt x="3872" y="476"/>
                      </a:lnTo>
                      <a:lnTo>
                        <a:pt x="3922" y="512"/>
                      </a:lnTo>
                      <a:lnTo>
                        <a:pt x="3972" y="550"/>
                      </a:lnTo>
                      <a:lnTo>
                        <a:pt x="4020" y="590"/>
                      </a:lnTo>
                      <a:lnTo>
                        <a:pt x="4068" y="630"/>
                      </a:lnTo>
                      <a:lnTo>
                        <a:pt x="4114" y="670"/>
                      </a:lnTo>
                      <a:lnTo>
                        <a:pt x="4160" y="712"/>
                      </a:lnTo>
                      <a:lnTo>
                        <a:pt x="4204" y="756"/>
                      </a:lnTo>
                      <a:lnTo>
                        <a:pt x="4204" y="756"/>
                      </a:lnTo>
                      <a:lnTo>
                        <a:pt x="4246" y="800"/>
                      </a:lnTo>
                      <a:lnTo>
                        <a:pt x="4288" y="846"/>
                      </a:lnTo>
                      <a:lnTo>
                        <a:pt x="4330" y="892"/>
                      </a:lnTo>
                      <a:lnTo>
                        <a:pt x="4370" y="940"/>
                      </a:lnTo>
                      <a:lnTo>
                        <a:pt x="4410" y="988"/>
                      </a:lnTo>
                      <a:lnTo>
                        <a:pt x="4446" y="1036"/>
                      </a:lnTo>
                      <a:lnTo>
                        <a:pt x="4484" y="1086"/>
                      </a:lnTo>
                      <a:lnTo>
                        <a:pt x="4518" y="1138"/>
                      </a:lnTo>
                      <a:lnTo>
                        <a:pt x="4552" y="1190"/>
                      </a:lnTo>
                      <a:lnTo>
                        <a:pt x="4586" y="1242"/>
                      </a:lnTo>
                      <a:lnTo>
                        <a:pt x="4618" y="1296"/>
                      </a:lnTo>
                      <a:lnTo>
                        <a:pt x="4648" y="1350"/>
                      </a:lnTo>
                      <a:lnTo>
                        <a:pt x="4678" y="1406"/>
                      </a:lnTo>
                      <a:lnTo>
                        <a:pt x="4706" y="1462"/>
                      </a:lnTo>
                      <a:lnTo>
                        <a:pt x="4732" y="1518"/>
                      </a:lnTo>
                      <a:lnTo>
                        <a:pt x="4756" y="1576"/>
                      </a:lnTo>
                      <a:lnTo>
                        <a:pt x="0" y="1576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FFFFFF">
                        <a:alpha val="75000"/>
                      </a:srgbClr>
                    </a:gs>
                    <a:gs pos="100000">
                      <a:srgbClr val="FFFFFF">
                        <a:gamma/>
                        <a:tint val="0"/>
                        <a:invGamma/>
                        <a:alpha val="0"/>
                      </a:srgbClr>
                    </a:gs>
                  </a:gsLst>
                  <a:lin ang="5400000" scaled="1"/>
                </a:gradFill>
                <a:ln w="9525" cap="flat" cmpd="sng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5" name="Oval 50"/>
                <p:cNvSpPr>
                  <a:spLocks noChangeArrowheads="1"/>
                </p:cNvSpPr>
                <p:nvPr/>
              </p:nvSpPr>
              <p:spPr bwMode="auto">
                <a:xfrm>
                  <a:off x="1769" y="1843"/>
                  <a:ext cx="232" cy="202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/>
                    </a:gs>
                    <a:gs pos="100000">
                      <a:srgbClr val="67ABF5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57" name="Oval 75"/>
              <p:cNvSpPr>
                <a:spLocks noChangeArrowheads="1"/>
              </p:cNvSpPr>
              <p:nvPr/>
            </p:nvSpPr>
            <p:spPr bwMode="auto">
              <a:xfrm>
                <a:off x="7533379" y="5674815"/>
                <a:ext cx="98940" cy="77745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8" name="Oval 82"/>
              <p:cNvSpPr>
                <a:spLocks noChangeArrowheads="1"/>
              </p:cNvSpPr>
              <p:nvPr/>
            </p:nvSpPr>
            <p:spPr bwMode="auto">
              <a:xfrm>
                <a:off x="5088146" y="6035265"/>
                <a:ext cx="136631" cy="108370"/>
              </a:xfrm>
              <a:prstGeom prst="ellipse">
                <a:avLst/>
              </a:prstGeom>
              <a:gradFill rotWithShape="1">
                <a:gsLst>
                  <a:gs pos="0">
                    <a:srgbClr val="FFFFFF"/>
                  </a:gs>
                  <a:gs pos="100000">
                    <a:srgbClr val="67ABF5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59412" name="Group 83"/>
              <p:cNvGrpSpPr>
                <a:grpSpLocks/>
              </p:cNvGrpSpPr>
              <p:nvPr/>
            </p:nvGrpSpPr>
            <p:grpSpPr bwMode="auto">
              <a:xfrm>
                <a:off x="6266202" y="3977466"/>
                <a:ext cx="755650" cy="669925"/>
                <a:chOff x="2335" y="1139"/>
                <a:chExt cx="1089" cy="1089"/>
              </a:xfrm>
            </p:grpSpPr>
            <p:sp>
              <p:nvSpPr>
                <p:cNvPr id="60" name="Oval 84"/>
                <p:cNvSpPr>
                  <a:spLocks noChangeArrowheads="1"/>
                </p:cNvSpPr>
                <p:nvPr/>
              </p:nvSpPr>
              <p:spPr bwMode="auto">
                <a:xfrm>
                  <a:off x="2335" y="1148"/>
                  <a:ext cx="1090" cy="1080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9E9E9E"/>
                    </a:gs>
                    <a:gs pos="100000">
                      <a:srgbClr val="5B5B5B"/>
                    </a:gs>
                  </a:gsLst>
                  <a:lin ang="5400000" scaled="1"/>
                </a:gradFill>
                <a:ln w="9525" algn="ctr">
                  <a:noFill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grpSp>
              <p:nvGrpSpPr>
                <p:cNvPr id="59418" name="Group 85"/>
                <p:cNvGrpSpPr>
                  <a:grpSpLocks/>
                </p:cNvGrpSpPr>
                <p:nvPr/>
              </p:nvGrpSpPr>
              <p:grpSpPr bwMode="auto">
                <a:xfrm>
                  <a:off x="2426" y="1169"/>
                  <a:ext cx="908" cy="296"/>
                  <a:chOff x="1431" y="1843"/>
                  <a:chExt cx="907" cy="295"/>
                </a:xfrm>
              </p:grpSpPr>
              <p:sp>
                <p:nvSpPr>
                  <p:cNvPr id="62" name="Freeform 86"/>
                  <p:cNvSpPr>
                    <a:spLocks/>
                  </p:cNvSpPr>
                  <p:nvPr/>
                </p:nvSpPr>
                <p:spPr bwMode="auto">
                  <a:xfrm>
                    <a:off x="1431" y="1887"/>
                    <a:ext cx="902" cy="260"/>
                  </a:xfrm>
                  <a:custGeom>
                    <a:avLst/>
                    <a:gdLst/>
                    <a:ahLst/>
                    <a:cxnLst>
                      <a:cxn ang="0">
                        <a:pos x="0" y="1576"/>
                      </a:cxn>
                      <a:cxn ang="0">
                        <a:pos x="50" y="1462"/>
                      </a:cxn>
                      <a:cxn ang="0">
                        <a:pos x="108" y="1350"/>
                      </a:cxn>
                      <a:cxn ang="0">
                        <a:pos x="170" y="1242"/>
                      </a:cxn>
                      <a:cxn ang="0">
                        <a:pos x="238" y="1138"/>
                      </a:cxn>
                      <a:cxn ang="0">
                        <a:pos x="310" y="1036"/>
                      </a:cxn>
                      <a:cxn ang="0">
                        <a:pos x="386" y="940"/>
                      </a:cxn>
                      <a:cxn ang="0">
                        <a:pos x="468" y="846"/>
                      </a:cxn>
                      <a:cxn ang="0">
                        <a:pos x="552" y="756"/>
                      </a:cxn>
                      <a:cxn ang="0">
                        <a:pos x="596" y="712"/>
                      </a:cxn>
                      <a:cxn ang="0">
                        <a:pos x="688" y="630"/>
                      </a:cxn>
                      <a:cxn ang="0">
                        <a:pos x="784" y="550"/>
                      </a:cxn>
                      <a:cxn ang="0">
                        <a:pos x="884" y="476"/>
                      </a:cxn>
                      <a:cxn ang="0">
                        <a:pos x="986" y="406"/>
                      </a:cxn>
                      <a:cxn ang="0">
                        <a:pos x="1092" y="342"/>
                      </a:cxn>
                      <a:cxn ang="0">
                        <a:pos x="1202" y="282"/>
                      </a:cxn>
                      <a:cxn ang="0">
                        <a:pos x="1316" y="228"/>
                      </a:cxn>
                      <a:cxn ang="0">
                        <a:pos x="1374" y="202"/>
                      </a:cxn>
                      <a:cxn ang="0">
                        <a:pos x="1490" y="156"/>
                      </a:cxn>
                      <a:cxn ang="0">
                        <a:pos x="1610" y="116"/>
                      </a:cxn>
                      <a:cxn ang="0">
                        <a:pos x="1732" y="80"/>
                      </a:cxn>
                      <a:cxn ang="0">
                        <a:pos x="1858" y="52"/>
                      </a:cxn>
                      <a:cxn ang="0">
                        <a:pos x="1984" y="30"/>
                      </a:cxn>
                      <a:cxn ang="0">
                        <a:pos x="2114" y="12"/>
                      </a:cxn>
                      <a:cxn ang="0">
                        <a:pos x="2246" y="2"/>
                      </a:cxn>
                      <a:cxn ang="0">
                        <a:pos x="2378" y="0"/>
                      </a:cxn>
                      <a:cxn ang="0">
                        <a:pos x="2444" y="0"/>
                      </a:cxn>
                      <a:cxn ang="0">
                        <a:pos x="2576" y="8"/>
                      </a:cxn>
                      <a:cxn ang="0">
                        <a:pos x="2706" y="20"/>
                      </a:cxn>
                      <a:cxn ang="0">
                        <a:pos x="2834" y="40"/>
                      </a:cxn>
                      <a:cxn ang="0">
                        <a:pos x="2962" y="66"/>
                      </a:cxn>
                      <a:cxn ang="0">
                        <a:pos x="3084" y="98"/>
                      </a:cxn>
                      <a:cxn ang="0">
                        <a:pos x="3206" y="136"/>
                      </a:cxn>
                      <a:cxn ang="0">
                        <a:pos x="3324" y="178"/>
                      </a:cxn>
                      <a:cxn ang="0">
                        <a:pos x="3382" y="202"/>
                      </a:cxn>
                      <a:cxn ang="0">
                        <a:pos x="3498" y="254"/>
                      </a:cxn>
                      <a:cxn ang="0">
                        <a:pos x="3608" y="312"/>
                      </a:cxn>
                      <a:cxn ang="0">
                        <a:pos x="3716" y="374"/>
                      </a:cxn>
                      <a:cxn ang="0">
                        <a:pos x="3822" y="440"/>
                      </a:cxn>
                      <a:cxn ang="0">
                        <a:pos x="3922" y="512"/>
                      </a:cxn>
                      <a:cxn ang="0">
                        <a:pos x="4020" y="590"/>
                      </a:cxn>
                      <a:cxn ang="0">
                        <a:pos x="4114" y="670"/>
                      </a:cxn>
                      <a:cxn ang="0">
                        <a:pos x="4204" y="756"/>
                      </a:cxn>
                      <a:cxn ang="0">
                        <a:pos x="4246" y="800"/>
                      </a:cxn>
                      <a:cxn ang="0">
                        <a:pos x="4330" y="892"/>
                      </a:cxn>
                      <a:cxn ang="0">
                        <a:pos x="4410" y="988"/>
                      </a:cxn>
                      <a:cxn ang="0">
                        <a:pos x="4484" y="1086"/>
                      </a:cxn>
                      <a:cxn ang="0">
                        <a:pos x="4552" y="1190"/>
                      </a:cxn>
                      <a:cxn ang="0">
                        <a:pos x="4618" y="1296"/>
                      </a:cxn>
                      <a:cxn ang="0">
                        <a:pos x="4678" y="1406"/>
                      </a:cxn>
                      <a:cxn ang="0">
                        <a:pos x="4732" y="1518"/>
                      </a:cxn>
                      <a:cxn ang="0">
                        <a:pos x="0" y="1576"/>
                      </a:cxn>
                    </a:cxnLst>
                    <a:rect l="0" t="0" r="r" b="b"/>
                    <a:pathLst>
                      <a:path w="4756" h="1576">
                        <a:moveTo>
                          <a:pt x="0" y="1576"/>
                        </a:moveTo>
                        <a:lnTo>
                          <a:pt x="0" y="1576"/>
                        </a:lnTo>
                        <a:lnTo>
                          <a:pt x="24" y="1518"/>
                        </a:lnTo>
                        <a:lnTo>
                          <a:pt x="50" y="1462"/>
                        </a:lnTo>
                        <a:lnTo>
                          <a:pt x="78" y="1406"/>
                        </a:lnTo>
                        <a:lnTo>
                          <a:pt x="108" y="1350"/>
                        </a:lnTo>
                        <a:lnTo>
                          <a:pt x="138" y="1296"/>
                        </a:lnTo>
                        <a:lnTo>
                          <a:pt x="170" y="1242"/>
                        </a:lnTo>
                        <a:lnTo>
                          <a:pt x="204" y="1190"/>
                        </a:lnTo>
                        <a:lnTo>
                          <a:pt x="238" y="1138"/>
                        </a:lnTo>
                        <a:lnTo>
                          <a:pt x="272" y="1086"/>
                        </a:lnTo>
                        <a:lnTo>
                          <a:pt x="310" y="1036"/>
                        </a:lnTo>
                        <a:lnTo>
                          <a:pt x="348" y="988"/>
                        </a:lnTo>
                        <a:lnTo>
                          <a:pt x="386" y="940"/>
                        </a:lnTo>
                        <a:lnTo>
                          <a:pt x="426" y="892"/>
                        </a:lnTo>
                        <a:lnTo>
                          <a:pt x="468" y="846"/>
                        </a:lnTo>
                        <a:lnTo>
                          <a:pt x="510" y="800"/>
                        </a:lnTo>
                        <a:lnTo>
                          <a:pt x="552" y="756"/>
                        </a:lnTo>
                        <a:lnTo>
                          <a:pt x="552" y="756"/>
                        </a:lnTo>
                        <a:lnTo>
                          <a:pt x="596" y="712"/>
                        </a:lnTo>
                        <a:lnTo>
                          <a:pt x="642" y="670"/>
                        </a:lnTo>
                        <a:lnTo>
                          <a:pt x="688" y="630"/>
                        </a:lnTo>
                        <a:lnTo>
                          <a:pt x="736" y="590"/>
                        </a:lnTo>
                        <a:lnTo>
                          <a:pt x="784" y="550"/>
                        </a:lnTo>
                        <a:lnTo>
                          <a:pt x="834" y="512"/>
                        </a:lnTo>
                        <a:lnTo>
                          <a:pt x="884" y="476"/>
                        </a:lnTo>
                        <a:lnTo>
                          <a:pt x="934" y="440"/>
                        </a:lnTo>
                        <a:lnTo>
                          <a:pt x="986" y="406"/>
                        </a:lnTo>
                        <a:lnTo>
                          <a:pt x="1040" y="374"/>
                        </a:lnTo>
                        <a:lnTo>
                          <a:pt x="1092" y="342"/>
                        </a:lnTo>
                        <a:lnTo>
                          <a:pt x="1148" y="312"/>
                        </a:lnTo>
                        <a:lnTo>
                          <a:pt x="1202" y="282"/>
                        </a:lnTo>
                        <a:lnTo>
                          <a:pt x="1258" y="254"/>
                        </a:lnTo>
                        <a:lnTo>
                          <a:pt x="1316" y="228"/>
                        </a:lnTo>
                        <a:lnTo>
                          <a:pt x="1374" y="202"/>
                        </a:lnTo>
                        <a:lnTo>
                          <a:pt x="1374" y="202"/>
                        </a:lnTo>
                        <a:lnTo>
                          <a:pt x="1432" y="178"/>
                        </a:lnTo>
                        <a:lnTo>
                          <a:pt x="1490" y="156"/>
                        </a:lnTo>
                        <a:lnTo>
                          <a:pt x="1550" y="136"/>
                        </a:lnTo>
                        <a:lnTo>
                          <a:pt x="1610" y="116"/>
                        </a:lnTo>
                        <a:lnTo>
                          <a:pt x="1672" y="98"/>
                        </a:lnTo>
                        <a:lnTo>
                          <a:pt x="1732" y="80"/>
                        </a:lnTo>
                        <a:lnTo>
                          <a:pt x="1794" y="66"/>
                        </a:lnTo>
                        <a:lnTo>
                          <a:pt x="1858" y="52"/>
                        </a:lnTo>
                        <a:lnTo>
                          <a:pt x="1922" y="40"/>
                        </a:lnTo>
                        <a:lnTo>
                          <a:pt x="1984" y="30"/>
                        </a:lnTo>
                        <a:lnTo>
                          <a:pt x="2050" y="20"/>
                        </a:lnTo>
                        <a:lnTo>
                          <a:pt x="2114" y="12"/>
                        </a:lnTo>
                        <a:lnTo>
                          <a:pt x="2180" y="8"/>
                        </a:lnTo>
                        <a:lnTo>
                          <a:pt x="2246" y="2"/>
                        </a:lnTo>
                        <a:lnTo>
                          <a:pt x="2312" y="0"/>
                        </a:lnTo>
                        <a:lnTo>
                          <a:pt x="2378" y="0"/>
                        </a:lnTo>
                        <a:lnTo>
                          <a:pt x="2378" y="0"/>
                        </a:lnTo>
                        <a:lnTo>
                          <a:pt x="2444" y="0"/>
                        </a:lnTo>
                        <a:lnTo>
                          <a:pt x="2510" y="2"/>
                        </a:lnTo>
                        <a:lnTo>
                          <a:pt x="2576" y="8"/>
                        </a:lnTo>
                        <a:lnTo>
                          <a:pt x="2642" y="12"/>
                        </a:lnTo>
                        <a:lnTo>
                          <a:pt x="2706" y="20"/>
                        </a:lnTo>
                        <a:lnTo>
                          <a:pt x="2772" y="30"/>
                        </a:lnTo>
                        <a:lnTo>
                          <a:pt x="2834" y="40"/>
                        </a:lnTo>
                        <a:lnTo>
                          <a:pt x="2898" y="52"/>
                        </a:lnTo>
                        <a:lnTo>
                          <a:pt x="2962" y="66"/>
                        </a:lnTo>
                        <a:lnTo>
                          <a:pt x="3024" y="80"/>
                        </a:lnTo>
                        <a:lnTo>
                          <a:pt x="3084" y="98"/>
                        </a:lnTo>
                        <a:lnTo>
                          <a:pt x="3146" y="116"/>
                        </a:lnTo>
                        <a:lnTo>
                          <a:pt x="3206" y="136"/>
                        </a:lnTo>
                        <a:lnTo>
                          <a:pt x="3266" y="156"/>
                        </a:lnTo>
                        <a:lnTo>
                          <a:pt x="3324" y="178"/>
                        </a:lnTo>
                        <a:lnTo>
                          <a:pt x="3382" y="202"/>
                        </a:lnTo>
                        <a:lnTo>
                          <a:pt x="3382" y="202"/>
                        </a:lnTo>
                        <a:lnTo>
                          <a:pt x="3440" y="228"/>
                        </a:lnTo>
                        <a:lnTo>
                          <a:pt x="3498" y="254"/>
                        </a:lnTo>
                        <a:lnTo>
                          <a:pt x="3554" y="282"/>
                        </a:lnTo>
                        <a:lnTo>
                          <a:pt x="3608" y="312"/>
                        </a:lnTo>
                        <a:lnTo>
                          <a:pt x="3664" y="342"/>
                        </a:lnTo>
                        <a:lnTo>
                          <a:pt x="3716" y="374"/>
                        </a:lnTo>
                        <a:lnTo>
                          <a:pt x="3770" y="406"/>
                        </a:lnTo>
                        <a:lnTo>
                          <a:pt x="3822" y="440"/>
                        </a:lnTo>
                        <a:lnTo>
                          <a:pt x="3872" y="476"/>
                        </a:lnTo>
                        <a:lnTo>
                          <a:pt x="3922" y="512"/>
                        </a:lnTo>
                        <a:lnTo>
                          <a:pt x="3972" y="550"/>
                        </a:lnTo>
                        <a:lnTo>
                          <a:pt x="4020" y="590"/>
                        </a:lnTo>
                        <a:lnTo>
                          <a:pt x="4068" y="630"/>
                        </a:lnTo>
                        <a:lnTo>
                          <a:pt x="4114" y="670"/>
                        </a:lnTo>
                        <a:lnTo>
                          <a:pt x="4160" y="712"/>
                        </a:lnTo>
                        <a:lnTo>
                          <a:pt x="4204" y="756"/>
                        </a:lnTo>
                        <a:lnTo>
                          <a:pt x="4204" y="756"/>
                        </a:lnTo>
                        <a:lnTo>
                          <a:pt x="4246" y="800"/>
                        </a:lnTo>
                        <a:lnTo>
                          <a:pt x="4288" y="846"/>
                        </a:lnTo>
                        <a:lnTo>
                          <a:pt x="4330" y="892"/>
                        </a:lnTo>
                        <a:lnTo>
                          <a:pt x="4370" y="940"/>
                        </a:lnTo>
                        <a:lnTo>
                          <a:pt x="4410" y="988"/>
                        </a:lnTo>
                        <a:lnTo>
                          <a:pt x="4446" y="1036"/>
                        </a:lnTo>
                        <a:lnTo>
                          <a:pt x="4484" y="1086"/>
                        </a:lnTo>
                        <a:lnTo>
                          <a:pt x="4518" y="1138"/>
                        </a:lnTo>
                        <a:lnTo>
                          <a:pt x="4552" y="1190"/>
                        </a:lnTo>
                        <a:lnTo>
                          <a:pt x="4586" y="1242"/>
                        </a:lnTo>
                        <a:lnTo>
                          <a:pt x="4618" y="1296"/>
                        </a:lnTo>
                        <a:lnTo>
                          <a:pt x="4648" y="1350"/>
                        </a:lnTo>
                        <a:lnTo>
                          <a:pt x="4678" y="1406"/>
                        </a:lnTo>
                        <a:lnTo>
                          <a:pt x="4706" y="1462"/>
                        </a:lnTo>
                        <a:lnTo>
                          <a:pt x="4732" y="1518"/>
                        </a:lnTo>
                        <a:lnTo>
                          <a:pt x="4756" y="1576"/>
                        </a:lnTo>
                        <a:lnTo>
                          <a:pt x="0" y="1576"/>
                        </a:lnTo>
                        <a:close/>
                      </a:path>
                    </a:pathLst>
                  </a:custGeom>
                  <a:gradFill rotWithShape="1">
                    <a:gsLst>
                      <a:gs pos="0">
                        <a:srgbClr val="FFFFFF">
                          <a:alpha val="75000"/>
                        </a:srgbClr>
                      </a:gs>
                      <a:gs pos="100000">
                        <a:srgbClr val="FFFFFF">
                          <a:gamma/>
                          <a:tint val="0"/>
                          <a:invGamma/>
                          <a:alpha val="0"/>
                        </a:srgbClr>
                      </a:gs>
                    </a:gsLst>
                    <a:lin ang="5400000" scaled="1"/>
                  </a:gradFill>
                  <a:ln w="9525" cap="flat" cmpd="sng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3" name="Oval 87"/>
                  <p:cNvSpPr>
                    <a:spLocks noChangeArrowheads="1"/>
                  </p:cNvSpPr>
                  <p:nvPr/>
                </p:nvSpPr>
                <p:spPr bwMode="auto">
                  <a:xfrm>
                    <a:off x="1770" y="1887"/>
                    <a:ext cx="227" cy="176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rgbClr val="FFFFFF"/>
                      </a:gs>
                      <a:gs pos="100000">
                        <a:srgbClr val="67ABF5">
                          <a:alpha val="0"/>
                        </a:srgbClr>
                      </a:gs>
                    </a:gsLst>
                    <a:path path="shape">
                      <a:fillToRect l="50000" t="50000" r="50000" b="50000"/>
                    </a:path>
                  </a:gradFill>
                  <a:ln w="9525">
                    <a:noFill/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kern="0">
                      <a:solidFill>
                        <a:sysClr val="windowText" lastClr="000000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  <p:grpSp>
            <p:nvGrpSpPr>
              <p:cNvPr id="59413" name="Group 88"/>
              <p:cNvGrpSpPr>
                <a:grpSpLocks/>
              </p:cNvGrpSpPr>
              <p:nvPr/>
            </p:nvGrpSpPr>
            <p:grpSpPr bwMode="auto">
              <a:xfrm>
                <a:off x="5258140" y="4083829"/>
                <a:ext cx="2368550" cy="2357437"/>
                <a:chOff x="1088" y="1759"/>
                <a:chExt cx="1492" cy="1679"/>
              </a:xfrm>
            </p:grpSpPr>
            <p:sp>
              <p:nvSpPr>
                <p:cNvPr id="65" name="Freeform 89"/>
                <p:cNvSpPr>
                  <a:spLocks/>
                </p:cNvSpPr>
                <p:nvPr/>
              </p:nvSpPr>
              <p:spPr bwMode="auto">
                <a:xfrm>
                  <a:off x="1088" y="1761"/>
                  <a:ext cx="1494" cy="371"/>
                </a:xfrm>
                <a:custGeom>
                  <a:avLst/>
                  <a:gdLst>
                    <a:gd name="T0" fmla="*/ 710 w 1492"/>
                    <a:gd name="T1" fmla="*/ 350 h 373"/>
                    <a:gd name="T2" fmla="*/ 605 w 1492"/>
                    <a:gd name="T3" fmla="*/ 343 h 373"/>
                    <a:gd name="T4" fmla="*/ 505 w 1492"/>
                    <a:gd name="T5" fmla="*/ 329 h 373"/>
                    <a:gd name="T6" fmla="*/ 413 w 1492"/>
                    <a:gd name="T7" fmla="*/ 308 h 373"/>
                    <a:gd name="T8" fmla="*/ 328 w 1492"/>
                    <a:gd name="T9" fmla="*/ 281 h 373"/>
                    <a:gd name="T10" fmla="*/ 251 w 1492"/>
                    <a:gd name="T11" fmla="*/ 248 h 373"/>
                    <a:gd name="T12" fmla="*/ 185 w 1492"/>
                    <a:gd name="T13" fmla="*/ 210 h 373"/>
                    <a:gd name="T14" fmla="*/ 131 w 1492"/>
                    <a:gd name="T15" fmla="*/ 167 h 373"/>
                    <a:gd name="T16" fmla="*/ 89 w 1492"/>
                    <a:gd name="T17" fmla="*/ 121 h 373"/>
                    <a:gd name="T18" fmla="*/ 61 w 1492"/>
                    <a:gd name="T19" fmla="*/ 71 h 373"/>
                    <a:gd name="T20" fmla="*/ 48 w 1492"/>
                    <a:gd name="T21" fmla="*/ 18 h 373"/>
                    <a:gd name="T22" fmla="*/ 0 w 1492"/>
                    <a:gd name="T23" fmla="*/ 0 h 373"/>
                    <a:gd name="T24" fmla="*/ 9 w 1492"/>
                    <a:gd name="T25" fmla="*/ 57 h 373"/>
                    <a:gd name="T26" fmla="*/ 34 w 1492"/>
                    <a:gd name="T27" fmla="*/ 112 h 373"/>
                    <a:gd name="T28" fmla="*/ 74 w 1492"/>
                    <a:gd name="T29" fmla="*/ 162 h 373"/>
                    <a:gd name="T30" fmla="*/ 127 w 1492"/>
                    <a:gd name="T31" fmla="*/ 209 h 373"/>
                    <a:gd name="T32" fmla="*/ 194 w 1492"/>
                    <a:gd name="T33" fmla="*/ 251 h 373"/>
                    <a:gd name="T34" fmla="*/ 272 w 1492"/>
                    <a:gd name="T35" fmla="*/ 288 h 373"/>
                    <a:gd name="T36" fmla="*/ 359 w 1492"/>
                    <a:gd name="T37" fmla="*/ 319 h 373"/>
                    <a:gd name="T38" fmla="*/ 456 w 1492"/>
                    <a:gd name="T39" fmla="*/ 343 h 373"/>
                    <a:gd name="T40" fmla="*/ 560 w 1492"/>
                    <a:gd name="T41" fmla="*/ 362 h 373"/>
                    <a:gd name="T42" fmla="*/ 670 w 1492"/>
                    <a:gd name="T43" fmla="*/ 372 h 373"/>
                    <a:gd name="T44" fmla="*/ 746 w 1492"/>
                    <a:gd name="T45" fmla="*/ 373 h 373"/>
                    <a:gd name="T46" fmla="*/ 860 w 1492"/>
                    <a:gd name="T47" fmla="*/ 369 h 373"/>
                    <a:gd name="T48" fmla="*/ 967 w 1492"/>
                    <a:gd name="T49" fmla="*/ 356 h 373"/>
                    <a:gd name="T50" fmla="*/ 1070 w 1492"/>
                    <a:gd name="T51" fmla="*/ 337 h 373"/>
                    <a:gd name="T52" fmla="*/ 1163 w 1492"/>
                    <a:gd name="T53" fmla="*/ 310 h 373"/>
                    <a:gd name="T54" fmla="*/ 1247 w 1492"/>
                    <a:gd name="T55" fmla="*/ 276 h 373"/>
                    <a:gd name="T56" fmla="*/ 1321 w 1492"/>
                    <a:gd name="T57" fmla="*/ 237 h 373"/>
                    <a:gd name="T58" fmla="*/ 1385 w 1492"/>
                    <a:gd name="T59" fmla="*/ 193 h 373"/>
                    <a:gd name="T60" fmla="*/ 1434 w 1492"/>
                    <a:gd name="T61" fmla="*/ 145 h 373"/>
                    <a:gd name="T62" fmla="*/ 1469 w 1492"/>
                    <a:gd name="T63" fmla="*/ 93 h 373"/>
                    <a:gd name="T64" fmla="*/ 1488 w 1492"/>
                    <a:gd name="T65" fmla="*/ 38 h 373"/>
                    <a:gd name="T66" fmla="*/ 1445 w 1492"/>
                    <a:gd name="T67" fmla="*/ 0 h 373"/>
                    <a:gd name="T68" fmla="*/ 1441 w 1492"/>
                    <a:gd name="T69" fmla="*/ 36 h 373"/>
                    <a:gd name="T70" fmla="*/ 1423 w 1492"/>
                    <a:gd name="T71" fmla="*/ 88 h 373"/>
                    <a:gd name="T72" fmla="*/ 1391 w 1492"/>
                    <a:gd name="T73" fmla="*/ 136 h 373"/>
                    <a:gd name="T74" fmla="*/ 1344 w 1492"/>
                    <a:gd name="T75" fmla="*/ 181 h 373"/>
                    <a:gd name="T76" fmla="*/ 1286 w 1492"/>
                    <a:gd name="T77" fmla="*/ 223 h 373"/>
                    <a:gd name="T78" fmla="*/ 1216 w 1492"/>
                    <a:gd name="T79" fmla="*/ 259 h 373"/>
                    <a:gd name="T80" fmla="*/ 1137 w 1492"/>
                    <a:gd name="T81" fmla="*/ 290 h 373"/>
                    <a:gd name="T82" fmla="*/ 1049 w 1492"/>
                    <a:gd name="T83" fmla="*/ 316 h 373"/>
                    <a:gd name="T84" fmla="*/ 955 w 1492"/>
                    <a:gd name="T85" fmla="*/ 334 h 373"/>
                    <a:gd name="T86" fmla="*/ 852 w 1492"/>
                    <a:gd name="T87" fmla="*/ 346 h 373"/>
                    <a:gd name="T88" fmla="*/ 746 w 1492"/>
                    <a:gd name="T89" fmla="*/ 350 h 373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w 1492"/>
                    <a:gd name="T136" fmla="*/ 0 h 373"/>
                    <a:gd name="T137" fmla="*/ 1492 w 1492"/>
                    <a:gd name="T138" fmla="*/ 373 h 373"/>
                  </a:gdLst>
                  <a:ahLst/>
                  <a:cxnLst>
                    <a:cxn ang="T90">
                      <a:pos x="T0" y="T1"/>
                    </a:cxn>
                    <a:cxn ang="T91">
                      <a:pos x="T2" y="T3"/>
                    </a:cxn>
                    <a:cxn ang="T92">
                      <a:pos x="T4" y="T5"/>
                    </a:cxn>
                    <a:cxn ang="T93">
                      <a:pos x="T6" y="T7"/>
                    </a:cxn>
                    <a:cxn ang="T94">
                      <a:pos x="T8" y="T9"/>
                    </a:cxn>
                    <a:cxn ang="T95">
                      <a:pos x="T10" y="T11"/>
                    </a:cxn>
                    <a:cxn ang="T96">
                      <a:pos x="T12" y="T13"/>
                    </a:cxn>
                    <a:cxn ang="T97">
                      <a:pos x="T14" y="T15"/>
                    </a:cxn>
                    <a:cxn ang="T98">
                      <a:pos x="T16" y="T17"/>
                    </a:cxn>
                    <a:cxn ang="T99">
                      <a:pos x="T18" y="T19"/>
                    </a:cxn>
                    <a:cxn ang="T100">
                      <a:pos x="T20" y="T21"/>
                    </a:cxn>
                    <a:cxn ang="T101">
                      <a:pos x="T22" y="T23"/>
                    </a:cxn>
                    <a:cxn ang="T102">
                      <a:pos x="T24" y="T25"/>
                    </a:cxn>
                    <a:cxn ang="T103">
                      <a:pos x="T26" y="T27"/>
                    </a:cxn>
                    <a:cxn ang="T104">
                      <a:pos x="T28" y="T29"/>
                    </a:cxn>
                    <a:cxn ang="T105">
                      <a:pos x="T30" y="T31"/>
                    </a:cxn>
                    <a:cxn ang="T106">
                      <a:pos x="T32" y="T33"/>
                    </a:cxn>
                    <a:cxn ang="T107">
                      <a:pos x="T34" y="T35"/>
                    </a:cxn>
                    <a:cxn ang="T108">
                      <a:pos x="T36" y="T37"/>
                    </a:cxn>
                    <a:cxn ang="T109">
                      <a:pos x="T38" y="T39"/>
                    </a:cxn>
                    <a:cxn ang="T110">
                      <a:pos x="T40" y="T41"/>
                    </a:cxn>
                    <a:cxn ang="T111">
                      <a:pos x="T42" y="T43"/>
                    </a:cxn>
                    <a:cxn ang="T112">
                      <a:pos x="T44" y="T45"/>
                    </a:cxn>
                    <a:cxn ang="T113">
                      <a:pos x="T46" y="T47"/>
                    </a:cxn>
                    <a:cxn ang="T114">
                      <a:pos x="T48" y="T49"/>
                    </a:cxn>
                    <a:cxn ang="T115">
                      <a:pos x="T50" y="T51"/>
                    </a:cxn>
                    <a:cxn ang="T116">
                      <a:pos x="T52" y="T53"/>
                    </a:cxn>
                    <a:cxn ang="T117">
                      <a:pos x="T54" y="T55"/>
                    </a:cxn>
                    <a:cxn ang="T118">
                      <a:pos x="T56" y="T57"/>
                    </a:cxn>
                    <a:cxn ang="T119">
                      <a:pos x="T58" y="T59"/>
                    </a:cxn>
                    <a:cxn ang="T120">
                      <a:pos x="T60" y="T61"/>
                    </a:cxn>
                    <a:cxn ang="T121">
                      <a:pos x="T62" y="T63"/>
                    </a:cxn>
                    <a:cxn ang="T122">
                      <a:pos x="T64" y="T65"/>
                    </a:cxn>
                    <a:cxn ang="T123">
                      <a:pos x="T66" y="T67"/>
                    </a:cxn>
                    <a:cxn ang="T124">
                      <a:pos x="T68" y="T69"/>
                    </a:cxn>
                    <a:cxn ang="T125">
                      <a:pos x="T70" y="T71"/>
                    </a:cxn>
                    <a:cxn ang="T126">
                      <a:pos x="T72" y="T73"/>
                    </a:cxn>
                    <a:cxn ang="T127">
                      <a:pos x="T74" y="T75"/>
                    </a:cxn>
                    <a:cxn ang="T128">
                      <a:pos x="T76" y="T77"/>
                    </a:cxn>
                    <a:cxn ang="T129">
                      <a:pos x="T78" y="T79"/>
                    </a:cxn>
                    <a:cxn ang="T130">
                      <a:pos x="T80" y="T81"/>
                    </a:cxn>
                    <a:cxn ang="T131">
                      <a:pos x="T82" y="T83"/>
                    </a:cxn>
                    <a:cxn ang="T132">
                      <a:pos x="T84" y="T85"/>
                    </a:cxn>
                    <a:cxn ang="T133">
                      <a:pos x="T86" y="T87"/>
                    </a:cxn>
                    <a:cxn ang="T134">
                      <a:pos x="T88" y="T89"/>
                    </a:cxn>
                  </a:cxnLst>
                  <a:rect l="T135" t="T136" r="T137" b="T138"/>
                  <a:pathLst>
                    <a:path w="1492" h="373">
                      <a:moveTo>
                        <a:pt x="746" y="350"/>
                      </a:moveTo>
                      <a:lnTo>
                        <a:pt x="746" y="350"/>
                      </a:lnTo>
                      <a:lnTo>
                        <a:pt x="710" y="350"/>
                      </a:lnTo>
                      <a:lnTo>
                        <a:pt x="675" y="349"/>
                      </a:lnTo>
                      <a:lnTo>
                        <a:pt x="640" y="346"/>
                      </a:lnTo>
                      <a:lnTo>
                        <a:pt x="605" y="343"/>
                      </a:lnTo>
                      <a:lnTo>
                        <a:pt x="571" y="340"/>
                      </a:lnTo>
                      <a:lnTo>
                        <a:pt x="537" y="334"/>
                      </a:lnTo>
                      <a:lnTo>
                        <a:pt x="505" y="329"/>
                      </a:lnTo>
                      <a:lnTo>
                        <a:pt x="474" y="323"/>
                      </a:lnTo>
                      <a:lnTo>
                        <a:pt x="443" y="316"/>
                      </a:lnTo>
                      <a:lnTo>
                        <a:pt x="413" y="308"/>
                      </a:lnTo>
                      <a:lnTo>
                        <a:pt x="383" y="299"/>
                      </a:lnTo>
                      <a:lnTo>
                        <a:pt x="355" y="290"/>
                      </a:lnTo>
                      <a:lnTo>
                        <a:pt x="328" y="281"/>
                      </a:lnTo>
                      <a:lnTo>
                        <a:pt x="302" y="271"/>
                      </a:lnTo>
                      <a:lnTo>
                        <a:pt x="276" y="259"/>
                      </a:lnTo>
                      <a:lnTo>
                        <a:pt x="251" y="248"/>
                      </a:lnTo>
                      <a:lnTo>
                        <a:pt x="228" y="236"/>
                      </a:lnTo>
                      <a:lnTo>
                        <a:pt x="206" y="223"/>
                      </a:lnTo>
                      <a:lnTo>
                        <a:pt x="185" y="210"/>
                      </a:lnTo>
                      <a:lnTo>
                        <a:pt x="166" y="196"/>
                      </a:lnTo>
                      <a:lnTo>
                        <a:pt x="148" y="181"/>
                      </a:lnTo>
                      <a:lnTo>
                        <a:pt x="131" y="167"/>
                      </a:lnTo>
                      <a:lnTo>
                        <a:pt x="115" y="152"/>
                      </a:lnTo>
                      <a:lnTo>
                        <a:pt x="101" y="136"/>
                      </a:lnTo>
                      <a:lnTo>
                        <a:pt x="89" y="121"/>
                      </a:lnTo>
                      <a:lnTo>
                        <a:pt x="78" y="104"/>
                      </a:lnTo>
                      <a:lnTo>
                        <a:pt x="69" y="88"/>
                      </a:lnTo>
                      <a:lnTo>
                        <a:pt x="61" y="71"/>
                      </a:lnTo>
                      <a:lnTo>
                        <a:pt x="54" y="53"/>
                      </a:lnTo>
                      <a:lnTo>
                        <a:pt x="51" y="36"/>
                      </a:lnTo>
                      <a:lnTo>
                        <a:pt x="48" y="18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1" y="20"/>
                      </a:lnTo>
                      <a:lnTo>
                        <a:pt x="4" y="38"/>
                      </a:lnTo>
                      <a:lnTo>
                        <a:pt x="9" y="57"/>
                      </a:lnTo>
                      <a:lnTo>
                        <a:pt x="16" y="75"/>
                      </a:lnTo>
                      <a:lnTo>
                        <a:pt x="23" y="93"/>
                      </a:lnTo>
                      <a:lnTo>
                        <a:pt x="34" y="112"/>
                      </a:lnTo>
                      <a:lnTo>
                        <a:pt x="45" y="128"/>
                      </a:lnTo>
                      <a:lnTo>
                        <a:pt x="58" y="145"/>
                      </a:lnTo>
                      <a:lnTo>
                        <a:pt x="74" y="162"/>
                      </a:lnTo>
                      <a:lnTo>
                        <a:pt x="91" y="178"/>
                      </a:lnTo>
                      <a:lnTo>
                        <a:pt x="107" y="193"/>
                      </a:lnTo>
                      <a:lnTo>
                        <a:pt x="127" y="209"/>
                      </a:lnTo>
                      <a:lnTo>
                        <a:pt x="148" y="223"/>
                      </a:lnTo>
                      <a:lnTo>
                        <a:pt x="171" y="237"/>
                      </a:lnTo>
                      <a:lnTo>
                        <a:pt x="194" y="251"/>
                      </a:lnTo>
                      <a:lnTo>
                        <a:pt x="219" y="264"/>
                      </a:lnTo>
                      <a:lnTo>
                        <a:pt x="245" y="276"/>
                      </a:lnTo>
                      <a:lnTo>
                        <a:pt x="272" y="288"/>
                      </a:lnTo>
                      <a:lnTo>
                        <a:pt x="299" y="299"/>
                      </a:lnTo>
                      <a:lnTo>
                        <a:pt x="329" y="310"/>
                      </a:lnTo>
                      <a:lnTo>
                        <a:pt x="359" y="319"/>
                      </a:lnTo>
                      <a:lnTo>
                        <a:pt x="390" y="328"/>
                      </a:lnTo>
                      <a:lnTo>
                        <a:pt x="422" y="337"/>
                      </a:lnTo>
                      <a:lnTo>
                        <a:pt x="456" y="343"/>
                      </a:lnTo>
                      <a:lnTo>
                        <a:pt x="490" y="351"/>
                      </a:lnTo>
                      <a:lnTo>
                        <a:pt x="525" y="356"/>
                      </a:lnTo>
                      <a:lnTo>
                        <a:pt x="560" y="362"/>
                      </a:lnTo>
                      <a:lnTo>
                        <a:pt x="596" y="365"/>
                      </a:lnTo>
                      <a:lnTo>
                        <a:pt x="632" y="369"/>
                      </a:lnTo>
                      <a:lnTo>
                        <a:pt x="670" y="372"/>
                      </a:lnTo>
                      <a:lnTo>
                        <a:pt x="707" y="373"/>
                      </a:lnTo>
                      <a:lnTo>
                        <a:pt x="746" y="373"/>
                      </a:lnTo>
                      <a:lnTo>
                        <a:pt x="785" y="373"/>
                      </a:lnTo>
                      <a:lnTo>
                        <a:pt x="822" y="372"/>
                      </a:lnTo>
                      <a:lnTo>
                        <a:pt x="860" y="369"/>
                      </a:lnTo>
                      <a:lnTo>
                        <a:pt x="896" y="365"/>
                      </a:lnTo>
                      <a:lnTo>
                        <a:pt x="933" y="362"/>
                      </a:lnTo>
                      <a:lnTo>
                        <a:pt x="967" y="356"/>
                      </a:lnTo>
                      <a:lnTo>
                        <a:pt x="1002" y="351"/>
                      </a:lnTo>
                      <a:lnTo>
                        <a:pt x="1036" y="343"/>
                      </a:lnTo>
                      <a:lnTo>
                        <a:pt x="1070" y="337"/>
                      </a:lnTo>
                      <a:lnTo>
                        <a:pt x="1102" y="328"/>
                      </a:lnTo>
                      <a:lnTo>
                        <a:pt x="1133" y="319"/>
                      </a:lnTo>
                      <a:lnTo>
                        <a:pt x="1163" y="310"/>
                      </a:lnTo>
                      <a:lnTo>
                        <a:pt x="1193" y="299"/>
                      </a:lnTo>
                      <a:lnTo>
                        <a:pt x="1220" y="288"/>
                      </a:lnTo>
                      <a:lnTo>
                        <a:pt x="1247" y="276"/>
                      </a:lnTo>
                      <a:lnTo>
                        <a:pt x="1273" y="264"/>
                      </a:lnTo>
                      <a:lnTo>
                        <a:pt x="1298" y="251"/>
                      </a:lnTo>
                      <a:lnTo>
                        <a:pt x="1321" y="237"/>
                      </a:lnTo>
                      <a:lnTo>
                        <a:pt x="1344" y="223"/>
                      </a:lnTo>
                      <a:lnTo>
                        <a:pt x="1365" y="209"/>
                      </a:lnTo>
                      <a:lnTo>
                        <a:pt x="1385" y="193"/>
                      </a:lnTo>
                      <a:lnTo>
                        <a:pt x="1401" y="178"/>
                      </a:lnTo>
                      <a:lnTo>
                        <a:pt x="1418" y="162"/>
                      </a:lnTo>
                      <a:lnTo>
                        <a:pt x="1434" y="145"/>
                      </a:lnTo>
                      <a:lnTo>
                        <a:pt x="1447" y="128"/>
                      </a:lnTo>
                      <a:lnTo>
                        <a:pt x="1458" y="112"/>
                      </a:lnTo>
                      <a:lnTo>
                        <a:pt x="1469" y="93"/>
                      </a:lnTo>
                      <a:lnTo>
                        <a:pt x="1476" y="75"/>
                      </a:lnTo>
                      <a:lnTo>
                        <a:pt x="1483" y="57"/>
                      </a:lnTo>
                      <a:lnTo>
                        <a:pt x="1488" y="38"/>
                      </a:lnTo>
                      <a:lnTo>
                        <a:pt x="1491" y="20"/>
                      </a:lnTo>
                      <a:lnTo>
                        <a:pt x="1492" y="0"/>
                      </a:lnTo>
                      <a:lnTo>
                        <a:pt x="1445" y="0"/>
                      </a:lnTo>
                      <a:lnTo>
                        <a:pt x="1444" y="18"/>
                      </a:lnTo>
                      <a:lnTo>
                        <a:pt x="1441" y="36"/>
                      </a:lnTo>
                      <a:lnTo>
                        <a:pt x="1438" y="53"/>
                      </a:lnTo>
                      <a:lnTo>
                        <a:pt x="1431" y="71"/>
                      </a:lnTo>
                      <a:lnTo>
                        <a:pt x="1423" y="88"/>
                      </a:lnTo>
                      <a:lnTo>
                        <a:pt x="1414" y="104"/>
                      </a:lnTo>
                      <a:lnTo>
                        <a:pt x="1403" y="121"/>
                      </a:lnTo>
                      <a:lnTo>
                        <a:pt x="1391" y="136"/>
                      </a:lnTo>
                      <a:lnTo>
                        <a:pt x="1377" y="152"/>
                      </a:lnTo>
                      <a:lnTo>
                        <a:pt x="1361" y="167"/>
                      </a:lnTo>
                      <a:lnTo>
                        <a:pt x="1344" y="181"/>
                      </a:lnTo>
                      <a:lnTo>
                        <a:pt x="1326" y="196"/>
                      </a:lnTo>
                      <a:lnTo>
                        <a:pt x="1307" y="210"/>
                      </a:lnTo>
                      <a:lnTo>
                        <a:pt x="1286" y="223"/>
                      </a:lnTo>
                      <a:lnTo>
                        <a:pt x="1264" y="236"/>
                      </a:lnTo>
                      <a:lnTo>
                        <a:pt x="1241" y="248"/>
                      </a:lnTo>
                      <a:lnTo>
                        <a:pt x="1216" y="259"/>
                      </a:lnTo>
                      <a:lnTo>
                        <a:pt x="1190" y="271"/>
                      </a:lnTo>
                      <a:lnTo>
                        <a:pt x="1164" y="281"/>
                      </a:lnTo>
                      <a:lnTo>
                        <a:pt x="1137" y="290"/>
                      </a:lnTo>
                      <a:lnTo>
                        <a:pt x="1109" y="299"/>
                      </a:lnTo>
                      <a:lnTo>
                        <a:pt x="1079" y="308"/>
                      </a:lnTo>
                      <a:lnTo>
                        <a:pt x="1049" y="316"/>
                      </a:lnTo>
                      <a:lnTo>
                        <a:pt x="1018" y="323"/>
                      </a:lnTo>
                      <a:lnTo>
                        <a:pt x="987" y="329"/>
                      </a:lnTo>
                      <a:lnTo>
                        <a:pt x="955" y="334"/>
                      </a:lnTo>
                      <a:lnTo>
                        <a:pt x="921" y="340"/>
                      </a:lnTo>
                      <a:lnTo>
                        <a:pt x="887" y="343"/>
                      </a:lnTo>
                      <a:lnTo>
                        <a:pt x="852" y="346"/>
                      </a:lnTo>
                      <a:lnTo>
                        <a:pt x="817" y="349"/>
                      </a:lnTo>
                      <a:lnTo>
                        <a:pt x="782" y="350"/>
                      </a:lnTo>
                      <a:lnTo>
                        <a:pt x="746" y="350"/>
                      </a:lnTo>
                      <a:close/>
                    </a:path>
                  </a:pathLst>
                </a:custGeom>
                <a:solidFill>
                  <a:srgbClr val="EAEAEA"/>
                </a:solidFill>
                <a:ln w="12700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66" name="Freeform 90"/>
                <p:cNvSpPr>
                  <a:spLocks/>
                </p:cNvSpPr>
                <p:nvPr/>
              </p:nvSpPr>
              <p:spPr bwMode="auto">
                <a:xfrm>
                  <a:off x="1092" y="1808"/>
                  <a:ext cx="1484" cy="1628"/>
                </a:xfrm>
                <a:custGeom>
                  <a:avLst/>
                  <a:gdLst>
                    <a:gd name="T0" fmla="*/ 1481 w 1482"/>
                    <a:gd name="T1" fmla="*/ 0 h 1632"/>
                    <a:gd name="T2" fmla="*/ 1469 w 1482"/>
                    <a:gd name="T3" fmla="*/ 35 h 1632"/>
                    <a:gd name="T4" fmla="*/ 1452 w 1482"/>
                    <a:gd name="T5" fmla="*/ 67 h 1632"/>
                    <a:gd name="T6" fmla="*/ 1429 w 1482"/>
                    <a:gd name="T7" fmla="*/ 98 h 1632"/>
                    <a:gd name="T8" fmla="*/ 1399 w 1482"/>
                    <a:gd name="T9" fmla="*/ 129 h 1632"/>
                    <a:gd name="T10" fmla="*/ 1365 w 1482"/>
                    <a:gd name="T11" fmla="*/ 158 h 1632"/>
                    <a:gd name="T12" fmla="*/ 1326 w 1482"/>
                    <a:gd name="T13" fmla="*/ 184 h 1632"/>
                    <a:gd name="T14" fmla="*/ 1284 w 1482"/>
                    <a:gd name="T15" fmla="*/ 210 h 1632"/>
                    <a:gd name="T16" fmla="*/ 1236 w 1482"/>
                    <a:gd name="T17" fmla="*/ 232 h 1632"/>
                    <a:gd name="T18" fmla="*/ 1185 w 1482"/>
                    <a:gd name="T19" fmla="*/ 252 h 1632"/>
                    <a:gd name="T20" fmla="*/ 1130 w 1482"/>
                    <a:gd name="T21" fmla="*/ 272 h 1632"/>
                    <a:gd name="T22" fmla="*/ 1071 w 1482"/>
                    <a:gd name="T23" fmla="*/ 287 h 1632"/>
                    <a:gd name="T24" fmla="*/ 1010 w 1482"/>
                    <a:gd name="T25" fmla="*/ 302 h 1632"/>
                    <a:gd name="T26" fmla="*/ 947 w 1482"/>
                    <a:gd name="T27" fmla="*/ 312 h 1632"/>
                    <a:gd name="T28" fmla="*/ 880 w 1482"/>
                    <a:gd name="T29" fmla="*/ 320 h 1632"/>
                    <a:gd name="T30" fmla="*/ 811 w 1482"/>
                    <a:gd name="T31" fmla="*/ 325 h 1632"/>
                    <a:gd name="T32" fmla="*/ 741 w 1482"/>
                    <a:gd name="T33" fmla="*/ 326 h 1632"/>
                    <a:gd name="T34" fmla="*/ 706 w 1482"/>
                    <a:gd name="T35" fmla="*/ 326 h 1632"/>
                    <a:gd name="T36" fmla="*/ 636 w 1482"/>
                    <a:gd name="T37" fmla="*/ 322 h 1632"/>
                    <a:gd name="T38" fmla="*/ 569 w 1482"/>
                    <a:gd name="T39" fmla="*/ 316 h 1632"/>
                    <a:gd name="T40" fmla="*/ 503 w 1482"/>
                    <a:gd name="T41" fmla="*/ 307 h 1632"/>
                    <a:gd name="T42" fmla="*/ 441 w 1482"/>
                    <a:gd name="T43" fmla="*/ 295 h 1632"/>
                    <a:gd name="T44" fmla="*/ 381 w 1482"/>
                    <a:gd name="T45" fmla="*/ 280 h 1632"/>
                    <a:gd name="T46" fmla="*/ 324 w 1482"/>
                    <a:gd name="T47" fmla="*/ 263 h 1632"/>
                    <a:gd name="T48" fmla="*/ 271 w 1482"/>
                    <a:gd name="T49" fmla="*/ 243 h 1632"/>
                    <a:gd name="T50" fmla="*/ 222 w 1482"/>
                    <a:gd name="T51" fmla="*/ 221 h 1632"/>
                    <a:gd name="T52" fmla="*/ 176 w 1482"/>
                    <a:gd name="T53" fmla="*/ 197 h 1632"/>
                    <a:gd name="T54" fmla="*/ 135 w 1482"/>
                    <a:gd name="T55" fmla="*/ 171 h 1632"/>
                    <a:gd name="T56" fmla="*/ 99 w 1482"/>
                    <a:gd name="T57" fmla="*/ 144 h 1632"/>
                    <a:gd name="T58" fmla="*/ 68 w 1482"/>
                    <a:gd name="T59" fmla="*/ 114 h 1632"/>
                    <a:gd name="T60" fmla="*/ 42 w 1482"/>
                    <a:gd name="T61" fmla="*/ 83 h 1632"/>
                    <a:gd name="T62" fmla="*/ 21 w 1482"/>
                    <a:gd name="T63" fmla="*/ 50 h 1632"/>
                    <a:gd name="T64" fmla="*/ 5 w 1482"/>
                    <a:gd name="T65" fmla="*/ 18 h 1632"/>
                    <a:gd name="T66" fmla="*/ 1 w 1482"/>
                    <a:gd name="T67" fmla="*/ 0 h 1632"/>
                    <a:gd name="T68" fmla="*/ 0 w 1482"/>
                    <a:gd name="T69" fmla="*/ 0 h 1632"/>
                    <a:gd name="T70" fmla="*/ 371 w 1482"/>
                    <a:gd name="T71" fmla="*/ 1469 h 1632"/>
                    <a:gd name="T72" fmla="*/ 377 w 1482"/>
                    <a:gd name="T73" fmla="*/ 1486 h 1632"/>
                    <a:gd name="T74" fmla="*/ 398 w 1482"/>
                    <a:gd name="T75" fmla="*/ 1518 h 1632"/>
                    <a:gd name="T76" fmla="*/ 429 w 1482"/>
                    <a:gd name="T77" fmla="*/ 1548 h 1632"/>
                    <a:gd name="T78" fmla="*/ 469 w 1482"/>
                    <a:gd name="T79" fmla="*/ 1574 h 1632"/>
                    <a:gd name="T80" fmla="*/ 520 w 1482"/>
                    <a:gd name="T81" fmla="*/ 1596 h 1632"/>
                    <a:gd name="T82" fmla="*/ 575 w 1482"/>
                    <a:gd name="T83" fmla="*/ 1613 h 1632"/>
                    <a:gd name="T84" fmla="*/ 639 w 1482"/>
                    <a:gd name="T85" fmla="*/ 1624 h 1632"/>
                    <a:gd name="T86" fmla="*/ 706 w 1482"/>
                    <a:gd name="T87" fmla="*/ 1631 h 1632"/>
                    <a:gd name="T88" fmla="*/ 741 w 1482"/>
                    <a:gd name="T89" fmla="*/ 1632 h 1632"/>
                    <a:gd name="T90" fmla="*/ 811 w 1482"/>
                    <a:gd name="T91" fmla="*/ 1628 h 1632"/>
                    <a:gd name="T92" fmla="*/ 876 w 1482"/>
                    <a:gd name="T93" fmla="*/ 1619 h 1632"/>
                    <a:gd name="T94" fmla="*/ 935 w 1482"/>
                    <a:gd name="T95" fmla="*/ 1605 h 1632"/>
                    <a:gd name="T96" fmla="*/ 988 w 1482"/>
                    <a:gd name="T97" fmla="*/ 1585 h 1632"/>
                    <a:gd name="T98" fmla="*/ 1034 w 1482"/>
                    <a:gd name="T99" fmla="*/ 1561 h 1632"/>
                    <a:gd name="T100" fmla="*/ 1070 w 1482"/>
                    <a:gd name="T101" fmla="*/ 1534 h 1632"/>
                    <a:gd name="T102" fmla="*/ 1096 w 1482"/>
                    <a:gd name="T103" fmla="*/ 1502 h 1632"/>
                    <a:gd name="T104" fmla="*/ 1111 w 1482"/>
                    <a:gd name="T105" fmla="*/ 1469 h 1632"/>
                    <a:gd name="T106" fmla="*/ 1482 w 1482"/>
                    <a:gd name="T107" fmla="*/ 0 h 1632"/>
                    <a:gd name="T108" fmla="*/ 1481 w 1482"/>
                    <a:gd name="T109" fmla="*/ 0 h 1632"/>
                    <a:gd name="T110" fmla="*/ 1481 w 1482"/>
                    <a:gd name="T111" fmla="*/ 0 h 1632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w 1482"/>
                    <a:gd name="T169" fmla="*/ 0 h 1632"/>
                    <a:gd name="T170" fmla="*/ 1482 w 1482"/>
                    <a:gd name="T171" fmla="*/ 1632 h 1632"/>
                  </a:gdLst>
                  <a:ahLst/>
                  <a:cxnLst>
                    <a:cxn ang="T112">
                      <a:pos x="T0" y="T1"/>
                    </a:cxn>
                    <a:cxn ang="T113">
                      <a:pos x="T2" y="T3"/>
                    </a:cxn>
                    <a:cxn ang="T114">
                      <a:pos x="T4" y="T5"/>
                    </a:cxn>
                    <a:cxn ang="T115">
                      <a:pos x="T6" y="T7"/>
                    </a:cxn>
                    <a:cxn ang="T116">
                      <a:pos x="T8" y="T9"/>
                    </a:cxn>
                    <a:cxn ang="T117">
                      <a:pos x="T10" y="T11"/>
                    </a:cxn>
                    <a:cxn ang="T118">
                      <a:pos x="T12" y="T13"/>
                    </a:cxn>
                    <a:cxn ang="T119">
                      <a:pos x="T14" y="T15"/>
                    </a:cxn>
                    <a:cxn ang="T120">
                      <a:pos x="T16" y="T17"/>
                    </a:cxn>
                    <a:cxn ang="T121">
                      <a:pos x="T18" y="T19"/>
                    </a:cxn>
                    <a:cxn ang="T122">
                      <a:pos x="T20" y="T21"/>
                    </a:cxn>
                    <a:cxn ang="T123">
                      <a:pos x="T22" y="T23"/>
                    </a:cxn>
                    <a:cxn ang="T124">
                      <a:pos x="T24" y="T25"/>
                    </a:cxn>
                    <a:cxn ang="T125">
                      <a:pos x="T26" y="T27"/>
                    </a:cxn>
                    <a:cxn ang="T126">
                      <a:pos x="T28" y="T29"/>
                    </a:cxn>
                    <a:cxn ang="T127">
                      <a:pos x="T30" y="T31"/>
                    </a:cxn>
                    <a:cxn ang="T128">
                      <a:pos x="T32" y="T33"/>
                    </a:cxn>
                    <a:cxn ang="T129">
                      <a:pos x="T34" y="T35"/>
                    </a:cxn>
                    <a:cxn ang="T130">
                      <a:pos x="T36" y="T37"/>
                    </a:cxn>
                    <a:cxn ang="T131">
                      <a:pos x="T38" y="T39"/>
                    </a:cxn>
                    <a:cxn ang="T132">
                      <a:pos x="T40" y="T41"/>
                    </a:cxn>
                    <a:cxn ang="T133">
                      <a:pos x="T42" y="T43"/>
                    </a:cxn>
                    <a:cxn ang="T134">
                      <a:pos x="T44" y="T45"/>
                    </a:cxn>
                    <a:cxn ang="T135">
                      <a:pos x="T46" y="T47"/>
                    </a:cxn>
                    <a:cxn ang="T136">
                      <a:pos x="T48" y="T49"/>
                    </a:cxn>
                    <a:cxn ang="T137">
                      <a:pos x="T50" y="T51"/>
                    </a:cxn>
                    <a:cxn ang="T138">
                      <a:pos x="T52" y="T53"/>
                    </a:cxn>
                    <a:cxn ang="T139">
                      <a:pos x="T54" y="T55"/>
                    </a:cxn>
                    <a:cxn ang="T140">
                      <a:pos x="T56" y="T57"/>
                    </a:cxn>
                    <a:cxn ang="T141">
                      <a:pos x="T58" y="T59"/>
                    </a:cxn>
                    <a:cxn ang="T142">
                      <a:pos x="T60" y="T61"/>
                    </a:cxn>
                    <a:cxn ang="T143">
                      <a:pos x="T62" y="T63"/>
                    </a:cxn>
                    <a:cxn ang="T144">
                      <a:pos x="T64" y="T65"/>
                    </a:cxn>
                    <a:cxn ang="T145">
                      <a:pos x="T66" y="T67"/>
                    </a:cxn>
                    <a:cxn ang="T146">
                      <a:pos x="T68" y="T69"/>
                    </a:cxn>
                    <a:cxn ang="T147">
                      <a:pos x="T70" y="T71"/>
                    </a:cxn>
                    <a:cxn ang="T148">
                      <a:pos x="T72" y="T73"/>
                    </a:cxn>
                    <a:cxn ang="T149">
                      <a:pos x="T74" y="T75"/>
                    </a:cxn>
                    <a:cxn ang="T150">
                      <a:pos x="T76" y="T77"/>
                    </a:cxn>
                    <a:cxn ang="T151">
                      <a:pos x="T78" y="T79"/>
                    </a:cxn>
                    <a:cxn ang="T152">
                      <a:pos x="T80" y="T81"/>
                    </a:cxn>
                    <a:cxn ang="T153">
                      <a:pos x="T82" y="T83"/>
                    </a:cxn>
                    <a:cxn ang="T154">
                      <a:pos x="T84" y="T85"/>
                    </a:cxn>
                    <a:cxn ang="T155">
                      <a:pos x="T86" y="T87"/>
                    </a:cxn>
                    <a:cxn ang="T156">
                      <a:pos x="T88" y="T89"/>
                    </a:cxn>
                    <a:cxn ang="T157">
                      <a:pos x="T90" y="T91"/>
                    </a:cxn>
                    <a:cxn ang="T158">
                      <a:pos x="T92" y="T93"/>
                    </a:cxn>
                    <a:cxn ang="T159">
                      <a:pos x="T94" y="T95"/>
                    </a:cxn>
                    <a:cxn ang="T160">
                      <a:pos x="T96" y="T97"/>
                    </a:cxn>
                    <a:cxn ang="T161">
                      <a:pos x="T98" y="T99"/>
                    </a:cxn>
                    <a:cxn ang="T162">
                      <a:pos x="T100" y="T101"/>
                    </a:cxn>
                    <a:cxn ang="T163">
                      <a:pos x="T102" y="T103"/>
                    </a:cxn>
                    <a:cxn ang="T164">
                      <a:pos x="T104" y="T105"/>
                    </a:cxn>
                    <a:cxn ang="T165">
                      <a:pos x="T106" y="T107"/>
                    </a:cxn>
                    <a:cxn ang="T166">
                      <a:pos x="T108" y="T109"/>
                    </a:cxn>
                    <a:cxn ang="T167">
                      <a:pos x="T110" y="T111"/>
                    </a:cxn>
                  </a:cxnLst>
                  <a:rect l="T168" t="T169" r="T170" b="T171"/>
                  <a:pathLst>
                    <a:path w="1482" h="1632">
                      <a:moveTo>
                        <a:pt x="1481" y="0"/>
                      </a:moveTo>
                      <a:lnTo>
                        <a:pt x="1481" y="0"/>
                      </a:lnTo>
                      <a:lnTo>
                        <a:pt x="1477" y="18"/>
                      </a:lnTo>
                      <a:lnTo>
                        <a:pt x="1469" y="35"/>
                      </a:lnTo>
                      <a:lnTo>
                        <a:pt x="1461" y="50"/>
                      </a:lnTo>
                      <a:lnTo>
                        <a:pt x="1452" y="67"/>
                      </a:lnTo>
                      <a:lnTo>
                        <a:pt x="1440" y="83"/>
                      </a:lnTo>
                      <a:lnTo>
                        <a:pt x="1429" y="98"/>
                      </a:lnTo>
                      <a:lnTo>
                        <a:pt x="1414" y="114"/>
                      </a:lnTo>
                      <a:lnTo>
                        <a:pt x="1399" y="129"/>
                      </a:lnTo>
                      <a:lnTo>
                        <a:pt x="1383" y="144"/>
                      </a:lnTo>
                      <a:lnTo>
                        <a:pt x="1365" y="158"/>
                      </a:lnTo>
                      <a:lnTo>
                        <a:pt x="1347" y="171"/>
                      </a:lnTo>
                      <a:lnTo>
                        <a:pt x="1326" y="184"/>
                      </a:lnTo>
                      <a:lnTo>
                        <a:pt x="1306" y="197"/>
                      </a:lnTo>
                      <a:lnTo>
                        <a:pt x="1284" y="210"/>
                      </a:lnTo>
                      <a:lnTo>
                        <a:pt x="1260" y="221"/>
                      </a:lnTo>
                      <a:lnTo>
                        <a:pt x="1236" y="232"/>
                      </a:lnTo>
                      <a:lnTo>
                        <a:pt x="1211" y="243"/>
                      </a:lnTo>
                      <a:lnTo>
                        <a:pt x="1185" y="252"/>
                      </a:lnTo>
                      <a:lnTo>
                        <a:pt x="1158" y="263"/>
                      </a:lnTo>
                      <a:lnTo>
                        <a:pt x="1130" y="272"/>
                      </a:lnTo>
                      <a:lnTo>
                        <a:pt x="1101" y="280"/>
                      </a:lnTo>
                      <a:lnTo>
                        <a:pt x="1071" y="287"/>
                      </a:lnTo>
                      <a:lnTo>
                        <a:pt x="1041" y="295"/>
                      </a:lnTo>
                      <a:lnTo>
                        <a:pt x="1010" y="302"/>
                      </a:lnTo>
                      <a:lnTo>
                        <a:pt x="979" y="307"/>
                      </a:lnTo>
                      <a:lnTo>
                        <a:pt x="947" y="312"/>
                      </a:lnTo>
                      <a:lnTo>
                        <a:pt x="913" y="316"/>
                      </a:lnTo>
                      <a:lnTo>
                        <a:pt x="880" y="320"/>
                      </a:lnTo>
                      <a:lnTo>
                        <a:pt x="846" y="322"/>
                      </a:lnTo>
                      <a:lnTo>
                        <a:pt x="811" y="325"/>
                      </a:lnTo>
                      <a:lnTo>
                        <a:pt x="776" y="326"/>
                      </a:lnTo>
                      <a:lnTo>
                        <a:pt x="741" y="326"/>
                      </a:lnTo>
                      <a:lnTo>
                        <a:pt x="706" y="326"/>
                      </a:lnTo>
                      <a:lnTo>
                        <a:pt x="671" y="325"/>
                      </a:lnTo>
                      <a:lnTo>
                        <a:pt x="636" y="322"/>
                      </a:lnTo>
                      <a:lnTo>
                        <a:pt x="602" y="320"/>
                      </a:lnTo>
                      <a:lnTo>
                        <a:pt x="569" y="316"/>
                      </a:lnTo>
                      <a:lnTo>
                        <a:pt x="535" y="312"/>
                      </a:lnTo>
                      <a:lnTo>
                        <a:pt x="503" y="307"/>
                      </a:lnTo>
                      <a:lnTo>
                        <a:pt x="472" y="302"/>
                      </a:lnTo>
                      <a:lnTo>
                        <a:pt x="441" y="295"/>
                      </a:lnTo>
                      <a:lnTo>
                        <a:pt x="411" y="287"/>
                      </a:lnTo>
                      <a:lnTo>
                        <a:pt x="381" y="280"/>
                      </a:lnTo>
                      <a:lnTo>
                        <a:pt x="352" y="272"/>
                      </a:lnTo>
                      <a:lnTo>
                        <a:pt x="324" y="263"/>
                      </a:lnTo>
                      <a:lnTo>
                        <a:pt x="297" y="252"/>
                      </a:lnTo>
                      <a:lnTo>
                        <a:pt x="271" y="243"/>
                      </a:lnTo>
                      <a:lnTo>
                        <a:pt x="246" y="232"/>
                      </a:lnTo>
                      <a:lnTo>
                        <a:pt x="222" y="221"/>
                      </a:lnTo>
                      <a:lnTo>
                        <a:pt x="198" y="210"/>
                      </a:lnTo>
                      <a:lnTo>
                        <a:pt x="176" y="197"/>
                      </a:lnTo>
                      <a:lnTo>
                        <a:pt x="156" y="184"/>
                      </a:lnTo>
                      <a:lnTo>
                        <a:pt x="135" y="171"/>
                      </a:lnTo>
                      <a:lnTo>
                        <a:pt x="117" y="158"/>
                      </a:lnTo>
                      <a:lnTo>
                        <a:pt x="99" y="144"/>
                      </a:lnTo>
                      <a:lnTo>
                        <a:pt x="83" y="129"/>
                      </a:lnTo>
                      <a:lnTo>
                        <a:pt x="68" y="114"/>
                      </a:lnTo>
                      <a:lnTo>
                        <a:pt x="53" y="98"/>
                      </a:lnTo>
                      <a:lnTo>
                        <a:pt x="42" y="83"/>
                      </a:lnTo>
                      <a:lnTo>
                        <a:pt x="30" y="67"/>
                      </a:lnTo>
                      <a:lnTo>
                        <a:pt x="21" y="50"/>
                      </a:lnTo>
                      <a:lnTo>
                        <a:pt x="13" y="35"/>
                      </a:lnTo>
                      <a:lnTo>
                        <a:pt x="5" y="18"/>
                      </a:lnTo>
                      <a:lnTo>
                        <a:pt x="1" y="0"/>
                      </a:lnTo>
                      <a:lnTo>
                        <a:pt x="0" y="0"/>
                      </a:lnTo>
                      <a:lnTo>
                        <a:pt x="371" y="1469"/>
                      </a:lnTo>
                      <a:lnTo>
                        <a:pt x="377" y="1486"/>
                      </a:lnTo>
                      <a:lnTo>
                        <a:pt x="386" y="1502"/>
                      </a:lnTo>
                      <a:lnTo>
                        <a:pt x="398" y="1518"/>
                      </a:lnTo>
                      <a:lnTo>
                        <a:pt x="412" y="1534"/>
                      </a:lnTo>
                      <a:lnTo>
                        <a:pt x="429" y="1548"/>
                      </a:lnTo>
                      <a:lnTo>
                        <a:pt x="448" y="1561"/>
                      </a:lnTo>
                      <a:lnTo>
                        <a:pt x="469" y="1574"/>
                      </a:lnTo>
                      <a:lnTo>
                        <a:pt x="494" y="1585"/>
                      </a:lnTo>
                      <a:lnTo>
                        <a:pt x="520" y="1596"/>
                      </a:lnTo>
                      <a:lnTo>
                        <a:pt x="547" y="1605"/>
                      </a:lnTo>
                      <a:lnTo>
                        <a:pt x="575" y="1613"/>
                      </a:lnTo>
                      <a:lnTo>
                        <a:pt x="606" y="1619"/>
                      </a:lnTo>
                      <a:lnTo>
                        <a:pt x="639" y="1624"/>
                      </a:lnTo>
                      <a:lnTo>
                        <a:pt x="671" y="1628"/>
                      </a:lnTo>
                      <a:lnTo>
                        <a:pt x="706" y="1631"/>
                      </a:lnTo>
                      <a:lnTo>
                        <a:pt x="741" y="1632"/>
                      </a:lnTo>
                      <a:lnTo>
                        <a:pt x="776" y="1631"/>
                      </a:lnTo>
                      <a:lnTo>
                        <a:pt x="811" y="1628"/>
                      </a:lnTo>
                      <a:lnTo>
                        <a:pt x="843" y="1624"/>
                      </a:lnTo>
                      <a:lnTo>
                        <a:pt x="876" y="1619"/>
                      </a:lnTo>
                      <a:lnTo>
                        <a:pt x="907" y="1613"/>
                      </a:lnTo>
                      <a:lnTo>
                        <a:pt x="935" y="1605"/>
                      </a:lnTo>
                      <a:lnTo>
                        <a:pt x="962" y="1596"/>
                      </a:lnTo>
                      <a:lnTo>
                        <a:pt x="988" y="1585"/>
                      </a:lnTo>
                      <a:lnTo>
                        <a:pt x="1013" y="1574"/>
                      </a:lnTo>
                      <a:lnTo>
                        <a:pt x="1034" y="1561"/>
                      </a:lnTo>
                      <a:lnTo>
                        <a:pt x="1053" y="1548"/>
                      </a:lnTo>
                      <a:lnTo>
                        <a:pt x="1070" y="1534"/>
                      </a:lnTo>
                      <a:lnTo>
                        <a:pt x="1084" y="1518"/>
                      </a:lnTo>
                      <a:lnTo>
                        <a:pt x="1096" y="1502"/>
                      </a:lnTo>
                      <a:lnTo>
                        <a:pt x="1105" y="1486"/>
                      </a:lnTo>
                      <a:lnTo>
                        <a:pt x="1111" y="1469"/>
                      </a:lnTo>
                      <a:lnTo>
                        <a:pt x="1482" y="0"/>
                      </a:lnTo>
                      <a:lnTo>
                        <a:pt x="1481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969696"/>
                    </a:gs>
                    <a:gs pos="50000">
                      <a:srgbClr val="FFFFFF"/>
                    </a:gs>
                    <a:gs pos="100000">
                      <a:srgbClr val="969696"/>
                    </a:gs>
                  </a:gsLst>
                  <a:lin ang="0" scaled="1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kern="0" dirty="0">
                    <a:solidFill>
                      <a:sysClr val="windowText" lastClr="00000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7" name="AutoShape 92"/>
              <p:cNvSpPr>
                <a:spLocks noChangeArrowheads="1"/>
              </p:cNvSpPr>
              <p:nvPr/>
            </p:nvSpPr>
            <p:spPr bwMode="auto">
              <a:xfrm rot="19800000">
                <a:off x="5573424" y="3050366"/>
                <a:ext cx="937575" cy="954132"/>
              </a:xfrm>
              <a:custGeom>
                <a:avLst/>
                <a:gdLst>
                  <a:gd name="T0" fmla="*/ 23085227 w 21600"/>
                  <a:gd name="T1" fmla="*/ 239789 h 21600"/>
                  <a:gd name="T2" fmla="*/ 10438912 w 21600"/>
                  <a:gd name="T3" fmla="*/ 11227100 h 21600"/>
                  <a:gd name="T4" fmla="*/ 21787194 w 21600"/>
                  <a:gd name="T5" fmla="*/ 13040410 h 21600"/>
                  <a:gd name="T6" fmla="*/ 41280199 w 21600"/>
                  <a:gd name="T7" fmla="*/ 7712878 h 21600"/>
                  <a:gd name="T8" fmla="*/ 38791678 w 21600"/>
                  <a:gd name="T9" fmla="*/ 26088316 h 21600"/>
                  <a:gd name="T10" fmla="*/ 24911483 w 21600"/>
                  <a:gd name="T11" fmla="*/ 22793892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3163 w 21600"/>
                  <a:gd name="T19" fmla="*/ 3163 h 21600"/>
                  <a:gd name="T20" fmla="*/ 18437 w 21600"/>
                  <a:gd name="T21" fmla="*/ 18437 h 2160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1600" h="21600">
                    <a:moveTo>
                      <a:pt x="15420" y="7584"/>
                    </a:moveTo>
                    <a:cubicBezTo>
                      <a:pt x="14367" y="6072"/>
                      <a:pt x="12642" y="5171"/>
                      <a:pt x="10800" y="5171"/>
                    </a:cubicBezTo>
                    <a:cubicBezTo>
                      <a:pt x="9480" y="5170"/>
                      <a:pt x="8203" y="5634"/>
                      <a:pt x="7191" y="6479"/>
                    </a:cubicBezTo>
                    <a:lnTo>
                      <a:pt x="3876" y="2511"/>
                    </a:lnTo>
                    <a:cubicBezTo>
                      <a:pt x="5818" y="888"/>
                      <a:pt x="8269" y="-1"/>
                      <a:pt x="10800" y="0"/>
                    </a:cubicBezTo>
                    <a:cubicBezTo>
                      <a:pt x="14334" y="0"/>
                      <a:pt x="17645" y="1729"/>
                      <a:pt x="19664" y="4630"/>
                    </a:cubicBezTo>
                    <a:lnTo>
                      <a:pt x="21880" y="3088"/>
                    </a:lnTo>
                    <a:lnTo>
                      <a:pt x="20561" y="10445"/>
                    </a:lnTo>
                    <a:lnTo>
                      <a:pt x="13204" y="9126"/>
                    </a:lnTo>
                    <a:lnTo>
                      <a:pt x="15420" y="7584"/>
                    </a:lnTo>
                    <a:close/>
                  </a:path>
                </a:pathLst>
              </a:custGeom>
              <a:solidFill>
                <a:schemeClr val="bg2">
                  <a:lumMod val="50000"/>
                </a:schemeClr>
              </a:solidFill>
              <a:ln w="9525" algn="ctr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kern="0">
                  <a:solidFill>
                    <a:sysClr val="windowText" lastClr="00000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10648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912813" y="2122488"/>
            <a:ext cx="8202612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constructor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是类中特殊的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，用于初始化对象的数据成员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6042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52450" y="2755900"/>
            <a:ext cx="8137525" cy="3717925"/>
            <a:chOff x="552224" y="2756145"/>
            <a:chExt cx="8137525" cy="3717226"/>
          </a:xfrm>
        </p:grpSpPr>
        <p:grpSp>
          <p:nvGrpSpPr>
            <p:cNvPr id="60446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3717226"/>
              <a:chOff x="552224" y="2756145"/>
              <a:chExt cx="8137525" cy="3717226"/>
            </a:xfrm>
          </p:grpSpPr>
          <p:grpSp>
            <p:nvGrpSpPr>
              <p:cNvPr id="60448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3717226"/>
                <a:chOff x="566056" y="2222550"/>
                <a:chExt cx="8137575" cy="3719136"/>
              </a:xfrm>
            </p:grpSpPr>
            <p:grpSp>
              <p:nvGrpSpPr>
                <p:cNvPr id="60450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3719136"/>
                  <a:chOff x="566056" y="2222550"/>
                  <a:chExt cx="8137575" cy="3719136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566056" y="2457577"/>
                    <a:ext cx="8137575" cy="3484109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962933" y="2222550"/>
                    <a:ext cx="2335227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60451" name="矩形 10"/>
                <p:cNvSpPr>
                  <a:spLocks noChangeArrowheads="1"/>
                </p:cNvSpPr>
                <p:nvPr/>
              </p:nvSpPr>
              <p:spPr bwMode="auto">
                <a:xfrm>
                  <a:off x="1100822" y="2278121"/>
                  <a:ext cx="2031337" cy="36952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构造函数语法格式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0449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2862322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60447" name="矩形 22"/>
            <p:cNvSpPr>
              <a:spLocks noChangeArrowheads="1"/>
            </p:cNvSpPr>
            <p:nvPr/>
          </p:nvSpPr>
          <p:spPr bwMode="auto">
            <a:xfrm>
              <a:off x="954992" y="3395079"/>
              <a:ext cx="4572000" cy="286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b="1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public: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 b="1">
                  <a:latin typeface="微软雅黑" pitchFamily="34" charset="-122"/>
                  <a:ea typeface="微软雅黑" pitchFamily="34" charset="-122"/>
                </a:rPr>
                <a:t>构造函数名称</a:t>
              </a:r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zh-CN" b="1">
                  <a:latin typeface="微软雅黑" pitchFamily="34" charset="-122"/>
                  <a:ea typeface="微软雅黑" pitchFamily="34" charset="-122"/>
                </a:rPr>
                <a:t>参数表</a:t>
              </a:r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		</a:t>
              </a:r>
              <a:r>
                <a:rPr lang="zh-CN" altLang="zh-CN" b="1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private: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		</a:t>
              </a:r>
              <a:r>
                <a:rPr lang="zh-CN" altLang="zh-CN" b="1">
                  <a:latin typeface="微软雅黑" pitchFamily="34" charset="-122"/>
                  <a:ea typeface="微软雅黑" pitchFamily="34" charset="-122"/>
                </a:rPr>
                <a:t>数据成员</a:t>
              </a:r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;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 b="1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b="1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1781175" y="2736850"/>
            <a:ext cx="2649538" cy="773113"/>
            <a:chOff x="2388835" y="2297603"/>
            <a:chExt cx="2228778" cy="1827444"/>
          </a:xfrm>
        </p:grpSpPr>
        <p:grpSp>
          <p:nvGrpSpPr>
            <p:cNvPr id="60442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28" name="椭圆形标注 27"/>
              <p:cNvSpPr/>
              <p:nvPr/>
            </p:nvSpPr>
            <p:spPr>
              <a:xfrm>
                <a:off x="956102" y="263340"/>
                <a:ext cx="4242413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29" name="椭圆形标注 28"/>
              <p:cNvSpPr/>
              <p:nvPr/>
            </p:nvSpPr>
            <p:spPr>
              <a:xfrm>
                <a:off x="1039710" y="404452"/>
                <a:ext cx="4085984" cy="3504275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60443" name="矩形 24"/>
            <p:cNvSpPr>
              <a:spLocks noChangeArrowheads="1"/>
            </p:cNvSpPr>
            <p:nvPr/>
          </p:nvSpPr>
          <p:spPr bwMode="auto">
            <a:xfrm>
              <a:off x="2479642" y="2777917"/>
              <a:ext cx="2137971" cy="800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构造函数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名与类名相同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2724150" y="2814638"/>
            <a:ext cx="3862388" cy="985837"/>
            <a:chOff x="2388835" y="2297603"/>
            <a:chExt cx="2252451" cy="1827444"/>
          </a:xfrm>
        </p:grpSpPr>
        <p:grpSp>
          <p:nvGrpSpPr>
            <p:cNvPr id="60438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34" name="椭圆形标注 33"/>
              <p:cNvSpPr/>
              <p:nvPr/>
            </p:nvSpPr>
            <p:spPr>
              <a:xfrm>
                <a:off x="956102" y="263340"/>
                <a:ext cx="4242496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35" name="椭圆形标注 34"/>
              <p:cNvSpPr/>
              <p:nvPr/>
            </p:nvSpPr>
            <p:spPr>
              <a:xfrm>
                <a:off x="1040242" y="404740"/>
                <a:ext cx="4085435" cy="3504314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60439" name="矩形 24"/>
            <p:cNvSpPr>
              <a:spLocks noChangeArrowheads="1"/>
            </p:cNvSpPr>
            <p:nvPr/>
          </p:nvSpPr>
          <p:spPr bwMode="auto">
            <a:xfrm>
              <a:off x="2503315" y="2898868"/>
              <a:ext cx="2137971" cy="5548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构造函数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名前没有</a:t>
              </a:r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返回值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类型声明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235450" y="3463925"/>
            <a:ext cx="3602038" cy="985838"/>
            <a:chOff x="2388835" y="2297603"/>
            <a:chExt cx="2100558" cy="1827444"/>
          </a:xfrm>
        </p:grpSpPr>
        <p:grpSp>
          <p:nvGrpSpPr>
            <p:cNvPr id="60434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40" name="椭圆形标注 39"/>
              <p:cNvSpPr/>
              <p:nvPr/>
            </p:nvSpPr>
            <p:spPr>
              <a:xfrm>
                <a:off x="956102" y="263340"/>
                <a:ext cx="4242369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1" name="椭圆形标注 40"/>
              <p:cNvSpPr/>
              <p:nvPr/>
            </p:nvSpPr>
            <p:spPr>
              <a:xfrm>
                <a:off x="1040239" y="404744"/>
                <a:ext cx="4085312" cy="3504310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60435" name="矩形 24"/>
            <p:cNvSpPr>
              <a:spLocks noChangeArrowheads="1"/>
            </p:cNvSpPr>
            <p:nvPr/>
          </p:nvSpPr>
          <p:spPr bwMode="auto">
            <a:xfrm>
              <a:off x="2596429" y="2683524"/>
              <a:ext cx="1859556" cy="10845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构造函数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中不能通过</a:t>
              </a:r>
              <a:r>
                <a:rPr lang="en-US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return</a:t>
              </a:r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语句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返回一个值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1644650" y="3322638"/>
            <a:ext cx="2590800" cy="773112"/>
            <a:chOff x="2388835" y="2297603"/>
            <a:chExt cx="2179942" cy="1827444"/>
          </a:xfrm>
        </p:grpSpPr>
        <p:grpSp>
          <p:nvGrpSpPr>
            <p:cNvPr id="60430" name="组合 11"/>
            <p:cNvGrpSpPr>
              <a:grpSpLocks/>
            </p:cNvGrpSpPr>
            <p:nvPr/>
          </p:nvGrpSpPr>
          <p:grpSpPr bwMode="auto">
            <a:xfrm>
              <a:off x="2388835" y="2297603"/>
              <a:ext cx="2100558" cy="1827444"/>
              <a:chOff x="956102" y="263340"/>
              <a:chExt cx="4242369" cy="3817856"/>
            </a:xfrm>
          </p:grpSpPr>
          <p:sp>
            <p:nvSpPr>
              <p:cNvPr id="46" name="椭圆形标注 45"/>
              <p:cNvSpPr/>
              <p:nvPr/>
            </p:nvSpPr>
            <p:spPr>
              <a:xfrm>
                <a:off x="956102" y="263340"/>
                <a:ext cx="4243531" cy="3817856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</a:ln>
              <a:effectLst>
                <a:outerShdw blurRad="2032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  <p:sp>
            <p:nvSpPr>
              <p:cNvPr id="47" name="椭圆形标注 46"/>
              <p:cNvSpPr/>
              <p:nvPr/>
            </p:nvSpPr>
            <p:spPr>
              <a:xfrm>
                <a:off x="1039733" y="404452"/>
                <a:ext cx="4087061" cy="3504274"/>
              </a:xfrm>
              <a:prstGeom prst="wedgeEllipseCallout">
                <a:avLst>
                  <a:gd name="adj1" fmla="val -36207"/>
                  <a:gd name="adj2" fmla="val 58514"/>
                </a:avLst>
              </a:prstGeom>
              <a:solidFill>
                <a:schemeClr val="bg1"/>
              </a:solidFill>
              <a:ln w="3175">
                <a:solidFill>
                  <a:schemeClr val="bg1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/>
              </a:p>
            </p:txBody>
          </p:sp>
        </p:grpSp>
        <p:sp>
          <p:nvSpPr>
            <p:cNvPr id="60431" name="矩形 24"/>
            <p:cNvSpPr>
              <a:spLocks noChangeArrowheads="1"/>
            </p:cNvSpPr>
            <p:nvPr/>
          </p:nvSpPr>
          <p:spPr bwMode="auto">
            <a:xfrm>
              <a:off x="2430806" y="2846532"/>
              <a:ext cx="2137971" cy="8002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1600">
                  <a:solidFill>
                    <a:srgbClr val="FF0000"/>
                  </a:solidFill>
                  <a:latin typeface="楷体_GB2312" pitchFamily="49" charset="-122"/>
                  <a:ea typeface="楷体_GB2312" pitchFamily="49" charset="-122"/>
                </a:rPr>
                <a:t>构造函数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具有</a:t>
              </a:r>
              <a:r>
                <a:rPr lang="en-US" altLang="zh-CN" sz="1600">
                  <a:latin typeface="楷体_GB2312" pitchFamily="49" charset="-122"/>
                  <a:ea typeface="楷体_GB2312" pitchFamily="49" charset="-122"/>
                </a:rPr>
                <a:t>public</a:t>
              </a:r>
              <a:r>
                <a:rPr lang="zh-CN" altLang="zh-CN" sz="1600">
                  <a:latin typeface="楷体_GB2312" pitchFamily="49" charset="-122"/>
                  <a:ea typeface="楷体_GB2312" pitchFamily="49" charset="-122"/>
                </a:rPr>
                <a:t>属性</a:t>
              </a:r>
              <a:endParaRPr lang="zh-CN" altLang="en-US" sz="1600">
                <a:latin typeface="楷体_GB2312" pitchFamily="49" charset="-122"/>
                <a:ea typeface="楷体_GB2312" pitchFamily="49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0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5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4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sp>
        <p:nvSpPr>
          <p:cNvPr id="61443" name="矩形 5"/>
          <p:cNvSpPr>
            <a:spLocks noChangeArrowheads="1"/>
          </p:cNvSpPr>
          <p:nvPr/>
        </p:nvSpPr>
        <p:spPr bwMode="auto">
          <a:xfrm>
            <a:off x="704850" y="1431925"/>
            <a:ext cx="59102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定义一个包含</a:t>
            </a:r>
            <a:r>
              <a:rPr lang="zh-CN" altLang="zh-CN" sz="2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zh-CN" altLang="zh-CN" sz="2400">
                <a:latin typeface="微软雅黑" pitchFamily="34" charset="-122"/>
                <a:ea typeface="微软雅黑" pitchFamily="34" charset="-122"/>
              </a:rPr>
              <a:t>的汽车类</a:t>
            </a:r>
            <a:r>
              <a:rPr lang="en-US" altLang="zh-CN" sz="2400">
                <a:latin typeface="微软雅黑" pitchFamily="34" charset="-122"/>
                <a:ea typeface="微软雅黑" pitchFamily="34" charset="-122"/>
              </a:rPr>
              <a:t>Car</a:t>
            </a:r>
            <a:endParaRPr lang="zh-CN" altLang="en-US" sz="24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831850" y="2308225"/>
            <a:ext cx="8566150" cy="3556000"/>
            <a:chOff x="323528" y="1988840"/>
            <a:chExt cx="8565951" cy="3555589"/>
          </a:xfrm>
        </p:grpSpPr>
        <p:sp>
          <p:nvSpPr>
            <p:cNvPr id="9" name="流程图: 过程 8"/>
            <p:cNvSpPr/>
            <p:nvPr/>
          </p:nvSpPr>
          <p:spPr>
            <a:xfrm>
              <a:off x="323528" y="1988840"/>
              <a:ext cx="7602361" cy="3555589"/>
            </a:xfrm>
            <a:prstGeom prst="flowChartProcess">
              <a:avLst/>
            </a:prstGeom>
            <a:solidFill>
              <a:schemeClr val="bg1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矩形 3"/>
            <p:cNvSpPr>
              <a:spLocks noChangeArrowheads="1"/>
            </p:cNvSpPr>
            <p:nvPr/>
          </p:nvSpPr>
          <p:spPr bwMode="auto">
            <a:xfrm>
              <a:off x="501324" y="2071380"/>
              <a:ext cx="8388155" cy="3169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class Car                                             //</a:t>
              </a:r>
              <a:r>
                <a:rPr lang="zh-CN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定义类</a:t>
              </a: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{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public: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	Car()                                       //</a:t>
              </a:r>
              <a:r>
                <a:rPr lang="zh-CN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构造函数</a:t>
              </a: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             {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		</a:t>
              </a:r>
              <a:r>
                <a:rPr lang="en-US" altLang="zh-CN" sz="2000" dirty="0" err="1" smtClean="0">
                  <a:solidFill>
                    <a:schemeClr val="bg2">
                      <a:lumMod val="25000"/>
                    </a:schemeClr>
                  </a:solidFill>
                </a:rPr>
                <a:t>m_strCarname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 = “default name”;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             }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private:                                        </a:t>
              </a:r>
              <a:endParaRPr lang="zh-CN" altLang="zh-CN" sz="2000" dirty="0" smtClean="0">
                <a:solidFill>
                  <a:schemeClr val="bg2">
                    <a:lumMod val="25000"/>
                  </a:schemeClr>
                </a:solidFill>
              </a:endParaRP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	string </a:t>
              </a:r>
              <a:r>
                <a:rPr lang="en-US" altLang="zh-CN" sz="2000" dirty="0" err="1" smtClean="0">
                  <a:solidFill>
                    <a:schemeClr val="bg2">
                      <a:lumMod val="25000"/>
                    </a:schemeClr>
                  </a:solidFill>
                </a:rPr>
                <a:t>m_strCarname</a:t>
              </a: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;            //</a:t>
              </a:r>
              <a:r>
                <a:rPr lang="zh-CN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数据成员</a:t>
              </a:r>
            </a:p>
            <a:p>
              <a:pPr>
                <a:defRPr/>
              </a:pPr>
              <a:r>
                <a:rPr lang="en-US" altLang="zh-CN" sz="2000" dirty="0" smtClean="0">
                  <a:solidFill>
                    <a:schemeClr val="bg2">
                      <a:lumMod val="25000"/>
                    </a:schemeClr>
                  </a:solidFill>
                </a:rPr>
                <a:t>}; </a:t>
              </a:r>
              <a:endParaRPr lang="zh-CN" altLang="en-US" sz="2000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</p:grpSp>
      <p:sp>
        <p:nvSpPr>
          <p:cNvPr id="61445" name="灯片编号占位符 1"/>
          <p:cNvSpPr txBox="1">
            <a:spLocks/>
          </p:cNvSpPr>
          <p:nvPr/>
        </p:nvSpPr>
        <p:spPr bwMode="auto">
          <a:xfrm>
            <a:off x="6484938" y="6267450"/>
            <a:ext cx="2047875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4D50968D-E972-443C-9AE8-A1F5F8D5C53A}" type="slidenum">
              <a:rPr lang="zh-CN" altLang="en-US">
                <a:solidFill>
                  <a:schemeClr val="bg1"/>
                </a:solidFill>
              </a:rPr>
              <a:pPr eaLnBrk="1" hangingPunct="1"/>
              <a:t>59</a:t>
            </a:fld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1446" name="灯片编号占位符 1"/>
          <p:cNvSpPr txBox="1">
            <a:spLocks/>
          </p:cNvSpPr>
          <p:nvPr/>
        </p:nvSpPr>
        <p:spPr bwMode="auto"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r" eaLnBrk="1" hangingPunct="1"/>
            <a:fld id="{E949648A-F24C-4FA5-93AC-58EBDACA2E92}" type="slidenum">
              <a:rPr lang="zh-CN" altLang="en-US" sz="1200">
                <a:solidFill>
                  <a:srgbClr val="898989"/>
                </a:solidFill>
              </a:rPr>
              <a:pPr algn="r" eaLnBrk="1" hangingPunct="1"/>
              <a:t>59</a:t>
            </a:fld>
            <a:endParaRPr lang="zh-CN" altLang="en-US" sz="1200">
              <a:solidFill>
                <a:srgbClr val="898989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207"/>
          <p:cNvSpPr>
            <a:spLocks noChangeArrowheads="1"/>
          </p:cNvSpPr>
          <p:nvPr/>
        </p:nvSpPr>
        <p:spPr bwMode="auto">
          <a:xfrm>
            <a:off x="233363" y="1165225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5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6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7175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矩形 79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7178" name="组合 1"/>
          <p:cNvGrpSpPr>
            <a:grpSpLocks/>
          </p:cNvGrpSpPr>
          <p:nvPr/>
        </p:nvGrpSpPr>
        <p:grpSpPr bwMode="auto">
          <a:xfrm>
            <a:off x="1068388" y="2670175"/>
            <a:ext cx="6662737" cy="577850"/>
            <a:chOff x="1040636" y="2276476"/>
            <a:chExt cx="6663609" cy="577956"/>
          </a:xfrm>
        </p:grpSpPr>
        <p:grpSp>
          <p:nvGrpSpPr>
            <p:cNvPr id="7240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7243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1080" y="5393260"/>
                  <a:ext cx="5806800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7249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973" y="4868192"/>
                    <a:ext cx="6137252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306" y="4983531"/>
                    <a:ext cx="5689304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6" name="Line 188"/>
              <p:cNvSpPr>
                <a:spLocks noChangeShapeType="1"/>
              </p:cNvSpPr>
              <p:nvPr/>
            </p:nvSpPr>
            <p:spPr bwMode="auto">
              <a:xfrm flipH="1">
                <a:off x="1500239" y="5330202"/>
                <a:ext cx="1498055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7245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8" name="Oval 148"/>
                <p:cNvSpPr>
                  <a:spLocks noChangeArrowheads="1"/>
                </p:cNvSpPr>
                <p:nvPr/>
              </p:nvSpPr>
              <p:spPr bwMode="auto">
                <a:xfrm>
                  <a:off x="1097382" y="4776118"/>
                  <a:ext cx="903542" cy="907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9" name="Oval 151"/>
                <p:cNvSpPr>
                  <a:spLocks noChangeArrowheads="1"/>
                </p:cNvSpPr>
                <p:nvPr/>
              </p:nvSpPr>
              <p:spPr bwMode="auto">
                <a:xfrm>
                  <a:off x="1413361" y="4802262"/>
                  <a:ext cx="242859" cy="2431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7241" name="TextBox 317"/>
            <p:cNvSpPr txBox="1">
              <a:spLocks noChangeArrowheads="1"/>
            </p:cNvSpPr>
            <p:nvPr/>
          </p:nvSpPr>
          <p:spPr bwMode="auto">
            <a:xfrm>
              <a:off x="1040636" y="2343150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2.3.1</a:t>
              </a:r>
              <a:endParaRPr lang="zh-CN" altLang="en-US" sz="1600"/>
            </a:p>
          </p:txBody>
        </p:sp>
        <p:sp>
          <p:nvSpPr>
            <p:cNvPr id="7242" name="TextBox 320"/>
            <p:cNvSpPr txBox="1">
              <a:spLocks noChangeArrowheads="1"/>
            </p:cNvSpPr>
            <p:nvPr/>
          </p:nvSpPr>
          <p:spPr bwMode="auto">
            <a:xfrm>
              <a:off x="3213100" y="2339968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构造函数</a:t>
              </a:r>
            </a:p>
          </p:txBody>
        </p:sp>
      </p:grpSp>
      <p:grpSp>
        <p:nvGrpSpPr>
          <p:cNvPr id="7179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723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723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7180" name="组合 2"/>
          <p:cNvGrpSpPr>
            <a:grpSpLocks/>
          </p:cNvGrpSpPr>
          <p:nvPr/>
        </p:nvGrpSpPr>
        <p:grpSpPr bwMode="auto">
          <a:xfrm>
            <a:off x="1068388" y="3262313"/>
            <a:ext cx="6692900" cy="614362"/>
            <a:chOff x="1040636" y="2814639"/>
            <a:chExt cx="6693664" cy="612880"/>
          </a:xfrm>
        </p:grpSpPr>
        <p:grpSp>
          <p:nvGrpSpPr>
            <p:cNvPr id="7225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7231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2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5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7235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2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069"/>
                    <a:ext cx="6232003" cy="7207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2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18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19" name="Oval 151"/>
              <p:cNvSpPr>
                <a:spLocks noChangeArrowheads="1"/>
              </p:cNvSpPr>
              <p:nvPr/>
            </p:nvSpPr>
            <p:spPr bwMode="auto">
              <a:xfrm>
                <a:off x="1251410" y="5063558"/>
                <a:ext cx="170715" cy="17048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7226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15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6385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16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1" cy="17006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7227" name="TextBox 321"/>
            <p:cNvSpPr txBox="1">
              <a:spLocks noChangeArrowheads="1"/>
            </p:cNvSpPr>
            <p:nvPr/>
          </p:nvSpPr>
          <p:spPr bwMode="auto">
            <a:xfrm>
              <a:off x="3213100" y="2918585"/>
              <a:ext cx="4343379" cy="368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包含对象成员的类的构造函数</a:t>
              </a:r>
            </a:p>
          </p:txBody>
        </p:sp>
        <p:sp>
          <p:nvSpPr>
            <p:cNvPr id="7228" name="TextBox 317"/>
            <p:cNvSpPr txBox="1">
              <a:spLocks noChangeArrowheads="1"/>
            </p:cNvSpPr>
            <p:nvPr/>
          </p:nvSpPr>
          <p:spPr bwMode="auto">
            <a:xfrm>
              <a:off x="1040636" y="2903706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2.3.2</a:t>
              </a:r>
              <a:endParaRPr lang="zh-CN" altLang="en-US" sz="1600"/>
            </a:p>
          </p:txBody>
        </p:sp>
      </p:grpSp>
      <p:grpSp>
        <p:nvGrpSpPr>
          <p:cNvPr id="7181" name="组合 4"/>
          <p:cNvGrpSpPr>
            <a:grpSpLocks/>
          </p:cNvGrpSpPr>
          <p:nvPr/>
        </p:nvGrpSpPr>
        <p:grpSpPr bwMode="auto">
          <a:xfrm>
            <a:off x="1068388" y="3890963"/>
            <a:ext cx="6692900" cy="614362"/>
            <a:chOff x="1040636" y="3360738"/>
            <a:chExt cx="6693664" cy="614469"/>
          </a:xfrm>
        </p:grpSpPr>
        <p:grpSp>
          <p:nvGrpSpPr>
            <p:cNvPr id="7212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7218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34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3"/>
                  <a:ext cx="5897915" cy="32106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7222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36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200"/>
                    <a:ext cx="6232003" cy="7202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37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9"/>
                    <a:ext cx="5782271" cy="48959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32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33" name="Oval 151"/>
              <p:cNvSpPr>
                <a:spLocks noChangeArrowheads="1"/>
              </p:cNvSpPr>
              <p:nvPr/>
            </p:nvSpPr>
            <p:spPr bwMode="auto">
              <a:xfrm>
                <a:off x="1251410" y="5063708"/>
                <a:ext cx="170715" cy="17092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7213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129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778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30" name="Oval 151"/>
              <p:cNvSpPr>
                <a:spLocks noChangeArrowheads="1"/>
              </p:cNvSpPr>
              <p:nvPr/>
            </p:nvSpPr>
            <p:spPr bwMode="auto">
              <a:xfrm>
                <a:off x="1411747" y="2790402"/>
                <a:ext cx="170751" cy="17093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7214" name="TextBox 322"/>
            <p:cNvSpPr txBox="1">
              <a:spLocks noChangeArrowheads="1"/>
            </p:cNvSpPr>
            <p:nvPr/>
          </p:nvSpPr>
          <p:spPr bwMode="auto">
            <a:xfrm>
              <a:off x="3213100" y="3462333"/>
              <a:ext cx="3511531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析构函数</a:t>
              </a:r>
            </a:p>
          </p:txBody>
        </p:sp>
        <p:sp>
          <p:nvSpPr>
            <p:cNvPr id="7215" name="TextBox 317"/>
            <p:cNvSpPr txBox="1">
              <a:spLocks noChangeArrowheads="1"/>
            </p:cNvSpPr>
            <p:nvPr/>
          </p:nvSpPr>
          <p:spPr bwMode="auto">
            <a:xfrm>
              <a:off x="1040636" y="3464262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2.3.3</a:t>
              </a:r>
              <a:endParaRPr lang="zh-CN" altLang="en-US" sz="1600"/>
            </a:p>
          </p:txBody>
        </p:sp>
      </p:grpSp>
      <p:grpSp>
        <p:nvGrpSpPr>
          <p:cNvPr id="7182" name="组合 8"/>
          <p:cNvGrpSpPr>
            <a:grpSpLocks/>
          </p:cNvGrpSpPr>
          <p:nvPr/>
        </p:nvGrpSpPr>
        <p:grpSpPr bwMode="auto">
          <a:xfrm>
            <a:off x="1068388" y="4519613"/>
            <a:ext cx="6692900" cy="612775"/>
            <a:chOff x="1040636" y="3932239"/>
            <a:chExt cx="6693664" cy="612880"/>
          </a:xfrm>
        </p:grpSpPr>
        <p:grpSp>
          <p:nvGrpSpPr>
            <p:cNvPr id="7199" name="组合 313"/>
            <p:cNvGrpSpPr>
              <a:grpSpLocks/>
            </p:cNvGrpSpPr>
            <p:nvPr/>
          </p:nvGrpSpPr>
          <p:grpSpPr bwMode="auto">
            <a:xfrm>
              <a:off x="1328739" y="3967164"/>
              <a:ext cx="6405561" cy="577955"/>
              <a:chOff x="1252258" y="5045323"/>
              <a:chExt cx="7405967" cy="669007"/>
            </a:xfrm>
          </p:grpSpPr>
          <p:grpSp>
            <p:nvGrpSpPr>
              <p:cNvPr id="7205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48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4"/>
                  <a:ext cx="5897915" cy="32106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7209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50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202"/>
                    <a:ext cx="6232003" cy="720270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51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8"/>
                    <a:ext cx="5782271" cy="48959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46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47" name="Oval 151"/>
              <p:cNvSpPr>
                <a:spLocks noChangeArrowheads="1"/>
              </p:cNvSpPr>
              <p:nvPr/>
            </p:nvSpPr>
            <p:spPr bwMode="auto">
              <a:xfrm>
                <a:off x="1251410" y="5063709"/>
                <a:ext cx="170715" cy="17092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7200" name="组合 315"/>
            <p:cNvGrpSpPr>
              <a:grpSpLocks/>
            </p:cNvGrpSpPr>
            <p:nvPr/>
          </p:nvGrpSpPr>
          <p:grpSpPr bwMode="auto">
            <a:xfrm>
              <a:off x="1112838" y="3932239"/>
              <a:ext cx="549127" cy="551873"/>
              <a:chOff x="1190461" y="2772022"/>
              <a:chExt cx="635025" cy="637257"/>
            </a:xfrm>
          </p:grpSpPr>
          <p:sp>
            <p:nvSpPr>
              <p:cNvPr id="143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8033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44" name="Oval 151"/>
              <p:cNvSpPr>
                <a:spLocks noChangeArrowheads="1"/>
              </p:cNvSpPr>
              <p:nvPr/>
            </p:nvSpPr>
            <p:spPr bwMode="auto">
              <a:xfrm>
                <a:off x="1411747" y="2790356"/>
                <a:ext cx="170751" cy="17050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7201" name="TextBox 321"/>
            <p:cNvSpPr txBox="1">
              <a:spLocks noChangeArrowheads="1"/>
            </p:cNvSpPr>
            <p:nvPr/>
          </p:nvSpPr>
          <p:spPr bwMode="auto">
            <a:xfrm>
              <a:off x="3213100" y="4017956"/>
              <a:ext cx="306412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拷贝构造函数</a:t>
              </a:r>
            </a:p>
          </p:txBody>
        </p:sp>
        <p:sp>
          <p:nvSpPr>
            <p:cNvPr id="7202" name="TextBox 317"/>
            <p:cNvSpPr txBox="1">
              <a:spLocks noChangeArrowheads="1"/>
            </p:cNvSpPr>
            <p:nvPr/>
          </p:nvSpPr>
          <p:spPr bwMode="auto">
            <a:xfrm>
              <a:off x="1040636" y="4024818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2.3.4</a:t>
              </a:r>
              <a:endParaRPr lang="zh-CN" altLang="en-US" sz="1600"/>
            </a:p>
          </p:txBody>
        </p:sp>
      </p:grpSp>
      <p:sp>
        <p:nvSpPr>
          <p:cNvPr id="68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grpSp>
        <p:nvGrpSpPr>
          <p:cNvPr id="7184" name="组合 4"/>
          <p:cNvGrpSpPr>
            <a:grpSpLocks/>
          </p:cNvGrpSpPr>
          <p:nvPr/>
        </p:nvGrpSpPr>
        <p:grpSpPr bwMode="auto">
          <a:xfrm>
            <a:off x="1068388" y="5148263"/>
            <a:ext cx="6692900" cy="614362"/>
            <a:chOff x="1040636" y="3360738"/>
            <a:chExt cx="6693664" cy="614469"/>
          </a:xfrm>
        </p:grpSpPr>
        <p:grpSp>
          <p:nvGrpSpPr>
            <p:cNvPr id="7186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7192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03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3263"/>
                  <a:ext cx="5897915" cy="321067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7196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05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200"/>
                    <a:ext cx="6232003" cy="72027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06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539"/>
                    <a:ext cx="5782271" cy="48959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01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020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02" name="Oval 151"/>
              <p:cNvSpPr>
                <a:spLocks noChangeArrowheads="1"/>
              </p:cNvSpPr>
              <p:nvPr/>
            </p:nvSpPr>
            <p:spPr bwMode="auto">
              <a:xfrm>
                <a:off x="1251410" y="5063708"/>
                <a:ext cx="170715" cy="170927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7187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98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778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99" name="Oval 151"/>
              <p:cNvSpPr>
                <a:spLocks noChangeArrowheads="1"/>
              </p:cNvSpPr>
              <p:nvPr/>
            </p:nvSpPr>
            <p:spPr bwMode="auto">
              <a:xfrm>
                <a:off x="1411747" y="2790402"/>
                <a:ext cx="170751" cy="17093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7188" name="TextBox 322"/>
            <p:cNvSpPr txBox="1">
              <a:spLocks noChangeArrowheads="1"/>
            </p:cNvSpPr>
            <p:nvPr/>
          </p:nvSpPr>
          <p:spPr bwMode="auto">
            <a:xfrm>
              <a:off x="3213100" y="3462333"/>
              <a:ext cx="3824435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深拷贝与浅拷贝</a:t>
              </a:r>
            </a:p>
          </p:txBody>
        </p:sp>
        <p:sp>
          <p:nvSpPr>
            <p:cNvPr id="7189" name="TextBox 317"/>
            <p:cNvSpPr txBox="1">
              <a:spLocks noChangeArrowheads="1"/>
            </p:cNvSpPr>
            <p:nvPr/>
          </p:nvSpPr>
          <p:spPr bwMode="auto">
            <a:xfrm>
              <a:off x="1040636" y="3464262"/>
              <a:ext cx="685035" cy="3386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2.3.5</a:t>
              </a:r>
              <a:endParaRPr lang="zh-CN" altLang="en-US" sz="1600"/>
            </a:p>
          </p:txBody>
        </p:sp>
      </p:grpSp>
      <p:sp>
        <p:nvSpPr>
          <p:cNvPr id="7185" name="TextBox 154"/>
          <p:cNvSpPr txBox="1">
            <a:spLocks noChangeArrowheads="1"/>
          </p:cNvSpPr>
          <p:nvPr/>
        </p:nvSpPr>
        <p:spPr bwMode="auto">
          <a:xfrm>
            <a:off x="3622675" y="1414463"/>
            <a:ext cx="414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2.3  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析构函数</a:t>
            </a: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2692400" y="2741613"/>
            <a:ext cx="5810250" cy="2530475"/>
            <a:chOff x="2725382" y="2154149"/>
            <a:chExt cx="5810018" cy="2530732"/>
          </a:xfrm>
        </p:grpSpPr>
        <p:sp>
          <p:nvSpPr>
            <p:cNvPr id="62481" name="矩形 28"/>
            <p:cNvSpPr>
              <a:spLocks/>
            </p:cNvSpPr>
            <p:nvPr/>
          </p:nvSpPr>
          <p:spPr bwMode="auto">
            <a:xfrm>
              <a:off x="3273538" y="2921420"/>
              <a:ext cx="5167844" cy="1650580"/>
            </a:xfrm>
            <a:custGeom>
              <a:avLst/>
              <a:gdLst>
                <a:gd name="T0" fmla="*/ 0 w 5167844"/>
                <a:gd name="T1" fmla="*/ 0 h 1650580"/>
                <a:gd name="T2" fmla="*/ 5167844 w 5167844"/>
                <a:gd name="T3" fmla="*/ 0 h 1650580"/>
                <a:gd name="T4" fmla="*/ 5167844 w 5167844"/>
                <a:gd name="T5" fmla="*/ 1650580 h 1650580"/>
                <a:gd name="T6" fmla="*/ 936171 w 5167844"/>
                <a:gd name="T7" fmla="*/ 1650580 h 1650580"/>
                <a:gd name="T8" fmla="*/ 0 w 5167844"/>
                <a:gd name="T9" fmla="*/ 0 h 16505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67844" h="1650580">
                  <a:moveTo>
                    <a:pt x="0" y="0"/>
                  </a:moveTo>
                  <a:lnTo>
                    <a:pt x="5167844" y="0"/>
                  </a:lnTo>
                  <a:lnTo>
                    <a:pt x="5167844" y="1650580"/>
                  </a:lnTo>
                  <a:lnTo>
                    <a:pt x="936171" y="16505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F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62482" name="组合 21"/>
            <p:cNvGrpSpPr>
              <a:grpSpLocks/>
            </p:cNvGrpSpPr>
            <p:nvPr/>
          </p:nvGrpSpPr>
          <p:grpSpPr bwMode="auto">
            <a:xfrm>
              <a:off x="2725382" y="2154149"/>
              <a:ext cx="5810018" cy="2530732"/>
              <a:chOff x="2725382" y="2154149"/>
              <a:chExt cx="5810018" cy="2530732"/>
            </a:xfrm>
          </p:grpSpPr>
          <p:sp>
            <p:nvSpPr>
              <p:cNvPr id="62484" name="单圆角矩形 23"/>
              <p:cNvSpPr>
                <a:spLocks/>
              </p:cNvSpPr>
              <p:nvPr/>
            </p:nvSpPr>
            <p:spPr bwMode="auto">
              <a:xfrm>
                <a:off x="2725382" y="2154149"/>
                <a:ext cx="5810018" cy="2530732"/>
              </a:xfrm>
              <a:custGeom>
                <a:avLst/>
                <a:gdLst>
                  <a:gd name="T0" fmla="*/ 0 w 5810018"/>
                  <a:gd name="T1" fmla="*/ 21772 h 2530732"/>
                  <a:gd name="T2" fmla="*/ 5390035 w 5810018"/>
                  <a:gd name="T3" fmla="*/ 0 h 2530732"/>
                  <a:gd name="T4" fmla="*/ 5810018 w 5810018"/>
                  <a:gd name="T5" fmla="*/ 419983 h 2530732"/>
                  <a:gd name="T6" fmla="*/ 5810018 w 5810018"/>
                  <a:gd name="T7" fmla="*/ 2519846 h 2530732"/>
                  <a:gd name="T8" fmla="*/ 1447799 w 5810018"/>
                  <a:gd name="T9" fmla="*/ 2530732 h 2530732"/>
                  <a:gd name="T10" fmla="*/ 0 w 5810018"/>
                  <a:gd name="T11" fmla="*/ 21772 h 253073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5810018" h="2530732">
                    <a:moveTo>
                      <a:pt x="0" y="21772"/>
                    </a:moveTo>
                    <a:lnTo>
                      <a:pt x="5390035" y="0"/>
                    </a:lnTo>
                    <a:cubicBezTo>
                      <a:pt x="5621985" y="0"/>
                      <a:pt x="5810018" y="188033"/>
                      <a:pt x="5810018" y="419983"/>
                    </a:cubicBezTo>
                    <a:lnTo>
                      <a:pt x="5810018" y="2519846"/>
                    </a:lnTo>
                    <a:lnTo>
                      <a:pt x="1447799" y="2530732"/>
                    </a:lnTo>
                    <a:lnTo>
                      <a:pt x="0" y="21772"/>
                    </a:lnTo>
                    <a:close/>
                  </a:path>
                </a:pathLst>
              </a:custGeom>
              <a:noFill/>
              <a:ln w="9525" cap="flat" cmpd="sng" algn="ctr">
                <a:solidFill>
                  <a:srgbClr val="00ACE6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2485" name="矩形 24"/>
              <p:cNvSpPr>
                <a:spLocks noChangeArrowheads="1"/>
              </p:cNvSpPr>
              <p:nvPr/>
            </p:nvSpPr>
            <p:spPr bwMode="auto">
              <a:xfrm>
                <a:off x="4231482" y="2910534"/>
                <a:ext cx="3029300" cy="154959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35000"/>
                  </a:lnSpc>
                </a:pPr>
                <a:r>
                  <a:rPr lang="zh-CN" altLang="zh-CN">
                    <a:latin typeface="微软雅黑" pitchFamily="34" charset="-122"/>
                    <a:ea typeface="微软雅黑" pitchFamily="34" charset="-122"/>
                  </a:rPr>
                  <a:t>类名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::</a:t>
                </a:r>
                <a:r>
                  <a:rPr lang="zh-CN" altLang="zh-CN">
                    <a:latin typeface="微软雅黑" pitchFamily="34" charset="-122"/>
                    <a:ea typeface="微软雅黑" pitchFamily="34" charset="-122"/>
                  </a:rPr>
                  <a:t>构造函数名</a:t>
                </a: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()</a:t>
                </a: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lnSpc>
                    <a:spcPct val="135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{</a:t>
                </a: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lnSpc>
                    <a:spcPct val="135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	</a:t>
                </a: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  <a:p>
                <a:pPr eaLnBrk="1" hangingPunct="1">
                  <a:lnSpc>
                    <a:spcPct val="135000"/>
                  </a:lnSpc>
                </a:pPr>
                <a:r>
                  <a:rPr lang="en-US" altLang="zh-CN">
                    <a:latin typeface="微软雅黑" pitchFamily="34" charset="-122"/>
                    <a:ea typeface="微软雅黑" pitchFamily="34" charset="-122"/>
                  </a:rPr>
                  <a:t>}</a:t>
                </a:r>
                <a:endParaRPr lang="zh-CN" altLang="zh-CN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2483" name="矩形 22"/>
            <p:cNvSpPr>
              <a:spLocks noChangeArrowheads="1"/>
            </p:cNvSpPr>
            <p:nvPr/>
          </p:nvSpPr>
          <p:spPr bwMode="auto">
            <a:xfrm>
              <a:off x="3317284" y="2377120"/>
              <a:ext cx="310867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语法格式：</a:t>
              </a:r>
            </a:p>
          </p:txBody>
        </p:sp>
      </p:grpSp>
      <p:sp>
        <p:nvSpPr>
          <p:cNvPr id="6246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130626" y="1785253"/>
            <a:chExt cx="4023941" cy="3468915"/>
          </a:xfrm>
        </p:grpSpPr>
        <p:grpSp>
          <p:nvGrpSpPr>
            <p:cNvPr id="62477" name="组合 10"/>
            <p:cNvGrpSpPr>
              <a:grpSpLocks/>
            </p:cNvGrpSpPr>
            <p:nvPr/>
          </p:nvGrpSpPr>
          <p:grpSpPr bwMode="auto">
            <a:xfrm>
              <a:off x="130626" y="1785253"/>
              <a:ext cx="4023941" cy="3468915"/>
              <a:chOff x="0" y="1553029"/>
              <a:chExt cx="4023941" cy="3468915"/>
            </a:xfrm>
          </p:grpSpPr>
          <p:sp>
            <p:nvSpPr>
              <p:cNvPr id="62479" name="等腰三角形 9"/>
              <p:cNvSpPr>
                <a:spLocks noChangeArrowheads="1"/>
              </p:cNvSpPr>
              <p:nvPr/>
            </p:nvSpPr>
            <p:spPr bwMode="auto">
              <a:xfrm>
                <a:off x="0" y="1553029"/>
                <a:ext cx="4023941" cy="3468915"/>
              </a:xfrm>
              <a:prstGeom prst="triangle">
                <a:avLst>
                  <a:gd name="adj" fmla="val 50000"/>
                </a:avLst>
              </a:prstGeom>
              <a:solidFill>
                <a:srgbClr val="70D7F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966427" y="2669070"/>
                <a:ext cx="2091088" cy="1941164"/>
              </a:xfrm>
              <a:custGeom>
                <a:avLst/>
                <a:gdLst>
                  <a:gd name="connsiteX0" fmla="*/ 0 w 2438400"/>
                  <a:gd name="connsiteY0" fmla="*/ 406408 h 2594429"/>
                  <a:gd name="connsiteX1" fmla="*/ 406408 w 2438400"/>
                  <a:gd name="connsiteY1" fmla="*/ 0 h 2594429"/>
                  <a:gd name="connsiteX2" fmla="*/ 2031992 w 2438400"/>
                  <a:gd name="connsiteY2" fmla="*/ 0 h 2594429"/>
                  <a:gd name="connsiteX3" fmla="*/ 2438400 w 2438400"/>
                  <a:gd name="connsiteY3" fmla="*/ 406408 h 2594429"/>
                  <a:gd name="connsiteX4" fmla="*/ 2438400 w 2438400"/>
                  <a:gd name="connsiteY4" fmla="*/ 2188021 h 2594429"/>
                  <a:gd name="connsiteX5" fmla="*/ 2031992 w 2438400"/>
                  <a:gd name="connsiteY5" fmla="*/ 2594429 h 2594429"/>
                  <a:gd name="connsiteX6" fmla="*/ 406408 w 2438400"/>
                  <a:gd name="connsiteY6" fmla="*/ 2594429 h 2594429"/>
                  <a:gd name="connsiteX7" fmla="*/ 0 w 2438400"/>
                  <a:gd name="connsiteY7" fmla="*/ 2188021 h 2594429"/>
                  <a:gd name="connsiteX8" fmla="*/ 0 w 2438400"/>
                  <a:gd name="connsiteY8" fmla="*/ 406408 h 2594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8400" h="2594429">
                    <a:moveTo>
                      <a:pt x="0" y="406408"/>
                    </a:moveTo>
                    <a:cubicBezTo>
                      <a:pt x="0" y="181955"/>
                      <a:pt x="181955" y="0"/>
                      <a:pt x="406408" y="0"/>
                    </a:cubicBezTo>
                    <a:lnTo>
                      <a:pt x="2031992" y="0"/>
                    </a:lnTo>
                    <a:cubicBezTo>
                      <a:pt x="2256445" y="0"/>
                      <a:pt x="2438400" y="181955"/>
                      <a:pt x="2438400" y="406408"/>
                    </a:cubicBezTo>
                    <a:lnTo>
                      <a:pt x="2438400" y="2188021"/>
                    </a:lnTo>
                    <a:cubicBezTo>
                      <a:pt x="2438400" y="2412474"/>
                      <a:pt x="2256445" y="2594429"/>
                      <a:pt x="2031992" y="2594429"/>
                    </a:cubicBezTo>
                    <a:lnTo>
                      <a:pt x="406408" y="2594429"/>
                    </a:lnTo>
                    <a:cubicBezTo>
                      <a:pt x="181955" y="2594429"/>
                      <a:pt x="0" y="2412474"/>
                      <a:pt x="0" y="2188021"/>
                    </a:cubicBezTo>
                    <a:lnTo>
                      <a:pt x="0" y="406408"/>
                    </a:lnTo>
                    <a:close/>
                  </a:path>
                </a:pathLst>
              </a:custGeom>
              <a:solidFill>
                <a:srgbClr val="70D7FC"/>
              </a:solidFill>
              <a:ln w="5715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47633" tIns="233333" rIns="347633" bIns="233333" spcCol="1270" anchor="ctr"/>
              <a:lstStyle/>
              <a:p>
                <a:pPr algn="ctr" defTabSz="26670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6000"/>
              </a:p>
            </p:txBody>
          </p:sp>
        </p:grpSp>
        <p:sp>
          <p:nvSpPr>
            <p:cNvPr id="62478" name="矩形 11"/>
            <p:cNvSpPr>
              <a:spLocks noChangeArrowheads="1"/>
            </p:cNvSpPr>
            <p:nvPr/>
          </p:nvSpPr>
          <p:spPr bwMode="auto">
            <a:xfrm>
              <a:off x="1297072" y="3258458"/>
              <a:ext cx="1620957" cy="1195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endParaRPr lang="en-US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定义形式</a:t>
              </a:r>
              <a:endPara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2476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系统提供的默认构造函数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62471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3382963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默认无参构造函数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62472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63491" name="组合 12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130626" y="1785253"/>
            <a:chExt cx="4023941" cy="3468915"/>
          </a:xfrm>
        </p:grpSpPr>
        <p:grpSp>
          <p:nvGrpSpPr>
            <p:cNvPr id="63503" name="组合 10"/>
            <p:cNvGrpSpPr>
              <a:grpSpLocks/>
            </p:cNvGrpSpPr>
            <p:nvPr/>
          </p:nvGrpSpPr>
          <p:grpSpPr bwMode="auto">
            <a:xfrm>
              <a:off x="130626" y="1785253"/>
              <a:ext cx="4023941" cy="3468915"/>
              <a:chOff x="0" y="1553029"/>
              <a:chExt cx="4023941" cy="3468915"/>
            </a:xfrm>
          </p:grpSpPr>
          <p:sp>
            <p:nvSpPr>
              <p:cNvPr id="63505" name="等腰三角形 9"/>
              <p:cNvSpPr>
                <a:spLocks noChangeArrowheads="1"/>
              </p:cNvSpPr>
              <p:nvPr/>
            </p:nvSpPr>
            <p:spPr bwMode="auto">
              <a:xfrm>
                <a:off x="0" y="1553029"/>
                <a:ext cx="4023941" cy="3468915"/>
              </a:xfrm>
              <a:prstGeom prst="triangle">
                <a:avLst>
                  <a:gd name="adj" fmla="val 50000"/>
                </a:avLst>
              </a:prstGeom>
              <a:solidFill>
                <a:srgbClr val="70D7F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966427" y="2669070"/>
                <a:ext cx="2091088" cy="1941164"/>
              </a:xfrm>
              <a:custGeom>
                <a:avLst/>
                <a:gdLst>
                  <a:gd name="connsiteX0" fmla="*/ 0 w 2438400"/>
                  <a:gd name="connsiteY0" fmla="*/ 406408 h 2594429"/>
                  <a:gd name="connsiteX1" fmla="*/ 406408 w 2438400"/>
                  <a:gd name="connsiteY1" fmla="*/ 0 h 2594429"/>
                  <a:gd name="connsiteX2" fmla="*/ 2031992 w 2438400"/>
                  <a:gd name="connsiteY2" fmla="*/ 0 h 2594429"/>
                  <a:gd name="connsiteX3" fmla="*/ 2438400 w 2438400"/>
                  <a:gd name="connsiteY3" fmla="*/ 406408 h 2594429"/>
                  <a:gd name="connsiteX4" fmla="*/ 2438400 w 2438400"/>
                  <a:gd name="connsiteY4" fmla="*/ 2188021 h 2594429"/>
                  <a:gd name="connsiteX5" fmla="*/ 2031992 w 2438400"/>
                  <a:gd name="connsiteY5" fmla="*/ 2594429 h 2594429"/>
                  <a:gd name="connsiteX6" fmla="*/ 406408 w 2438400"/>
                  <a:gd name="connsiteY6" fmla="*/ 2594429 h 2594429"/>
                  <a:gd name="connsiteX7" fmla="*/ 0 w 2438400"/>
                  <a:gd name="connsiteY7" fmla="*/ 2188021 h 2594429"/>
                  <a:gd name="connsiteX8" fmla="*/ 0 w 2438400"/>
                  <a:gd name="connsiteY8" fmla="*/ 406408 h 2594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8400" h="2594429">
                    <a:moveTo>
                      <a:pt x="0" y="406408"/>
                    </a:moveTo>
                    <a:cubicBezTo>
                      <a:pt x="0" y="181955"/>
                      <a:pt x="181955" y="0"/>
                      <a:pt x="406408" y="0"/>
                    </a:cubicBezTo>
                    <a:lnTo>
                      <a:pt x="2031992" y="0"/>
                    </a:lnTo>
                    <a:cubicBezTo>
                      <a:pt x="2256445" y="0"/>
                      <a:pt x="2438400" y="181955"/>
                      <a:pt x="2438400" y="406408"/>
                    </a:cubicBezTo>
                    <a:lnTo>
                      <a:pt x="2438400" y="2188021"/>
                    </a:lnTo>
                    <a:cubicBezTo>
                      <a:pt x="2438400" y="2412474"/>
                      <a:pt x="2256445" y="2594429"/>
                      <a:pt x="2031992" y="2594429"/>
                    </a:cubicBezTo>
                    <a:lnTo>
                      <a:pt x="406408" y="2594429"/>
                    </a:lnTo>
                    <a:cubicBezTo>
                      <a:pt x="181955" y="2594429"/>
                      <a:pt x="0" y="2412474"/>
                      <a:pt x="0" y="2188021"/>
                    </a:cubicBezTo>
                    <a:lnTo>
                      <a:pt x="0" y="406408"/>
                    </a:lnTo>
                    <a:close/>
                  </a:path>
                </a:pathLst>
              </a:custGeom>
              <a:solidFill>
                <a:srgbClr val="70D7FC"/>
              </a:solidFill>
              <a:ln w="5715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47633" tIns="233333" rIns="347633" bIns="233333" spcCol="1270" anchor="ctr"/>
              <a:lstStyle/>
              <a:p>
                <a:pPr algn="ctr" defTabSz="26670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6000"/>
              </a:p>
            </p:txBody>
          </p:sp>
        </p:grpSp>
        <p:sp>
          <p:nvSpPr>
            <p:cNvPr id="63504" name="矩形 11"/>
            <p:cNvSpPr>
              <a:spLocks noChangeArrowheads="1"/>
            </p:cNvSpPr>
            <p:nvPr/>
          </p:nvSpPr>
          <p:spPr bwMode="auto">
            <a:xfrm>
              <a:off x="1297072" y="3258458"/>
              <a:ext cx="1620957" cy="1195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endParaRPr lang="en-US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定义形式</a:t>
              </a:r>
              <a:endPara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3492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3502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系统提供的默认构造函数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63497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3648075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</a:t>
                </a: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无参构造函数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63498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3033713" y="3287713"/>
            <a:ext cx="4740275" cy="777875"/>
            <a:chOff x="2010578" y="1447791"/>
            <a:chExt cx="4740475" cy="778521"/>
          </a:xfrm>
        </p:grpSpPr>
        <p:sp>
          <p:nvSpPr>
            <p:cNvPr id="27" name="任意多边形 26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3496" name="矩形 27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自定义无参构造函数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514" name="组合 25"/>
          <p:cNvGrpSpPr>
            <a:grpSpLocks/>
          </p:cNvGrpSpPr>
          <p:nvPr/>
        </p:nvGrpSpPr>
        <p:grpSpPr bwMode="auto">
          <a:xfrm>
            <a:off x="3033713" y="3287713"/>
            <a:ext cx="4740275" cy="777875"/>
            <a:chOff x="2010578" y="1447791"/>
            <a:chExt cx="4740475" cy="778521"/>
          </a:xfrm>
        </p:grpSpPr>
        <p:sp>
          <p:nvSpPr>
            <p:cNvPr id="27" name="任意多边形 26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4533" name="矩形 27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自定义无参构造函数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51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64516" name="组合 12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130626" y="1785253"/>
            <a:chExt cx="4023941" cy="3468915"/>
          </a:xfrm>
        </p:grpSpPr>
        <p:grpSp>
          <p:nvGrpSpPr>
            <p:cNvPr id="64528" name="组合 10"/>
            <p:cNvGrpSpPr>
              <a:grpSpLocks/>
            </p:cNvGrpSpPr>
            <p:nvPr/>
          </p:nvGrpSpPr>
          <p:grpSpPr bwMode="auto">
            <a:xfrm>
              <a:off x="130626" y="1785253"/>
              <a:ext cx="4023941" cy="3468915"/>
              <a:chOff x="0" y="1553029"/>
              <a:chExt cx="4023941" cy="3468915"/>
            </a:xfrm>
          </p:grpSpPr>
          <p:sp>
            <p:nvSpPr>
              <p:cNvPr id="64530" name="等腰三角形 9"/>
              <p:cNvSpPr>
                <a:spLocks noChangeArrowheads="1"/>
              </p:cNvSpPr>
              <p:nvPr/>
            </p:nvSpPr>
            <p:spPr bwMode="auto">
              <a:xfrm>
                <a:off x="0" y="1553029"/>
                <a:ext cx="4023941" cy="3468915"/>
              </a:xfrm>
              <a:prstGeom prst="triangle">
                <a:avLst>
                  <a:gd name="adj" fmla="val 50000"/>
                </a:avLst>
              </a:prstGeom>
              <a:solidFill>
                <a:srgbClr val="70D7F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966427" y="2669070"/>
                <a:ext cx="2091088" cy="1941164"/>
              </a:xfrm>
              <a:custGeom>
                <a:avLst/>
                <a:gdLst>
                  <a:gd name="connsiteX0" fmla="*/ 0 w 2438400"/>
                  <a:gd name="connsiteY0" fmla="*/ 406408 h 2594429"/>
                  <a:gd name="connsiteX1" fmla="*/ 406408 w 2438400"/>
                  <a:gd name="connsiteY1" fmla="*/ 0 h 2594429"/>
                  <a:gd name="connsiteX2" fmla="*/ 2031992 w 2438400"/>
                  <a:gd name="connsiteY2" fmla="*/ 0 h 2594429"/>
                  <a:gd name="connsiteX3" fmla="*/ 2438400 w 2438400"/>
                  <a:gd name="connsiteY3" fmla="*/ 406408 h 2594429"/>
                  <a:gd name="connsiteX4" fmla="*/ 2438400 w 2438400"/>
                  <a:gd name="connsiteY4" fmla="*/ 2188021 h 2594429"/>
                  <a:gd name="connsiteX5" fmla="*/ 2031992 w 2438400"/>
                  <a:gd name="connsiteY5" fmla="*/ 2594429 h 2594429"/>
                  <a:gd name="connsiteX6" fmla="*/ 406408 w 2438400"/>
                  <a:gd name="connsiteY6" fmla="*/ 2594429 h 2594429"/>
                  <a:gd name="connsiteX7" fmla="*/ 0 w 2438400"/>
                  <a:gd name="connsiteY7" fmla="*/ 2188021 h 2594429"/>
                  <a:gd name="connsiteX8" fmla="*/ 0 w 2438400"/>
                  <a:gd name="connsiteY8" fmla="*/ 406408 h 2594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8400" h="2594429">
                    <a:moveTo>
                      <a:pt x="0" y="406408"/>
                    </a:moveTo>
                    <a:cubicBezTo>
                      <a:pt x="0" y="181955"/>
                      <a:pt x="181955" y="0"/>
                      <a:pt x="406408" y="0"/>
                    </a:cubicBezTo>
                    <a:lnTo>
                      <a:pt x="2031992" y="0"/>
                    </a:lnTo>
                    <a:cubicBezTo>
                      <a:pt x="2256445" y="0"/>
                      <a:pt x="2438400" y="181955"/>
                      <a:pt x="2438400" y="406408"/>
                    </a:cubicBezTo>
                    <a:lnTo>
                      <a:pt x="2438400" y="2188021"/>
                    </a:lnTo>
                    <a:cubicBezTo>
                      <a:pt x="2438400" y="2412474"/>
                      <a:pt x="2256445" y="2594429"/>
                      <a:pt x="2031992" y="2594429"/>
                    </a:cubicBezTo>
                    <a:lnTo>
                      <a:pt x="406408" y="2594429"/>
                    </a:lnTo>
                    <a:cubicBezTo>
                      <a:pt x="181955" y="2594429"/>
                      <a:pt x="0" y="2412474"/>
                      <a:pt x="0" y="2188021"/>
                    </a:cubicBezTo>
                    <a:lnTo>
                      <a:pt x="0" y="406408"/>
                    </a:lnTo>
                    <a:close/>
                  </a:path>
                </a:pathLst>
              </a:custGeom>
              <a:solidFill>
                <a:srgbClr val="70D7FC"/>
              </a:solidFill>
              <a:ln w="5715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47633" tIns="233333" rIns="347633" bIns="233333" spcCol="1270" anchor="ctr"/>
              <a:lstStyle/>
              <a:p>
                <a:pPr algn="ctr" defTabSz="26670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6000"/>
              </a:p>
            </p:txBody>
          </p:sp>
        </p:grpSp>
        <p:sp>
          <p:nvSpPr>
            <p:cNvPr id="64529" name="矩形 11"/>
            <p:cNvSpPr>
              <a:spLocks noChangeArrowheads="1"/>
            </p:cNvSpPr>
            <p:nvPr/>
          </p:nvSpPr>
          <p:spPr bwMode="auto">
            <a:xfrm>
              <a:off x="1297072" y="3258458"/>
              <a:ext cx="1620957" cy="1195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endParaRPr lang="en-US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5000"/>
                </a:lnSpc>
              </a:pPr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定义形式</a:t>
              </a:r>
              <a:endPara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4517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4527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系统提供的默认构造函数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64522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4502150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自定义带参数的</a:t>
                </a: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构造函数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64523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784600" y="4597400"/>
            <a:ext cx="4740275" cy="777875"/>
            <a:chOff x="2010578" y="1447791"/>
            <a:chExt cx="4740475" cy="778521"/>
          </a:xfrm>
        </p:grpSpPr>
        <p:sp>
          <p:nvSpPr>
            <p:cNvPr id="23" name="任意多边形 22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64521" name="矩形 23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3.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自定义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带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参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数的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pic>
        <p:nvPicPr>
          <p:cNvPr id="6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549400" y="1552575"/>
            <a:ext cx="6965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中可以通过下面两种方式为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初值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047750" y="2276475"/>
            <a:ext cx="5976938" cy="741363"/>
            <a:chOff x="1478869" y="4159404"/>
            <a:chExt cx="5977845" cy="741921"/>
          </a:xfrm>
        </p:grpSpPr>
        <p:sp>
          <p:nvSpPr>
            <p:cNvPr id="23" name="任意多边形 22"/>
            <p:cNvSpPr/>
            <p:nvPr/>
          </p:nvSpPr>
          <p:spPr>
            <a:xfrm>
              <a:off x="2002823" y="4159404"/>
              <a:ext cx="5453891" cy="741921"/>
            </a:xfrm>
            <a:custGeom>
              <a:avLst/>
              <a:gdLst>
                <a:gd name="connsiteX0" fmla="*/ 0 w 3474720"/>
                <a:gd name="connsiteY0" fmla="*/ 143596 h 1148767"/>
                <a:gd name="connsiteX1" fmla="*/ 2900337 w 3474720"/>
                <a:gd name="connsiteY1" fmla="*/ 143596 h 1148767"/>
                <a:gd name="connsiteX2" fmla="*/ 2900337 w 3474720"/>
                <a:gd name="connsiteY2" fmla="*/ 0 h 1148767"/>
                <a:gd name="connsiteX3" fmla="*/ 3474720 w 3474720"/>
                <a:gd name="connsiteY3" fmla="*/ 574384 h 1148767"/>
                <a:gd name="connsiteX4" fmla="*/ 2900337 w 3474720"/>
                <a:gd name="connsiteY4" fmla="*/ 1148767 h 1148767"/>
                <a:gd name="connsiteX5" fmla="*/ 2900337 w 3474720"/>
                <a:gd name="connsiteY5" fmla="*/ 1005171 h 1148767"/>
                <a:gd name="connsiteX6" fmla="*/ 0 w 3474720"/>
                <a:gd name="connsiteY6" fmla="*/ 1005171 h 1148767"/>
                <a:gd name="connsiteX7" fmla="*/ 0 w 3474720"/>
                <a:gd name="connsiteY7" fmla="*/ 143596 h 114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720" h="1148767">
                  <a:moveTo>
                    <a:pt x="0" y="143596"/>
                  </a:moveTo>
                  <a:lnTo>
                    <a:pt x="2900337" y="143596"/>
                  </a:lnTo>
                  <a:lnTo>
                    <a:pt x="2900337" y="0"/>
                  </a:lnTo>
                  <a:lnTo>
                    <a:pt x="3474720" y="574384"/>
                  </a:lnTo>
                  <a:lnTo>
                    <a:pt x="2900337" y="1148767"/>
                  </a:lnTo>
                  <a:lnTo>
                    <a:pt x="2900337" y="1005171"/>
                  </a:lnTo>
                  <a:lnTo>
                    <a:pt x="0" y="1005171"/>
                  </a:lnTo>
                  <a:lnTo>
                    <a:pt x="0" y="143596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5875" tIns="159471" rIns="446663" bIns="159471" spcCol="1270"/>
            <a:lstStyle/>
            <a:p>
              <a:pPr marL="228600" lvl="1" indent="-228600" defTabSz="11112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500"/>
            </a:p>
            <a:p>
              <a:pPr marL="228600" lvl="1" indent="-228600" defTabSz="11112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500"/>
            </a:p>
          </p:txBody>
        </p:sp>
        <p:sp>
          <p:nvSpPr>
            <p:cNvPr id="65552" name="矩形 28"/>
            <p:cNvSpPr>
              <a:spLocks noChangeArrowheads="1"/>
            </p:cNvSpPr>
            <p:nvPr/>
          </p:nvSpPr>
          <p:spPr bwMode="auto">
            <a:xfrm>
              <a:off x="2302214" y="4356584"/>
              <a:ext cx="413606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通过初始化表来实现数据成员的初始化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5553" name="圆角矩形 29"/>
            <p:cNvSpPr>
              <a:spLocks noChangeArrowheads="1"/>
            </p:cNvSpPr>
            <p:nvPr/>
          </p:nvSpPr>
          <p:spPr bwMode="auto">
            <a:xfrm>
              <a:off x="1478869" y="4214678"/>
              <a:ext cx="653143" cy="653143"/>
            </a:xfrm>
            <a:prstGeom prst="roundRect">
              <a:avLst>
                <a:gd name="adj" fmla="val 16667"/>
              </a:avLst>
            </a:prstGeom>
            <a:solidFill>
              <a:srgbClr val="70D7FC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65554" name="矩形 30"/>
            <p:cNvSpPr>
              <a:spLocks noChangeArrowheads="1"/>
            </p:cNvSpPr>
            <p:nvPr/>
          </p:nvSpPr>
          <p:spPr bwMode="auto">
            <a:xfrm>
              <a:off x="1630887" y="4323926"/>
              <a:ext cx="3738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355600" y="3336925"/>
            <a:ext cx="8137525" cy="2801938"/>
            <a:chOff x="258302" y="2756145"/>
            <a:chExt cx="8137525" cy="3746327"/>
          </a:xfrm>
        </p:grpSpPr>
        <p:grpSp>
          <p:nvGrpSpPr>
            <p:cNvPr id="65543" name="组合 33"/>
            <p:cNvGrpSpPr>
              <a:grpSpLocks/>
            </p:cNvGrpSpPr>
            <p:nvPr/>
          </p:nvGrpSpPr>
          <p:grpSpPr bwMode="auto">
            <a:xfrm>
              <a:off x="258302" y="2756145"/>
              <a:ext cx="8137525" cy="3746327"/>
              <a:chOff x="258302" y="2756145"/>
              <a:chExt cx="8137525" cy="3746327"/>
            </a:xfrm>
          </p:grpSpPr>
          <p:grpSp>
            <p:nvGrpSpPr>
              <p:cNvPr id="65545" name="组合 35"/>
              <p:cNvGrpSpPr>
                <a:grpSpLocks/>
              </p:cNvGrpSpPr>
              <p:nvPr/>
            </p:nvGrpSpPr>
            <p:grpSpPr bwMode="auto">
              <a:xfrm>
                <a:off x="258302" y="2756145"/>
                <a:ext cx="8137525" cy="3746327"/>
                <a:chOff x="272134" y="2222550"/>
                <a:chExt cx="8137575" cy="3748251"/>
              </a:xfrm>
            </p:grpSpPr>
            <p:grpSp>
              <p:nvGrpSpPr>
                <p:cNvPr id="65547" name="组合 19"/>
                <p:cNvGrpSpPr>
                  <a:grpSpLocks/>
                </p:cNvGrpSpPr>
                <p:nvPr/>
              </p:nvGrpSpPr>
              <p:grpSpPr bwMode="auto">
                <a:xfrm>
                  <a:off x="272134" y="2222550"/>
                  <a:ext cx="8137575" cy="3748251"/>
                  <a:chOff x="272134" y="2222550"/>
                  <a:chExt cx="8137575" cy="3748251"/>
                </a:xfrm>
              </p:grpSpPr>
              <p:sp>
                <p:nvSpPr>
                  <p:cNvPr id="40" name="矩形 39"/>
                  <p:cNvSpPr/>
                  <p:nvPr/>
                </p:nvSpPr>
                <p:spPr bwMode="auto">
                  <a:xfrm>
                    <a:off x="272134" y="2485883"/>
                    <a:ext cx="8137575" cy="3484918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1" name="任意多边形 40"/>
                  <p:cNvSpPr/>
                  <p:nvPr/>
                </p:nvSpPr>
                <p:spPr bwMode="auto">
                  <a:xfrm>
                    <a:off x="962701" y="2222550"/>
                    <a:ext cx="2335226" cy="469328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65548" name="矩形 10"/>
                <p:cNvSpPr>
                  <a:spLocks noChangeArrowheads="1"/>
                </p:cNvSpPr>
                <p:nvPr/>
              </p:nvSpPr>
              <p:spPr bwMode="auto">
                <a:xfrm>
                  <a:off x="963156" y="2234447"/>
                  <a:ext cx="2335226" cy="493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5546" name="矩形 36"/>
              <p:cNvSpPr>
                <a:spLocks noChangeArrowheads="1"/>
              </p:cNvSpPr>
              <p:nvPr/>
            </p:nvSpPr>
            <p:spPr bwMode="auto">
              <a:xfrm>
                <a:off x="290958" y="3395080"/>
                <a:ext cx="8072260" cy="2862322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65544" name="矩形 34"/>
            <p:cNvSpPr>
              <a:spLocks noChangeArrowheads="1"/>
            </p:cNvSpPr>
            <p:nvPr/>
          </p:nvSpPr>
          <p:spPr bwMode="auto">
            <a:xfrm>
              <a:off x="402748" y="3562060"/>
              <a:ext cx="7960470" cy="26225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类名：：构造函数名（参数列表）：数据成员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（参数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,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数据成员的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（参数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）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,…,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数据成员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（参数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）</a:t>
              </a:r>
            </a:p>
            <a:p>
              <a:pPr eaLnBrk="1" hangingPunct="1">
                <a:lnSpc>
                  <a:spcPct val="135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5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构造函数体</a:t>
              </a:r>
            </a:p>
            <a:p>
              <a:pPr eaLnBrk="1" hangingPunct="1">
                <a:lnSpc>
                  <a:spcPct val="135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pic>
        <p:nvPicPr>
          <p:cNvPr id="66563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6564" name="矩形 6"/>
          <p:cNvSpPr>
            <a:spLocks noChangeArrowheads="1"/>
          </p:cNvSpPr>
          <p:nvPr/>
        </p:nvSpPr>
        <p:spPr bwMode="auto">
          <a:xfrm>
            <a:off x="1549400" y="1552575"/>
            <a:ext cx="6965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中可以通过下面两种方式为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提供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初值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1047750" y="2276475"/>
            <a:ext cx="6877050" cy="741363"/>
            <a:chOff x="1478869" y="4159404"/>
            <a:chExt cx="6877665" cy="741921"/>
          </a:xfrm>
        </p:grpSpPr>
        <p:sp>
          <p:nvSpPr>
            <p:cNvPr id="23" name="任意多边形 22"/>
            <p:cNvSpPr/>
            <p:nvPr/>
          </p:nvSpPr>
          <p:spPr>
            <a:xfrm>
              <a:off x="2002791" y="4159404"/>
              <a:ext cx="6353743" cy="741921"/>
            </a:xfrm>
            <a:custGeom>
              <a:avLst/>
              <a:gdLst>
                <a:gd name="connsiteX0" fmla="*/ 0 w 3474720"/>
                <a:gd name="connsiteY0" fmla="*/ 143596 h 1148767"/>
                <a:gd name="connsiteX1" fmla="*/ 2900337 w 3474720"/>
                <a:gd name="connsiteY1" fmla="*/ 143596 h 1148767"/>
                <a:gd name="connsiteX2" fmla="*/ 2900337 w 3474720"/>
                <a:gd name="connsiteY2" fmla="*/ 0 h 1148767"/>
                <a:gd name="connsiteX3" fmla="*/ 3474720 w 3474720"/>
                <a:gd name="connsiteY3" fmla="*/ 574384 h 1148767"/>
                <a:gd name="connsiteX4" fmla="*/ 2900337 w 3474720"/>
                <a:gd name="connsiteY4" fmla="*/ 1148767 h 1148767"/>
                <a:gd name="connsiteX5" fmla="*/ 2900337 w 3474720"/>
                <a:gd name="connsiteY5" fmla="*/ 1005171 h 1148767"/>
                <a:gd name="connsiteX6" fmla="*/ 0 w 3474720"/>
                <a:gd name="connsiteY6" fmla="*/ 1005171 h 1148767"/>
                <a:gd name="connsiteX7" fmla="*/ 0 w 3474720"/>
                <a:gd name="connsiteY7" fmla="*/ 143596 h 1148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74720" h="1148767">
                  <a:moveTo>
                    <a:pt x="0" y="143596"/>
                  </a:moveTo>
                  <a:lnTo>
                    <a:pt x="2900337" y="143596"/>
                  </a:lnTo>
                  <a:lnTo>
                    <a:pt x="2900337" y="0"/>
                  </a:lnTo>
                  <a:lnTo>
                    <a:pt x="3474720" y="574384"/>
                  </a:lnTo>
                  <a:lnTo>
                    <a:pt x="2900337" y="1148767"/>
                  </a:lnTo>
                  <a:lnTo>
                    <a:pt x="2900337" y="1005171"/>
                  </a:lnTo>
                  <a:lnTo>
                    <a:pt x="0" y="1005171"/>
                  </a:lnTo>
                  <a:lnTo>
                    <a:pt x="0" y="143596"/>
                  </a:lnTo>
                  <a:close/>
                </a:path>
              </a:pathLst>
            </a:custGeom>
          </p:spPr>
          <p:style>
            <a:lnRef idx="2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15875" tIns="159471" rIns="446663" bIns="159471" spcCol="1270"/>
            <a:lstStyle/>
            <a:p>
              <a:pPr marL="228600" lvl="1" indent="-228600" defTabSz="11112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500"/>
            </a:p>
            <a:p>
              <a:pPr marL="228600" lvl="1" indent="-228600" defTabSz="111125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2500"/>
            </a:p>
          </p:txBody>
        </p:sp>
        <p:sp>
          <p:nvSpPr>
            <p:cNvPr id="66577" name="矩形 28"/>
            <p:cNvSpPr>
              <a:spLocks noChangeArrowheads="1"/>
            </p:cNvSpPr>
            <p:nvPr/>
          </p:nvSpPr>
          <p:spPr bwMode="auto">
            <a:xfrm>
              <a:off x="2302214" y="4356584"/>
              <a:ext cx="2509020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默认参数值的构造函数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578" name="圆角矩形 29"/>
            <p:cNvSpPr>
              <a:spLocks noChangeArrowheads="1"/>
            </p:cNvSpPr>
            <p:nvPr/>
          </p:nvSpPr>
          <p:spPr bwMode="auto">
            <a:xfrm>
              <a:off x="1478869" y="4214678"/>
              <a:ext cx="653143" cy="653143"/>
            </a:xfrm>
            <a:prstGeom prst="roundRect">
              <a:avLst>
                <a:gd name="adj" fmla="val 16667"/>
              </a:avLst>
            </a:prstGeom>
            <a:solidFill>
              <a:srgbClr val="70D7FC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66579" name="矩形 30"/>
            <p:cNvSpPr>
              <a:spLocks noChangeArrowheads="1"/>
            </p:cNvSpPr>
            <p:nvPr/>
          </p:nvSpPr>
          <p:spPr bwMode="auto">
            <a:xfrm>
              <a:off x="1630887" y="4323926"/>
              <a:ext cx="37382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 sz="2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355600" y="3336925"/>
            <a:ext cx="8137525" cy="2671763"/>
            <a:chOff x="258302" y="2756145"/>
            <a:chExt cx="8137525" cy="3571717"/>
          </a:xfrm>
        </p:grpSpPr>
        <p:grpSp>
          <p:nvGrpSpPr>
            <p:cNvPr id="66568" name="组合 33"/>
            <p:cNvGrpSpPr>
              <a:grpSpLocks/>
            </p:cNvGrpSpPr>
            <p:nvPr/>
          </p:nvGrpSpPr>
          <p:grpSpPr bwMode="auto">
            <a:xfrm>
              <a:off x="258302" y="2756145"/>
              <a:ext cx="8137525" cy="3571717"/>
              <a:chOff x="258302" y="2756145"/>
              <a:chExt cx="8137525" cy="3571717"/>
            </a:xfrm>
          </p:grpSpPr>
          <p:grpSp>
            <p:nvGrpSpPr>
              <p:cNvPr id="66570" name="组合 35"/>
              <p:cNvGrpSpPr>
                <a:grpSpLocks/>
              </p:cNvGrpSpPr>
              <p:nvPr/>
            </p:nvGrpSpPr>
            <p:grpSpPr bwMode="auto">
              <a:xfrm>
                <a:off x="258302" y="2756145"/>
                <a:ext cx="8137525" cy="3571717"/>
                <a:chOff x="272134" y="2222550"/>
                <a:chExt cx="8137575" cy="3573551"/>
              </a:xfrm>
            </p:grpSpPr>
            <p:grpSp>
              <p:nvGrpSpPr>
                <p:cNvPr id="66572" name="组合 19"/>
                <p:cNvGrpSpPr>
                  <a:grpSpLocks/>
                </p:cNvGrpSpPr>
                <p:nvPr/>
              </p:nvGrpSpPr>
              <p:grpSpPr bwMode="auto">
                <a:xfrm>
                  <a:off x="272134" y="2222550"/>
                  <a:ext cx="8137575" cy="3573551"/>
                  <a:chOff x="272134" y="2222550"/>
                  <a:chExt cx="8137575" cy="3573551"/>
                </a:xfrm>
              </p:grpSpPr>
              <p:sp>
                <p:nvSpPr>
                  <p:cNvPr id="40" name="矩形 39"/>
                  <p:cNvSpPr/>
                  <p:nvPr/>
                </p:nvSpPr>
                <p:spPr bwMode="auto">
                  <a:xfrm>
                    <a:off x="272134" y="2485842"/>
                    <a:ext cx="8137575" cy="3310259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41" name="任意多边形 40"/>
                  <p:cNvSpPr/>
                  <p:nvPr/>
                </p:nvSpPr>
                <p:spPr bwMode="auto">
                  <a:xfrm>
                    <a:off x="962701" y="2222550"/>
                    <a:ext cx="2335226" cy="469255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66573" name="矩形 10"/>
                <p:cNvSpPr>
                  <a:spLocks noChangeArrowheads="1"/>
                </p:cNvSpPr>
                <p:nvPr/>
              </p:nvSpPr>
              <p:spPr bwMode="auto">
                <a:xfrm>
                  <a:off x="963154" y="2234447"/>
                  <a:ext cx="2335227" cy="493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6571" name="矩形 36"/>
              <p:cNvSpPr>
                <a:spLocks noChangeArrowheads="1"/>
              </p:cNvSpPr>
              <p:nvPr/>
            </p:nvSpPr>
            <p:spPr bwMode="auto">
              <a:xfrm>
                <a:off x="290958" y="3482382"/>
                <a:ext cx="8072260" cy="265633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66569" name="矩形 34"/>
            <p:cNvSpPr>
              <a:spLocks noChangeArrowheads="1"/>
            </p:cNvSpPr>
            <p:nvPr/>
          </p:nvSpPr>
          <p:spPr bwMode="auto">
            <a:xfrm>
              <a:off x="402748" y="3649363"/>
              <a:ext cx="7960470" cy="227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类名：：构造函数名（类型 参数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 =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默认值， 类型 参数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 =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默认值）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4" name="图片 24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913" y="2465388"/>
            <a:ext cx="2120900" cy="39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矩形 2"/>
          <p:cNvSpPr>
            <a:spLocks noChangeArrowheads="1"/>
          </p:cNvSpPr>
          <p:nvPr/>
        </p:nvSpPr>
        <p:spPr bwMode="auto">
          <a:xfrm>
            <a:off x="2938463" y="4152900"/>
            <a:ext cx="5524500" cy="812800"/>
          </a:xfrm>
          <a:prstGeom prst="rect">
            <a:avLst/>
          </a:prstGeom>
          <a:solidFill>
            <a:srgbClr val="70D7FC"/>
          </a:solidFill>
          <a:ln>
            <a:noFill/>
          </a:ln>
          <a:extLst>
            <a:ext uri="{91240B29-F687-4F45-9708-019B960494DF}">
              <a14:hiddenLine xmlns:a14="http://schemas.microsoft.com/office/drawing/2010/main" w="2857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  <p:sp>
        <p:nvSpPr>
          <p:cNvPr id="6758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67588" name="组合 8"/>
          <p:cNvGrpSpPr>
            <a:grpSpLocks/>
          </p:cNvGrpSpPr>
          <p:nvPr/>
        </p:nvGrpSpPr>
        <p:grpSpPr bwMode="auto">
          <a:xfrm>
            <a:off x="2598738" y="1695450"/>
            <a:ext cx="6169025" cy="4325938"/>
            <a:chOff x="2598238" y="2263701"/>
            <a:chExt cx="6168793" cy="4326669"/>
          </a:xfrm>
        </p:grpSpPr>
        <p:sp>
          <p:nvSpPr>
            <p:cNvPr id="67590" name="矩形 6"/>
            <p:cNvSpPr>
              <a:spLocks noChangeArrowheads="1"/>
            </p:cNvSpPr>
            <p:nvPr/>
          </p:nvSpPr>
          <p:spPr bwMode="auto">
            <a:xfrm>
              <a:off x="2938272" y="2569240"/>
              <a:ext cx="5521363" cy="38318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、对于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带默认参数值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的构造函数来说，需要防止调用的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二义性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。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中若第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个参数有默认值，则其后的所有参数都应该有默认值，若构造函数定义为如下内容，则编译出错：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Car(string con_carname = "my car name", int con_seats);</a:t>
              </a:r>
              <a:endParaRPr lang="zh-CN" altLang="zh-CN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上述代码中，第一个参数有默认值，则后续所有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参数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均应该有默认值。</a:t>
              </a:r>
            </a:p>
          </p:txBody>
        </p:sp>
        <p:sp>
          <p:nvSpPr>
            <p:cNvPr id="67591" name="圆角矩形 7"/>
            <p:cNvSpPr>
              <a:spLocks noChangeArrowheads="1"/>
            </p:cNvSpPr>
            <p:nvPr/>
          </p:nvSpPr>
          <p:spPr bwMode="auto">
            <a:xfrm>
              <a:off x="2598238" y="2263701"/>
              <a:ext cx="6168793" cy="4326669"/>
            </a:xfrm>
            <a:prstGeom prst="roundRect">
              <a:avLst>
                <a:gd name="adj" fmla="val 16667"/>
              </a:avLst>
            </a:prstGeom>
            <a:noFill/>
            <a:ln w="19050" algn="ctr">
              <a:solidFill>
                <a:srgbClr val="00ACE6"/>
              </a:solidFill>
              <a:prstDash val="dash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</p:grpSp>
      <p:pic>
        <p:nvPicPr>
          <p:cNvPr id="2" name="Picture 10" descr="注意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1450" y="2132013"/>
            <a:ext cx="3354388" cy="342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881063" y="1109663"/>
            <a:ext cx="7915275" cy="1531937"/>
            <a:chOff x="741249" y="1249363"/>
            <a:chExt cx="7914674" cy="1532165"/>
          </a:xfrm>
        </p:grpSpPr>
        <p:sp>
          <p:nvSpPr>
            <p:cNvPr id="68620" name="矩形 5"/>
            <p:cNvSpPr>
              <a:spLocks noChangeArrowheads="1"/>
            </p:cNvSpPr>
            <p:nvPr/>
          </p:nvSpPr>
          <p:spPr bwMode="auto">
            <a:xfrm>
              <a:off x="2296771" y="1646474"/>
              <a:ext cx="6359152" cy="1135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2400" b="1">
                  <a:latin typeface="微软雅黑" pitchFamily="34" charset="-122"/>
                  <a:ea typeface="微软雅黑" pitchFamily="34" charset="-122"/>
                </a:rPr>
                <a:t>脚下留心</a:t>
              </a:r>
              <a:r>
                <a:rPr lang="zh-CN" altLang="zh-CN" sz="2400" b="1">
                  <a:latin typeface="微软雅黑" pitchFamily="34" charset="-122"/>
                  <a:ea typeface="微软雅黑" pitchFamily="34" charset="-122"/>
                </a:rPr>
                <a:t>：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类中定义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后，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编译器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不再提供默认</a:t>
              </a:r>
              <a:r>
                <a:rPr lang="zh-CN" altLang="zh-CN" sz="20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构造函数</a:t>
              </a:r>
              <a:endParaRPr lang="zh-CN" altLang="en-US" sz="20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68621" name="Group 9"/>
            <p:cNvGrpSpPr>
              <a:grpSpLocks noChangeAspect="1"/>
            </p:cNvGrpSpPr>
            <p:nvPr/>
          </p:nvGrpSpPr>
          <p:grpSpPr bwMode="auto">
            <a:xfrm>
              <a:off x="741249" y="1249363"/>
              <a:ext cx="1664715" cy="1481687"/>
              <a:chOff x="4320" y="748"/>
              <a:chExt cx="1336" cy="1188"/>
            </a:xfrm>
          </p:grpSpPr>
          <p:sp>
            <p:nvSpPr>
              <p:cNvPr id="68622" name="AutoShape 8"/>
              <p:cNvSpPr>
                <a:spLocks noChangeAspect="1" noChangeArrowheads="1" noTextEdit="1"/>
              </p:cNvSpPr>
              <p:nvPr/>
            </p:nvSpPr>
            <p:spPr bwMode="auto">
              <a:xfrm>
                <a:off x="4410" y="748"/>
                <a:ext cx="1246" cy="10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Freeform 10"/>
              <p:cNvSpPr>
                <a:spLocks/>
              </p:cNvSpPr>
              <p:nvPr/>
            </p:nvSpPr>
            <p:spPr bwMode="auto">
              <a:xfrm>
                <a:off x="4320" y="919"/>
                <a:ext cx="748" cy="1017"/>
              </a:xfrm>
              <a:custGeom>
                <a:avLst/>
                <a:gdLst>
                  <a:gd name="T0" fmla="*/ 639 w 1495"/>
                  <a:gd name="T1" fmla="*/ 2027 h 2034"/>
                  <a:gd name="T2" fmla="*/ 682 w 1495"/>
                  <a:gd name="T3" fmla="*/ 2016 h 2034"/>
                  <a:gd name="T4" fmla="*/ 724 w 1495"/>
                  <a:gd name="T5" fmla="*/ 2005 h 2034"/>
                  <a:gd name="T6" fmla="*/ 767 w 1495"/>
                  <a:gd name="T7" fmla="*/ 1994 h 2034"/>
                  <a:gd name="T8" fmla="*/ 810 w 1495"/>
                  <a:gd name="T9" fmla="*/ 1982 h 2034"/>
                  <a:gd name="T10" fmla="*/ 1329 w 1495"/>
                  <a:gd name="T11" fmla="*/ 1728 h 2034"/>
                  <a:gd name="T12" fmla="*/ 1426 w 1495"/>
                  <a:gd name="T13" fmla="*/ 940 h 2034"/>
                  <a:gd name="T14" fmla="*/ 1372 w 1495"/>
                  <a:gd name="T15" fmla="*/ 958 h 2034"/>
                  <a:gd name="T16" fmla="*/ 1316 w 1495"/>
                  <a:gd name="T17" fmla="*/ 976 h 2034"/>
                  <a:gd name="T18" fmla="*/ 1261 w 1495"/>
                  <a:gd name="T19" fmla="*/ 993 h 2034"/>
                  <a:gd name="T20" fmla="*/ 1206 w 1495"/>
                  <a:gd name="T21" fmla="*/ 1010 h 2034"/>
                  <a:gd name="T22" fmla="*/ 1150 w 1495"/>
                  <a:gd name="T23" fmla="*/ 1027 h 2034"/>
                  <a:gd name="T24" fmla="*/ 1216 w 1495"/>
                  <a:gd name="T25" fmla="*/ 1000 h 2034"/>
                  <a:gd name="T26" fmla="*/ 1281 w 1495"/>
                  <a:gd name="T27" fmla="*/ 971 h 2034"/>
                  <a:gd name="T28" fmla="*/ 1345 w 1495"/>
                  <a:gd name="T29" fmla="*/ 941 h 2034"/>
                  <a:gd name="T30" fmla="*/ 1410 w 1495"/>
                  <a:gd name="T31" fmla="*/ 910 h 2034"/>
                  <a:gd name="T32" fmla="*/ 1473 w 1495"/>
                  <a:gd name="T33" fmla="*/ 875 h 2034"/>
                  <a:gd name="T34" fmla="*/ 1247 w 1495"/>
                  <a:gd name="T35" fmla="*/ 540 h 2034"/>
                  <a:gd name="T36" fmla="*/ 1207 w 1495"/>
                  <a:gd name="T37" fmla="*/ 554 h 2034"/>
                  <a:gd name="T38" fmla="*/ 1165 w 1495"/>
                  <a:gd name="T39" fmla="*/ 567 h 2034"/>
                  <a:gd name="T40" fmla="*/ 1124 w 1495"/>
                  <a:gd name="T41" fmla="*/ 580 h 2034"/>
                  <a:gd name="T42" fmla="*/ 1082 w 1495"/>
                  <a:gd name="T43" fmla="*/ 594 h 2034"/>
                  <a:gd name="T44" fmla="*/ 1041 w 1495"/>
                  <a:gd name="T45" fmla="*/ 607 h 2034"/>
                  <a:gd name="T46" fmla="*/ 1017 w 1495"/>
                  <a:gd name="T47" fmla="*/ 615 h 2034"/>
                  <a:gd name="T48" fmla="*/ 992 w 1495"/>
                  <a:gd name="T49" fmla="*/ 623 h 2034"/>
                  <a:gd name="T50" fmla="*/ 989 w 1495"/>
                  <a:gd name="T51" fmla="*/ 618 h 2034"/>
                  <a:gd name="T52" fmla="*/ 1036 w 1495"/>
                  <a:gd name="T53" fmla="*/ 590 h 2034"/>
                  <a:gd name="T54" fmla="*/ 1082 w 1495"/>
                  <a:gd name="T55" fmla="*/ 561 h 2034"/>
                  <a:gd name="T56" fmla="*/ 1127 w 1495"/>
                  <a:gd name="T57" fmla="*/ 533 h 2034"/>
                  <a:gd name="T58" fmla="*/ 1173 w 1495"/>
                  <a:gd name="T59" fmla="*/ 504 h 2034"/>
                  <a:gd name="T60" fmla="*/ 1220 w 1495"/>
                  <a:gd name="T61" fmla="*/ 477 h 2034"/>
                  <a:gd name="T62" fmla="*/ 456 w 1495"/>
                  <a:gd name="T63" fmla="*/ 434 h 2034"/>
                  <a:gd name="T64" fmla="*/ 180 w 1495"/>
                  <a:gd name="T65" fmla="*/ 365 h 2034"/>
                  <a:gd name="T66" fmla="*/ 249 w 1495"/>
                  <a:gd name="T67" fmla="*/ 667 h 2034"/>
                  <a:gd name="T68" fmla="*/ 287 w 1495"/>
                  <a:gd name="T69" fmla="*/ 658 h 2034"/>
                  <a:gd name="T70" fmla="*/ 325 w 1495"/>
                  <a:gd name="T71" fmla="*/ 647 h 2034"/>
                  <a:gd name="T72" fmla="*/ 364 w 1495"/>
                  <a:gd name="T73" fmla="*/ 638 h 2034"/>
                  <a:gd name="T74" fmla="*/ 402 w 1495"/>
                  <a:gd name="T75" fmla="*/ 629 h 2034"/>
                  <a:gd name="T76" fmla="*/ 441 w 1495"/>
                  <a:gd name="T77" fmla="*/ 620 h 2034"/>
                  <a:gd name="T78" fmla="*/ 424 w 1495"/>
                  <a:gd name="T79" fmla="*/ 636 h 2034"/>
                  <a:gd name="T80" fmla="*/ 379 w 1495"/>
                  <a:gd name="T81" fmla="*/ 665 h 2034"/>
                  <a:gd name="T82" fmla="*/ 334 w 1495"/>
                  <a:gd name="T83" fmla="*/ 695 h 2034"/>
                  <a:gd name="T84" fmla="*/ 302 w 1495"/>
                  <a:gd name="T85" fmla="*/ 715 h 2034"/>
                  <a:gd name="T86" fmla="*/ 269 w 1495"/>
                  <a:gd name="T87" fmla="*/ 735 h 2034"/>
                  <a:gd name="T88" fmla="*/ 249 w 1495"/>
                  <a:gd name="T89" fmla="*/ 847 h 2034"/>
                  <a:gd name="T90" fmla="*/ 180 w 1495"/>
                  <a:gd name="T91" fmla="*/ 1358 h 2034"/>
                  <a:gd name="T92" fmla="*/ 154 w 1495"/>
                  <a:gd name="T93" fmla="*/ 1624 h 2034"/>
                  <a:gd name="T94" fmla="*/ 222 w 1495"/>
                  <a:gd name="T95" fmla="*/ 1611 h 2034"/>
                  <a:gd name="T96" fmla="*/ 290 w 1495"/>
                  <a:gd name="T97" fmla="*/ 1599 h 2034"/>
                  <a:gd name="T98" fmla="*/ 358 w 1495"/>
                  <a:gd name="T99" fmla="*/ 1586 h 2034"/>
                  <a:gd name="T100" fmla="*/ 425 w 1495"/>
                  <a:gd name="T101" fmla="*/ 1572 h 2034"/>
                  <a:gd name="T102" fmla="*/ 493 w 1495"/>
                  <a:gd name="T103" fmla="*/ 1557 h 2034"/>
                  <a:gd name="T104" fmla="*/ 433 w 1495"/>
                  <a:gd name="T105" fmla="*/ 1591 h 2034"/>
                  <a:gd name="T106" fmla="*/ 374 w 1495"/>
                  <a:gd name="T107" fmla="*/ 1625 h 2034"/>
                  <a:gd name="T108" fmla="*/ 314 w 1495"/>
                  <a:gd name="T109" fmla="*/ 1660 h 2034"/>
                  <a:gd name="T110" fmla="*/ 256 w 1495"/>
                  <a:gd name="T111" fmla="*/ 1695 h 2034"/>
                  <a:gd name="T112" fmla="*/ 197 w 1495"/>
                  <a:gd name="T113" fmla="*/ 1731 h 2034"/>
                  <a:gd name="T114" fmla="*/ 176 w 1495"/>
                  <a:gd name="T115" fmla="*/ 1748 h 2034"/>
                  <a:gd name="T116" fmla="*/ 174 w 1495"/>
                  <a:gd name="T117" fmla="*/ 1754 h 2034"/>
                  <a:gd name="T118" fmla="*/ 173 w 1495"/>
                  <a:gd name="T119" fmla="*/ 1755 h 2034"/>
                  <a:gd name="T120" fmla="*/ 172 w 1495"/>
                  <a:gd name="T121" fmla="*/ 1770 h 2034"/>
                  <a:gd name="T122" fmla="*/ 170 w 1495"/>
                  <a:gd name="T123" fmla="*/ 1788 h 2034"/>
                  <a:gd name="T124" fmla="*/ 180 w 1495"/>
                  <a:gd name="T125" fmla="*/ 1799 h 20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495" h="2034">
                    <a:moveTo>
                      <a:pt x="610" y="2034"/>
                    </a:moveTo>
                    <a:lnTo>
                      <a:pt x="624" y="2031"/>
                    </a:lnTo>
                    <a:lnTo>
                      <a:pt x="639" y="2027"/>
                    </a:lnTo>
                    <a:lnTo>
                      <a:pt x="653" y="2024"/>
                    </a:lnTo>
                    <a:lnTo>
                      <a:pt x="667" y="2020"/>
                    </a:lnTo>
                    <a:lnTo>
                      <a:pt x="682" y="2016"/>
                    </a:lnTo>
                    <a:lnTo>
                      <a:pt x="696" y="2012"/>
                    </a:lnTo>
                    <a:lnTo>
                      <a:pt x="711" y="2009"/>
                    </a:lnTo>
                    <a:lnTo>
                      <a:pt x="724" y="2005"/>
                    </a:lnTo>
                    <a:lnTo>
                      <a:pt x="738" y="2001"/>
                    </a:lnTo>
                    <a:lnTo>
                      <a:pt x="753" y="1997"/>
                    </a:lnTo>
                    <a:lnTo>
                      <a:pt x="767" y="1994"/>
                    </a:lnTo>
                    <a:lnTo>
                      <a:pt x="781" y="1989"/>
                    </a:lnTo>
                    <a:lnTo>
                      <a:pt x="795" y="1986"/>
                    </a:lnTo>
                    <a:lnTo>
                      <a:pt x="810" y="1982"/>
                    </a:lnTo>
                    <a:lnTo>
                      <a:pt x="823" y="1978"/>
                    </a:lnTo>
                    <a:lnTo>
                      <a:pt x="837" y="1974"/>
                    </a:lnTo>
                    <a:lnTo>
                      <a:pt x="1329" y="1728"/>
                    </a:lnTo>
                    <a:lnTo>
                      <a:pt x="1073" y="1183"/>
                    </a:lnTo>
                    <a:lnTo>
                      <a:pt x="1444" y="934"/>
                    </a:lnTo>
                    <a:lnTo>
                      <a:pt x="1426" y="940"/>
                    </a:lnTo>
                    <a:lnTo>
                      <a:pt x="1407" y="946"/>
                    </a:lnTo>
                    <a:lnTo>
                      <a:pt x="1390" y="953"/>
                    </a:lnTo>
                    <a:lnTo>
                      <a:pt x="1372" y="958"/>
                    </a:lnTo>
                    <a:lnTo>
                      <a:pt x="1353" y="964"/>
                    </a:lnTo>
                    <a:lnTo>
                      <a:pt x="1335" y="970"/>
                    </a:lnTo>
                    <a:lnTo>
                      <a:pt x="1316" y="976"/>
                    </a:lnTo>
                    <a:lnTo>
                      <a:pt x="1298" y="981"/>
                    </a:lnTo>
                    <a:lnTo>
                      <a:pt x="1279" y="987"/>
                    </a:lnTo>
                    <a:lnTo>
                      <a:pt x="1261" y="993"/>
                    </a:lnTo>
                    <a:lnTo>
                      <a:pt x="1243" y="999"/>
                    </a:lnTo>
                    <a:lnTo>
                      <a:pt x="1224" y="1004"/>
                    </a:lnTo>
                    <a:lnTo>
                      <a:pt x="1206" y="1010"/>
                    </a:lnTo>
                    <a:lnTo>
                      <a:pt x="1187" y="1016"/>
                    </a:lnTo>
                    <a:lnTo>
                      <a:pt x="1169" y="1022"/>
                    </a:lnTo>
                    <a:lnTo>
                      <a:pt x="1150" y="1027"/>
                    </a:lnTo>
                    <a:lnTo>
                      <a:pt x="1172" y="1018"/>
                    </a:lnTo>
                    <a:lnTo>
                      <a:pt x="1194" y="1009"/>
                    </a:lnTo>
                    <a:lnTo>
                      <a:pt x="1216" y="1000"/>
                    </a:lnTo>
                    <a:lnTo>
                      <a:pt x="1237" y="991"/>
                    </a:lnTo>
                    <a:lnTo>
                      <a:pt x="1259" y="981"/>
                    </a:lnTo>
                    <a:lnTo>
                      <a:pt x="1281" y="971"/>
                    </a:lnTo>
                    <a:lnTo>
                      <a:pt x="1302" y="962"/>
                    </a:lnTo>
                    <a:lnTo>
                      <a:pt x="1323" y="951"/>
                    </a:lnTo>
                    <a:lnTo>
                      <a:pt x="1345" y="941"/>
                    </a:lnTo>
                    <a:lnTo>
                      <a:pt x="1367" y="931"/>
                    </a:lnTo>
                    <a:lnTo>
                      <a:pt x="1388" y="920"/>
                    </a:lnTo>
                    <a:lnTo>
                      <a:pt x="1410" y="910"/>
                    </a:lnTo>
                    <a:lnTo>
                      <a:pt x="1430" y="898"/>
                    </a:lnTo>
                    <a:lnTo>
                      <a:pt x="1452" y="887"/>
                    </a:lnTo>
                    <a:lnTo>
                      <a:pt x="1473" y="875"/>
                    </a:lnTo>
                    <a:lnTo>
                      <a:pt x="1495" y="864"/>
                    </a:lnTo>
                    <a:lnTo>
                      <a:pt x="1261" y="536"/>
                    </a:lnTo>
                    <a:lnTo>
                      <a:pt x="1247" y="540"/>
                    </a:lnTo>
                    <a:lnTo>
                      <a:pt x="1233" y="545"/>
                    </a:lnTo>
                    <a:lnTo>
                      <a:pt x="1220" y="549"/>
                    </a:lnTo>
                    <a:lnTo>
                      <a:pt x="1207" y="554"/>
                    </a:lnTo>
                    <a:lnTo>
                      <a:pt x="1193" y="559"/>
                    </a:lnTo>
                    <a:lnTo>
                      <a:pt x="1179" y="563"/>
                    </a:lnTo>
                    <a:lnTo>
                      <a:pt x="1165" y="567"/>
                    </a:lnTo>
                    <a:lnTo>
                      <a:pt x="1152" y="571"/>
                    </a:lnTo>
                    <a:lnTo>
                      <a:pt x="1138" y="576"/>
                    </a:lnTo>
                    <a:lnTo>
                      <a:pt x="1124" y="580"/>
                    </a:lnTo>
                    <a:lnTo>
                      <a:pt x="1110" y="585"/>
                    </a:lnTo>
                    <a:lnTo>
                      <a:pt x="1096" y="590"/>
                    </a:lnTo>
                    <a:lnTo>
                      <a:pt x="1082" y="594"/>
                    </a:lnTo>
                    <a:lnTo>
                      <a:pt x="1069" y="598"/>
                    </a:lnTo>
                    <a:lnTo>
                      <a:pt x="1055" y="602"/>
                    </a:lnTo>
                    <a:lnTo>
                      <a:pt x="1041" y="607"/>
                    </a:lnTo>
                    <a:lnTo>
                      <a:pt x="1033" y="610"/>
                    </a:lnTo>
                    <a:lnTo>
                      <a:pt x="1025" y="613"/>
                    </a:lnTo>
                    <a:lnTo>
                      <a:pt x="1017" y="615"/>
                    </a:lnTo>
                    <a:lnTo>
                      <a:pt x="1008" y="618"/>
                    </a:lnTo>
                    <a:lnTo>
                      <a:pt x="1000" y="621"/>
                    </a:lnTo>
                    <a:lnTo>
                      <a:pt x="992" y="623"/>
                    </a:lnTo>
                    <a:lnTo>
                      <a:pt x="982" y="625"/>
                    </a:lnTo>
                    <a:lnTo>
                      <a:pt x="974" y="628"/>
                    </a:lnTo>
                    <a:lnTo>
                      <a:pt x="989" y="618"/>
                    </a:lnTo>
                    <a:lnTo>
                      <a:pt x="1005" y="609"/>
                    </a:lnTo>
                    <a:lnTo>
                      <a:pt x="1020" y="599"/>
                    </a:lnTo>
                    <a:lnTo>
                      <a:pt x="1036" y="590"/>
                    </a:lnTo>
                    <a:lnTo>
                      <a:pt x="1051" y="580"/>
                    </a:lnTo>
                    <a:lnTo>
                      <a:pt x="1066" y="571"/>
                    </a:lnTo>
                    <a:lnTo>
                      <a:pt x="1082" y="561"/>
                    </a:lnTo>
                    <a:lnTo>
                      <a:pt x="1097" y="552"/>
                    </a:lnTo>
                    <a:lnTo>
                      <a:pt x="1112" y="542"/>
                    </a:lnTo>
                    <a:lnTo>
                      <a:pt x="1127" y="533"/>
                    </a:lnTo>
                    <a:lnTo>
                      <a:pt x="1144" y="524"/>
                    </a:lnTo>
                    <a:lnTo>
                      <a:pt x="1158" y="514"/>
                    </a:lnTo>
                    <a:lnTo>
                      <a:pt x="1173" y="504"/>
                    </a:lnTo>
                    <a:lnTo>
                      <a:pt x="1188" y="495"/>
                    </a:lnTo>
                    <a:lnTo>
                      <a:pt x="1205" y="486"/>
                    </a:lnTo>
                    <a:lnTo>
                      <a:pt x="1220" y="477"/>
                    </a:lnTo>
                    <a:lnTo>
                      <a:pt x="882" y="0"/>
                    </a:lnTo>
                    <a:lnTo>
                      <a:pt x="456" y="571"/>
                    </a:lnTo>
                    <a:lnTo>
                      <a:pt x="456" y="434"/>
                    </a:lnTo>
                    <a:lnTo>
                      <a:pt x="489" y="434"/>
                    </a:lnTo>
                    <a:lnTo>
                      <a:pt x="489" y="365"/>
                    </a:lnTo>
                    <a:lnTo>
                      <a:pt x="180" y="365"/>
                    </a:lnTo>
                    <a:lnTo>
                      <a:pt x="180" y="434"/>
                    </a:lnTo>
                    <a:lnTo>
                      <a:pt x="249" y="434"/>
                    </a:lnTo>
                    <a:lnTo>
                      <a:pt x="249" y="667"/>
                    </a:lnTo>
                    <a:lnTo>
                      <a:pt x="261" y="663"/>
                    </a:lnTo>
                    <a:lnTo>
                      <a:pt x="274" y="660"/>
                    </a:lnTo>
                    <a:lnTo>
                      <a:pt x="287" y="658"/>
                    </a:lnTo>
                    <a:lnTo>
                      <a:pt x="299" y="654"/>
                    </a:lnTo>
                    <a:lnTo>
                      <a:pt x="312" y="651"/>
                    </a:lnTo>
                    <a:lnTo>
                      <a:pt x="325" y="647"/>
                    </a:lnTo>
                    <a:lnTo>
                      <a:pt x="339" y="644"/>
                    </a:lnTo>
                    <a:lnTo>
                      <a:pt x="351" y="642"/>
                    </a:lnTo>
                    <a:lnTo>
                      <a:pt x="364" y="638"/>
                    </a:lnTo>
                    <a:lnTo>
                      <a:pt x="377" y="635"/>
                    </a:lnTo>
                    <a:lnTo>
                      <a:pt x="389" y="631"/>
                    </a:lnTo>
                    <a:lnTo>
                      <a:pt x="402" y="629"/>
                    </a:lnTo>
                    <a:lnTo>
                      <a:pt x="415" y="625"/>
                    </a:lnTo>
                    <a:lnTo>
                      <a:pt x="428" y="622"/>
                    </a:lnTo>
                    <a:lnTo>
                      <a:pt x="441" y="620"/>
                    </a:lnTo>
                    <a:lnTo>
                      <a:pt x="454" y="616"/>
                    </a:lnTo>
                    <a:lnTo>
                      <a:pt x="439" y="625"/>
                    </a:lnTo>
                    <a:lnTo>
                      <a:pt x="424" y="636"/>
                    </a:lnTo>
                    <a:lnTo>
                      <a:pt x="409" y="645"/>
                    </a:lnTo>
                    <a:lnTo>
                      <a:pt x="394" y="655"/>
                    </a:lnTo>
                    <a:lnTo>
                      <a:pt x="379" y="665"/>
                    </a:lnTo>
                    <a:lnTo>
                      <a:pt x="364" y="675"/>
                    </a:lnTo>
                    <a:lnTo>
                      <a:pt x="349" y="684"/>
                    </a:lnTo>
                    <a:lnTo>
                      <a:pt x="334" y="695"/>
                    </a:lnTo>
                    <a:lnTo>
                      <a:pt x="324" y="701"/>
                    </a:lnTo>
                    <a:lnTo>
                      <a:pt x="312" y="708"/>
                    </a:lnTo>
                    <a:lnTo>
                      <a:pt x="302" y="715"/>
                    </a:lnTo>
                    <a:lnTo>
                      <a:pt x="291" y="721"/>
                    </a:lnTo>
                    <a:lnTo>
                      <a:pt x="280" y="728"/>
                    </a:lnTo>
                    <a:lnTo>
                      <a:pt x="269" y="735"/>
                    </a:lnTo>
                    <a:lnTo>
                      <a:pt x="259" y="741"/>
                    </a:lnTo>
                    <a:lnTo>
                      <a:pt x="249" y="747"/>
                    </a:lnTo>
                    <a:lnTo>
                      <a:pt x="249" y="847"/>
                    </a:lnTo>
                    <a:lnTo>
                      <a:pt x="0" y="1178"/>
                    </a:lnTo>
                    <a:lnTo>
                      <a:pt x="180" y="1178"/>
                    </a:lnTo>
                    <a:lnTo>
                      <a:pt x="180" y="1358"/>
                    </a:lnTo>
                    <a:lnTo>
                      <a:pt x="131" y="1358"/>
                    </a:lnTo>
                    <a:lnTo>
                      <a:pt x="131" y="1627"/>
                    </a:lnTo>
                    <a:lnTo>
                      <a:pt x="154" y="1624"/>
                    </a:lnTo>
                    <a:lnTo>
                      <a:pt x="176" y="1619"/>
                    </a:lnTo>
                    <a:lnTo>
                      <a:pt x="199" y="1616"/>
                    </a:lnTo>
                    <a:lnTo>
                      <a:pt x="222" y="1611"/>
                    </a:lnTo>
                    <a:lnTo>
                      <a:pt x="244" y="1608"/>
                    </a:lnTo>
                    <a:lnTo>
                      <a:pt x="267" y="1603"/>
                    </a:lnTo>
                    <a:lnTo>
                      <a:pt x="290" y="1599"/>
                    </a:lnTo>
                    <a:lnTo>
                      <a:pt x="312" y="1594"/>
                    </a:lnTo>
                    <a:lnTo>
                      <a:pt x="335" y="1591"/>
                    </a:lnTo>
                    <a:lnTo>
                      <a:pt x="358" y="1586"/>
                    </a:lnTo>
                    <a:lnTo>
                      <a:pt x="380" y="1581"/>
                    </a:lnTo>
                    <a:lnTo>
                      <a:pt x="403" y="1577"/>
                    </a:lnTo>
                    <a:lnTo>
                      <a:pt x="425" y="1572"/>
                    </a:lnTo>
                    <a:lnTo>
                      <a:pt x="448" y="1566"/>
                    </a:lnTo>
                    <a:lnTo>
                      <a:pt x="470" y="1562"/>
                    </a:lnTo>
                    <a:lnTo>
                      <a:pt x="493" y="1557"/>
                    </a:lnTo>
                    <a:lnTo>
                      <a:pt x="473" y="1569"/>
                    </a:lnTo>
                    <a:lnTo>
                      <a:pt x="454" y="1580"/>
                    </a:lnTo>
                    <a:lnTo>
                      <a:pt x="433" y="1591"/>
                    </a:lnTo>
                    <a:lnTo>
                      <a:pt x="413" y="1602"/>
                    </a:lnTo>
                    <a:lnTo>
                      <a:pt x="394" y="1614"/>
                    </a:lnTo>
                    <a:lnTo>
                      <a:pt x="374" y="1625"/>
                    </a:lnTo>
                    <a:lnTo>
                      <a:pt x="354" y="1637"/>
                    </a:lnTo>
                    <a:lnTo>
                      <a:pt x="334" y="1648"/>
                    </a:lnTo>
                    <a:lnTo>
                      <a:pt x="314" y="1660"/>
                    </a:lnTo>
                    <a:lnTo>
                      <a:pt x="295" y="1671"/>
                    </a:lnTo>
                    <a:lnTo>
                      <a:pt x="275" y="1684"/>
                    </a:lnTo>
                    <a:lnTo>
                      <a:pt x="256" y="1695"/>
                    </a:lnTo>
                    <a:lnTo>
                      <a:pt x="236" y="1707"/>
                    </a:lnTo>
                    <a:lnTo>
                      <a:pt x="216" y="1720"/>
                    </a:lnTo>
                    <a:lnTo>
                      <a:pt x="197" y="1731"/>
                    </a:lnTo>
                    <a:lnTo>
                      <a:pt x="177" y="1744"/>
                    </a:lnTo>
                    <a:lnTo>
                      <a:pt x="176" y="1746"/>
                    </a:lnTo>
                    <a:lnTo>
                      <a:pt x="176" y="1748"/>
                    </a:lnTo>
                    <a:lnTo>
                      <a:pt x="176" y="1752"/>
                    </a:lnTo>
                    <a:lnTo>
                      <a:pt x="175" y="1754"/>
                    </a:lnTo>
                    <a:lnTo>
                      <a:pt x="174" y="1754"/>
                    </a:lnTo>
                    <a:lnTo>
                      <a:pt x="174" y="1754"/>
                    </a:lnTo>
                    <a:lnTo>
                      <a:pt x="174" y="1755"/>
                    </a:lnTo>
                    <a:lnTo>
                      <a:pt x="173" y="1755"/>
                    </a:lnTo>
                    <a:lnTo>
                      <a:pt x="172" y="1760"/>
                    </a:lnTo>
                    <a:lnTo>
                      <a:pt x="172" y="1766"/>
                    </a:lnTo>
                    <a:lnTo>
                      <a:pt x="172" y="1770"/>
                    </a:lnTo>
                    <a:lnTo>
                      <a:pt x="172" y="1776"/>
                    </a:lnTo>
                    <a:lnTo>
                      <a:pt x="170" y="1782"/>
                    </a:lnTo>
                    <a:lnTo>
                      <a:pt x="170" y="1788"/>
                    </a:lnTo>
                    <a:lnTo>
                      <a:pt x="170" y="1793"/>
                    </a:lnTo>
                    <a:lnTo>
                      <a:pt x="169" y="1799"/>
                    </a:lnTo>
                    <a:lnTo>
                      <a:pt x="180" y="1799"/>
                    </a:lnTo>
                    <a:lnTo>
                      <a:pt x="180" y="2034"/>
                    </a:lnTo>
                    <a:lnTo>
                      <a:pt x="610" y="203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  <p:sp>
            <p:nvSpPr>
              <p:cNvPr id="6" name="Freeform 11"/>
              <p:cNvSpPr>
                <a:spLocks/>
              </p:cNvSpPr>
              <p:nvPr/>
            </p:nvSpPr>
            <p:spPr bwMode="auto">
              <a:xfrm>
                <a:off x="4891" y="1256"/>
                <a:ext cx="665" cy="527"/>
              </a:xfrm>
              <a:custGeom>
                <a:avLst/>
                <a:gdLst>
                  <a:gd name="T0" fmla="*/ 1296 w 1335"/>
                  <a:gd name="T1" fmla="*/ 6 h 1054"/>
                  <a:gd name="T2" fmla="*/ 1245 w 1335"/>
                  <a:gd name="T3" fmla="*/ 0 h 1054"/>
                  <a:gd name="T4" fmla="*/ 1164 w 1335"/>
                  <a:gd name="T5" fmla="*/ 11 h 1054"/>
                  <a:gd name="T6" fmla="*/ 1099 w 1335"/>
                  <a:gd name="T7" fmla="*/ 27 h 1054"/>
                  <a:gd name="T8" fmla="*/ 1062 w 1335"/>
                  <a:gd name="T9" fmla="*/ 41 h 1054"/>
                  <a:gd name="T10" fmla="*/ 1099 w 1335"/>
                  <a:gd name="T11" fmla="*/ 110 h 1054"/>
                  <a:gd name="T12" fmla="*/ 1157 w 1335"/>
                  <a:gd name="T13" fmla="*/ 91 h 1054"/>
                  <a:gd name="T14" fmla="*/ 1229 w 1335"/>
                  <a:gd name="T15" fmla="*/ 78 h 1054"/>
                  <a:gd name="T16" fmla="*/ 1218 w 1335"/>
                  <a:gd name="T17" fmla="*/ 118 h 1054"/>
                  <a:gd name="T18" fmla="*/ 1168 w 1335"/>
                  <a:gd name="T19" fmla="*/ 181 h 1054"/>
                  <a:gd name="T20" fmla="*/ 1116 w 1335"/>
                  <a:gd name="T21" fmla="*/ 226 h 1054"/>
                  <a:gd name="T22" fmla="*/ 1052 w 1335"/>
                  <a:gd name="T23" fmla="*/ 259 h 1054"/>
                  <a:gd name="T24" fmla="*/ 984 w 1335"/>
                  <a:gd name="T25" fmla="*/ 285 h 1054"/>
                  <a:gd name="T26" fmla="*/ 900 w 1335"/>
                  <a:gd name="T27" fmla="*/ 319 h 1054"/>
                  <a:gd name="T28" fmla="*/ 842 w 1335"/>
                  <a:gd name="T29" fmla="*/ 374 h 1054"/>
                  <a:gd name="T30" fmla="*/ 826 w 1335"/>
                  <a:gd name="T31" fmla="*/ 507 h 1054"/>
                  <a:gd name="T32" fmla="*/ 828 w 1335"/>
                  <a:gd name="T33" fmla="*/ 592 h 1054"/>
                  <a:gd name="T34" fmla="*/ 782 w 1335"/>
                  <a:gd name="T35" fmla="*/ 633 h 1054"/>
                  <a:gd name="T36" fmla="*/ 542 w 1335"/>
                  <a:gd name="T37" fmla="*/ 440 h 1054"/>
                  <a:gd name="T38" fmla="*/ 483 w 1335"/>
                  <a:gd name="T39" fmla="*/ 759 h 1054"/>
                  <a:gd name="T40" fmla="*/ 452 w 1335"/>
                  <a:gd name="T41" fmla="*/ 699 h 1054"/>
                  <a:gd name="T42" fmla="*/ 216 w 1335"/>
                  <a:gd name="T43" fmla="*/ 792 h 1054"/>
                  <a:gd name="T44" fmla="*/ 184 w 1335"/>
                  <a:gd name="T45" fmla="*/ 723 h 1054"/>
                  <a:gd name="T46" fmla="*/ 379 w 1335"/>
                  <a:gd name="T47" fmla="*/ 542 h 1054"/>
                  <a:gd name="T48" fmla="*/ 348 w 1335"/>
                  <a:gd name="T49" fmla="*/ 484 h 1054"/>
                  <a:gd name="T50" fmla="*/ 113 w 1335"/>
                  <a:gd name="T51" fmla="*/ 576 h 1054"/>
                  <a:gd name="T52" fmla="*/ 477 w 1335"/>
                  <a:gd name="T53" fmla="*/ 306 h 1054"/>
                  <a:gd name="T54" fmla="*/ 602 w 1335"/>
                  <a:gd name="T55" fmla="*/ 226 h 1054"/>
                  <a:gd name="T56" fmla="*/ 655 w 1335"/>
                  <a:gd name="T57" fmla="*/ 206 h 1054"/>
                  <a:gd name="T58" fmla="*/ 725 w 1335"/>
                  <a:gd name="T59" fmla="*/ 269 h 1054"/>
                  <a:gd name="T60" fmla="*/ 843 w 1335"/>
                  <a:gd name="T61" fmla="*/ 308 h 1054"/>
                  <a:gd name="T62" fmla="*/ 904 w 1335"/>
                  <a:gd name="T63" fmla="*/ 272 h 1054"/>
                  <a:gd name="T64" fmla="*/ 976 w 1335"/>
                  <a:gd name="T65" fmla="*/ 204 h 1054"/>
                  <a:gd name="T66" fmla="*/ 1047 w 1335"/>
                  <a:gd name="T67" fmla="*/ 141 h 1054"/>
                  <a:gd name="T68" fmla="*/ 995 w 1335"/>
                  <a:gd name="T69" fmla="*/ 84 h 1054"/>
                  <a:gd name="T70" fmla="*/ 898 w 1335"/>
                  <a:gd name="T71" fmla="*/ 173 h 1054"/>
                  <a:gd name="T72" fmla="*/ 850 w 1335"/>
                  <a:gd name="T73" fmla="*/ 217 h 1054"/>
                  <a:gd name="T74" fmla="*/ 809 w 1335"/>
                  <a:gd name="T75" fmla="*/ 230 h 1054"/>
                  <a:gd name="T76" fmla="*/ 741 w 1335"/>
                  <a:gd name="T77" fmla="*/ 178 h 1054"/>
                  <a:gd name="T78" fmla="*/ 679 w 1335"/>
                  <a:gd name="T79" fmla="*/ 132 h 1054"/>
                  <a:gd name="T80" fmla="*/ 612 w 1335"/>
                  <a:gd name="T81" fmla="*/ 137 h 1054"/>
                  <a:gd name="T82" fmla="*/ 544 w 1335"/>
                  <a:gd name="T83" fmla="*/ 170 h 1054"/>
                  <a:gd name="T84" fmla="*/ 0 w 1335"/>
                  <a:gd name="T85" fmla="*/ 518 h 1054"/>
                  <a:gd name="T86" fmla="*/ 672 w 1335"/>
                  <a:gd name="T87" fmla="*/ 791 h 1054"/>
                  <a:gd name="T88" fmla="*/ 839 w 1335"/>
                  <a:gd name="T89" fmla="*/ 687 h 1054"/>
                  <a:gd name="T90" fmla="*/ 910 w 1335"/>
                  <a:gd name="T91" fmla="*/ 549 h 1054"/>
                  <a:gd name="T92" fmla="*/ 922 w 1335"/>
                  <a:gd name="T93" fmla="*/ 394 h 1054"/>
                  <a:gd name="T94" fmla="*/ 974 w 1335"/>
                  <a:gd name="T95" fmla="*/ 371 h 1054"/>
                  <a:gd name="T96" fmla="*/ 1043 w 1335"/>
                  <a:gd name="T97" fmla="*/ 345 h 1054"/>
                  <a:gd name="T98" fmla="*/ 1120 w 1335"/>
                  <a:gd name="T99" fmla="*/ 311 h 1054"/>
                  <a:gd name="T100" fmla="*/ 1192 w 1335"/>
                  <a:gd name="T101" fmla="*/ 265 h 1054"/>
                  <a:gd name="T102" fmla="*/ 1286 w 1335"/>
                  <a:gd name="T103" fmla="*/ 155 h 1054"/>
                  <a:gd name="T104" fmla="*/ 1332 w 1335"/>
                  <a:gd name="T105" fmla="*/ 4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35" h="1054">
                    <a:moveTo>
                      <a:pt x="1322" y="24"/>
                    </a:moveTo>
                    <a:lnTo>
                      <a:pt x="1317" y="18"/>
                    </a:lnTo>
                    <a:lnTo>
                      <a:pt x="1311" y="14"/>
                    </a:lnTo>
                    <a:lnTo>
                      <a:pt x="1304" y="9"/>
                    </a:lnTo>
                    <a:lnTo>
                      <a:pt x="1296" y="6"/>
                    </a:lnTo>
                    <a:lnTo>
                      <a:pt x="1288" y="3"/>
                    </a:lnTo>
                    <a:lnTo>
                      <a:pt x="1279" y="1"/>
                    </a:lnTo>
                    <a:lnTo>
                      <a:pt x="1268" y="0"/>
                    </a:lnTo>
                    <a:lnTo>
                      <a:pt x="1258" y="0"/>
                    </a:lnTo>
                    <a:lnTo>
                      <a:pt x="1245" y="0"/>
                    </a:lnTo>
                    <a:lnTo>
                      <a:pt x="1231" y="1"/>
                    </a:lnTo>
                    <a:lnTo>
                      <a:pt x="1217" y="3"/>
                    </a:lnTo>
                    <a:lnTo>
                      <a:pt x="1200" y="6"/>
                    </a:lnTo>
                    <a:lnTo>
                      <a:pt x="1183" y="8"/>
                    </a:lnTo>
                    <a:lnTo>
                      <a:pt x="1164" y="11"/>
                    </a:lnTo>
                    <a:lnTo>
                      <a:pt x="1143" y="16"/>
                    </a:lnTo>
                    <a:lnTo>
                      <a:pt x="1120" y="21"/>
                    </a:lnTo>
                    <a:lnTo>
                      <a:pt x="1114" y="22"/>
                    </a:lnTo>
                    <a:lnTo>
                      <a:pt x="1107" y="24"/>
                    </a:lnTo>
                    <a:lnTo>
                      <a:pt x="1099" y="27"/>
                    </a:lnTo>
                    <a:lnTo>
                      <a:pt x="1091" y="30"/>
                    </a:lnTo>
                    <a:lnTo>
                      <a:pt x="1083" y="33"/>
                    </a:lnTo>
                    <a:lnTo>
                      <a:pt x="1075" y="35"/>
                    </a:lnTo>
                    <a:lnTo>
                      <a:pt x="1068" y="39"/>
                    </a:lnTo>
                    <a:lnTo>
                      <a:pt x="1062" y="41"/>
                    </a:lnTo>
                    <a:lnTo>
                      <a:pt x="1062" y="131"/>
                    </a:lnTo>
                    <a:lnTo>
                      <a:pt x="1070" y="126"/>
                    </a:lnTo>
                    <a:lnTo>
                      <a:pt x="1079" y="121"/>
                    </a:lnTo>
                    <a:lnTo>
                      <a:pt x="1090" y="115"/>
                    </a:lnTo>
                    <a:lnTo>
                      <a:pt x="1099" y="110"/>
                    </a:lnTo>
                    <a:lnTo>
                      <a:pt x="1109" y="106"/>
                    </a:lnTo>
                    <a:lnTo>
                      <a:pt x="1119" y="101"/>
                    </a:lnTo>
                    <a:lnTo>
                      <a:pt x="1128" y="98"/>
                    </a:lnTo>
                    <a:lnTo>
                      <a:pt x="1136" y="95"/>
                    </a:lnTo>
                    <a:lnTo>
                      <a:pt x="1157" y="91"/>
                    </a:lnTo>
                    <a:lnTo>
                      <a:pt x="1175" y="87"/>
                    </a:lnTo>
                    <a:lnTo>
                      <a:pt x="1192" y="84"/>
                    </a:lnTo>
                    <a:lnTo>
                      <a:pt x="1206" y="82"/>
                    </a:lnTo>
                    <a:lnTo>
                      <a:pt x="1219" y="80"/>
                    </a:lnTo>
                    <a:lnTo>
                      <a:pt x="1229" y="78"/>
                    </a:lnTo>
                    <a:lnTo>
                      <a:pt x="1238" y="78"/>
                    </a:lnTo>
                    <a:lnTo>
                      <a:pt x="1246" y="77"/>
                    </a:lnTo>
                    <a:lnTo>
                      <a:pt x="1238" y="90"/>
                    </a:lnTo>
                    <a:lnTo>
                      <a:pt x="1228" y="103"/>
                    </a:lnTo>
                    <a:lnTo>
                      <a:pt x="1218" y="118"/>
                    </a:lnTo>
                    <a:lnTo>
                      <a:pt x="1206" y="133"/>
                    </a:lnTo>
                    <a:lnTo>
                      <a:pt x="1195" y="147"/>
                    </a:lnTo>
                    <a:lnTo>
                      <a:pt x="1184" y="161"/>
                    </a:lnTo>
                    <a:lnTo>
                      <a:pt x="1175" y="171"/>
                    </a:lnTo>
                    <a:lnTo>
                      <a:pt x="1168" y="181"/>
                    </a:lnTo>
                    <a:lnTo>
                      <a:pt x="1159" y="191"/>
                    </a:lnTo>
                    <a:lnTo>
                      <a:pt x="1150" y="200"/>
                    </a:lnTo>
                    <a:lnTo>
                      <a:pt x="1139" y="208"/>
                    </a:lnTo>
                    <a:lnTo>
                      <a:pt x="1129" y="217"/>
                    </a:lnTo>
                    <a:lnTo>
                      <a:pt x="1116" y="226"/>
                    </a:lnTo>
                    <a:lnTo>
                      <a:pt x="1105" y="232"/>
                    </a:lnTo>
                    <a:lnTo>
                      <a:pt x="1092" y="239"/>
                    </a:lnTo>
                    <a:lnTo>
                      <a:pt x="1078" y="246"/>
                    </a:lnTo>
                    <a:lnTo>
                      <a:pt x="1066" y="253"/>
                    </a:lnTo>
                    <a:lnTo>
                      <a:pt x="1052" y="259"/>
                    </a:lnTo>
                    <a:lnTo>
                      <a:pt x="1038" y="265"/>
                    </a:lnTo>
                    <a:lnTo>
                      <a:pt x="1024" y="270"/>
                    </a:lnTo>
                    <a:lnTo>
                      <a:pt x="1010" y="275"/>
                    </a:lnTo>
                    <a:lnTo>
                      <a:pt x="998" y="281"/>
                    </a:lnTo>
                    <a:lnTo>
                      <a:pt x="984" y="285"/>
                    </a:lnTo>
                    <a:lnTo>
                      <a:pt x="971" y="290"/>
                    </a:lnTo>
                    <a:lnTo>
                      <a:pt x="952" y="298"/>
                    </a:lnTo>
                    <a:lnTo>
                      <a:pt x="933" y="305"/>
                    </a:lnTo>
                    <a:lnTo>
                      <a:pt x="916" y="312"/>
                    </a:lnTo>
                    <a:lnTo>
                      <a:pt x="900" y="319"/>
                    </a:lnTo>
                    <a:lnTo>
                      <a:pt x="886" y="326"/>
                    </a:lnTo>
                    <a:lnTo>
                      <a:pt x="874" y="334"/>
                    </a:lnTo>
                    <a:lnTo>
                      <a:pt x="864" y="342"/>
                    </a:lnTo>
                    <a:lnTo>
                      <a:pt x="856" y="351"/>
                    </a:lnTo>
                    <a:lnTo>
                      <a:pt x="842" y="374"/>
                    </a:lnTo>
                    <a:lnTo>
                      <a:pt x="832" y="398"/>
                    </a:lnTo>
                    <a:lnTo>
                      <a:pt x="826" y="424"/>
                    </a:lnTo>
                    <a:lnTo>
                      <a:pt x="824" y="450"/>
                    </a:lnTo>
                    <a:lnTo>
                      <a:pt x="824" y="478"/>
                    </a:lnTo>
                    <a:lnTo>
                      <a:pt x="826" y="507"/>
                    </a:lnTo>
                    <a:lnTo>
                      <a:pt x="830" y="535"/>
                    </a:lnTo>
                    <a:lnTo>
                      <a:pt x="835" y="564"/>
                    </a:lnTo>
                    <a:lnTo>
                      <a:pt x="835" y="573"/>
                    </a:lnTo>
                    <a:lnTo>
                      <a:pt x="833" y="583"/>
                    </a:lnTo>
                    <a:lnTo>
                      <a:pt x="828" y="592"/>
                    </a:lnTo>
                    <a:lnTo>
                      <a:pt x="822" y="600"/>
                    </a:lnTo>
                    <a:lnTo>
                      <a:pt x="812" y="609"/>
                    </a:lnTo>
                    <a:lnTo>
                      <a:pt x="803" y="618"/>
                    </a:lnTo>
                    <a:lnTo>
                      <a:pt x="793" y="626"/>
                    </a:lnTo>
                    <a:lnTo>
                      <a:pt x="782" y="633"/>
                    </a:lnTo>
                    <a:lnTo>
                      <a:pt x="689" y="440"/>
                    </a:lnTo>
                    <a:lnTo>
                      <a:pt x="605" y="440"/>
                    </a:lnTo>
                    <a:lnTo>
                      <a:pt x="716" y="672"/>
                    </a:lnTo>
                    <a:lnTo>
                      <a:pt x="667" y="703"/>
                    </a:lnTo>
                    <a:lnTo>
                      <a:pt x="542" y="440"/>
                    </a:lnTo>
                    <a:lnTo>
                      <a:pt x="456" y="440"/>
                    </a:lnTo>
                    <a:lnTo>
                      <a:pt x="602" y="745"/>
                    </a:lnTo>
                    <a:lnTo>
                      <a:pt x="288" y="943"/>
                    </a:lnTo>
                    <a:lnTo>
                      <a:pt x="265" y="896"/>
                    </a:lnTo>
                    <a:lnTo>
                      <a:pt x="483" y="759"/>
                    </a:lnTo>
                    <a:lnTo>
                      <a:pt x="473" y="743"/>
                    </a:lnTo>
                    <a:lnTo>
                      <a:pt x="257" y="879"/>
                    </a:lnTo>
                    <a:lnTo>
                      <a:pt x="245" y="853"/>
                    </a:lnTo>
                    <a:lnTo>
                      <a:pt x="462" y="715"/>
                    </a:lnTo>
                    <a:lnTo>
                      <a:pt x="452" y="699"/>
                    </a:lnTo>
                    <a:lnTo>
                      <a:pt x="237" y="835"/>
                    </a:lnTo>
                    <a:lnTo>
                      <a:pt x="225" y="809"/>
                    </a:lnTo>
                    <a:lnTo>
                      <a:pt x="442" y="672"/>
                    </a:lnTo>
                    <a:lnTo>
                      <a:pt x="431" y="656"/>
                    </a:lnTo>
                    <a:lnTo>
                      <a:pt x="216" y="792"/>
                    </a:lnTo>
                    <a:lnTo>
                      <a:pt x="204" y="767"/>
                    </a:lnTo>
                    <a:lnTo>
                      <a:pt x="421" y="629"/>
                    </a:lnTo>
                    <a:lnTo>
                      <a:pt x="410" y="613"/>
                    </a:lnTo>
                    <a:lnTo>
                      <a:pt x="195" y="748"/>
                    </a:lnTo>
                    <a:lnTo>
                      <a:pt x="184" y="723"/>
                    </a:lnTo>
                    <a:lnTo>
                      <a:pt x="400" y="586"/>
                    </a:lnTo>
                    <a:lnTo>
                      <a:pt x="390" y="570"/>
                    </a:lnTo>
                    <a:lnTo>
                      <a:pt x="175" y="706"/>
                    </a:lnTo>
                    <a:lnTo>
                      <a:pt x="163" y="680"/>
                    </a:lnTo>
                    <a:lnTo>
                      <a:pt x="379" y="542"/>
                    </a:lnTo>
                    <a:lnTo>
                      <a:pt x="369" y="526"/>
                    </a:lnTo>
                    <a:lnTo>
                      <a:pt x="155" y="662"/>
                    </a:lnTo>
                    <a:lnTo>
                      <a:pt x="142" y="637"/>
                    </a:lnTo>
                    <a:lnTo>
                      <a:pt x="359" y="500"/>
                    </a:lnTo>
                    <a:lnTo>
                      <a:pt x="348" y="484"/>
                    </a:lnTo>
                    <a:lnTo>
                      <a:pt x="134" y="619"/>
                    </a:lnTo>
                    <a:lnTo>
                      <a:pt x="121" y="594"/>
                    </a:lnTo>
                    <a:lnTo>
                      <a:pt x="338" y="456"/>
                    </a:lnTo>
                    <a:lnTo>
                      <a:pt x="327" y="440"/>
                    </a:lnTo>
                    <a:lnTo>
                      <a:pt x="113" y="576"/>
                    </a:lnTo>
                    <a:lnTo>
                      <a:pt x="98" y="546"/>
                    </a:lnTo>
                    <a:lnTo>
                      <a:pt x="413" y="348"/>
                    </a:lnTo>
                    <a:lnTo>
                      <a:pt x="456" y="440"/>
                    </a:lnTo>
                    <a:lnTo>
                      <a:pt x="542" y="440"/>
                    </a:lnTo>
                    <a:lnTo>
                      <a:pt x="477" y="306"/>
                    </a:lnTo>
                    <a:lnTo>
                      <a:pt x="527" y="276"/>
                    </a:lnTo>
                    <a:lnTo>
                      <a:pt x="605" y="440"/>
                    </a:lnTo>
                    <a:lnTo>
                      <a:pt x="689" y="440"/>
                    </a:lnTo>
                    <a:lnTo>
                      <a:pt x="590" y="232"/>
                    </a:lnTo>
                    <a:lnTo>
                      <a:pt x="602" y="226"/>
                    </a:lnTo>
                    <a:lnTo>
                      <a:pt x="613" y="219"/>
                    </a:lnTo>
                    <a:lnTo>
                      <a:pt x="625" y="214"/>
                    </a:lnTo>
                    <a:lnTo>
                      <a:pt x="636" y="209"/>
                    </a:lnTo>
                    <a:lnTo>
                      <a:pt x="645" y="207"/>
                    </a:lnTo>
                    <a:lnTo>
                      <a:pt x="655" y="206"/>
                    </a:lnTo>
                    <a:lnTo>
                      <a:pt x="661" y="207"/>
                    </a:lnTo>
                    <a:lnTo>
                      <a:pt x="666" y="211"/>
                    </a:lnTo>
                    <a:lnTo>
                      <a:pt x="684" y="231"/>
                    </a:lnTo>
                    <a:lnTo>
                      <a:pt x="704" y="251"/>
                    </a:lnTo>
                    <a:lnTo>
                      <a:pt x="725" y="269"/>
                    </a:lnTo>
                    <a:lnTo>
                      <a:pt x="747" y="284"/>
                    </a:lnTo>
                    <a:lnTo>
                      <a:pt x="770" y="297"/>
                    </a:lnTo>
                    <a:lnTo>
                      <a:pt x="793" y="306"/>
                    </a:lnTo>
                    <a:lnTo>
                      <a:pt x="818" y="310"/>
                    </a:lnTo>
                    <a:lnTo>
                      <a:pt x="843" y="308"/>
                    </a:lnTo>
                    <a:lnTo>
                      <a:pt x="855" y="305"/>
                    </a:lnTo>
                    <a:lnTo>
                      <a:pt x="866" y="299"/>
                    </a:lnTo>
                    <a:lnTo>
                      <a:pt x="879" y="292"/>
                    </a:lnTo>
                    <a:lnTo>
                      <a:pt x="892" y="283"/>
                    </a:lnTo>
                    <a:lnTo>
                      <a:pt x="904" y="272"/>
                    </a:lnTo>
                    <a:lnTo>
                      <a:pt x="918" y="259"/>
                    </a:lnTo>
                    <a:lnTo>
                      <a:pt x="934" y="244"/>
                    </a:lnTo>
                    <a:lnTo>
                      <a:pt x="950" y="228"/>
                    </a:lnTo>
                    <a:lnTo>
                      <a:pt x="963" y="216"/>
                    </a:lnTo>
                    <a:lnTo>
                      <a:pt x="976" y="204"/>
                    </a:lnTo>
                    <a:lnTo>
                      <a:pt x="990" y="191"/>
                    </a:lnTo>
                    <a:lnTo>
                      <a:pt x="1003" y="178"/>
                    </a:lnTo>
                    <a:lnTo>
                      <a:pt x="1017" y="166"/>
                    </a:lnTo>
                    <a:lnTo>
                      <a:pt x="1032" y="153"/>
                    </a:lnTo>
                    <a:lnTo>
                      <a:pt x="1047" y="141"/>
                    </a:lnTo>
                    <a:lnTo>
                      <a:pt x="1062" y="131"/>
                    </a:lnTo>
                    <a:lnTo>
                      <a:pt x="1062" y="41"/>
                    </a:lnTo>
                    <a:lnTo>
                      <a:pt x="1039" y="54"/>
                    </a:lnTo>
                    <a:lnTo>
                      <a:pt x="1017" y="69"/>
                    </a:lnTo>
                    <a:lnTo>
                      <a:pt x="995" y="84"/>
                    </a:lnTo>
                    <a:lnTo>
                      <a:pt x="975" y="101"/>
                    </a:lnTo>
                    <a:lnTo>
                      <a:pt x="954" y="118"/>
                    </a:lnTo>
                    <a:lnTo>
                      <a:pt x="934" y="137"/>
                    </a:lnTo>
                    <a:lnTo>
                      <a:pt x="916" y="155"/>
                    </a:lnTo>
                    <a:lnTo>
                      <a:pt x="898" y="173"/>
                    </a:lnTo>
                    <a:lnTo>
                      <a:pt x="888" y="182"/>
                    </a:lnTo>
                    <a:lnTo>
                      <a:pt x="878" y="191"/>
                    </a:lnTo>
                    <a:lnTo>
                      <a:pt x="869" y="201"/>
                    </a:lnTo>
                    <a:lnTo>
                      <a:pt x="858" y="209"/>
                    </a:lnTo>
                    <a:lnTo>
                      <a:pt x="850" y="217"/>
                    </a:lnTo>
                    <a:lnTo>
                      <a:pt x="841" y="224"/>
                    </a:lnTo>
                    <a:lnTo>
                      <a:pt x="835" y="229"/>
                    </a:lnTo>
                    <a:lnTo>
                      <a:pt x="830" y="232"/>
                    </a:lnTo>
                    <a:lnTo>
                      <a:pt x="819" y="232"/>
                    </a:lnTo>
                    <a:lnTo>
                      <a:pt x="809" y="230"/>
                    </a:lnTo>
                    <a:lnTo>
                      <a:pt x="797" y="226"/>
                    </a:lnTo>
                    <a:lnTo>
                      <a:pt x="785" y="219"/>
                    </a:lnTo>
                    <a:lnTo>
                      <a:pt x="771" y="208"/>
                    </a:lnTo>
                    <a:lnTo>
                      <a:pt x="757" y="194"/>
                    </a:lnTo>
                    <a:lnTo>
                      <a:pt x="741" y="178"/>
                    </a:lnTo>
                    <a:lnTo>
                      <a:pt x="725" y="160"/>
                    </a:lnTo>
                    <a:lnTo>
                      <a:pt x="714" y="150"/>
                    </a:lnTo>
                    <a:lnTo>
                      <a:pt x="703" y="141"/>
                    </a:lnTo>
                    <a:lnTo>
                      <a:pt x="691" y="136"/>
                    </a:lnTo>
                    <a:lnTo>
                      <a:pt x="679" y="132"/>
                    </a:lnTo>
                    <a:lnTo>
                      <a:pt x="666" y="130"/>
                    </a:lnTo>
                    <a:lnTo>
                      <a:pt x="653" y="129"/>
                    </a:lnTo>
                    <a:lnTo>
                      <a:pt x="640" y="130"/>
                    </a:lnTo>
                    <a:lnTo>
                      <a:pt x="626" y="132"/>
                    </a:lnTo>
                    <a:lnTo>
                      <a:pt x="612" y="137"/>
                    </a:lnTo>
                    <a:lnTo>
                      <a:pt x="598" y="141"/>
                    </a:lnTo>
                    <a:lnTo>
                      <a:pt x="584" y="147"/>
                    </a:lnTo>
                    <a:lnTo>
                      <a:pt x="570" y="154"/>
                    </a:lnTo>
                    <a:lnTo>
                      <a:pt x="558" y="162"/>
                    </a:lnTo>
                    <a:lnTo>
                      <a:pt x="544" y="170"/>
                    </a:lnTo>
                    <a:lnTo>
                      <a:pt x="531" y="179"/>
                    </a:lnTo>
                    <a:lnTo>
                      <a:pt x="520" y="189"/>
                    </a:lnTo>
                    <a:lnTo>
                      <a:pt x="408" y="260"/>
                    </a:lnTo>
                    <a:lnTo>
                      <a:pt x="29" y="500"/>
                    </a:lnTo>
                    <a:lnTo>
                      <a:pt x="0" y="518"/>
                    </a:lnTo>
                    <a:lnTo>
                      <a:pt x="15" y="548"/>
                    </a:lnTo>
                    <a:lnTo>
                      <a:pt x="238" y="1014"/>
                    </a:lnTo>
                    <a:lnTo>
                      <a:pt x="256" y="1054"/>
                    </a:lnTo>
                    <a:lnTo>
                      <a:pt x="293" y="1031"/>
                    </a:lnTo>
                    <a:lnTo>
                      <a:pt x="672" y="791"/>
                    </a:lnTo>
                    <a:lnTo>
                      <a:pt x="701" y="773"/>
                    </a:lnTo>
                    <a:lnTo>
                      <a:pt x="784" y="721"/>
                    </a:lnTo>
                    <a:lnTo>
                      <a:pt x="796" y="714"/>
                    </a:lnTo>
                    <a:lnTo>
                      <a:pt x="816" y="702"/>
                    </a:lnTo>
                    <a:lnTo>
                      <a:pt x="839" y="687"/>
                    </a:lnTo>
                    <a:lnTo>
                      <a:pt x="863" y="668"/>
                    </a:lnTo>
                    <a:lnTo>
                      <a:pt x="885" y="644"/>
                    </a:lnTo>
                    <a:lnTo>
                      <a:pt x="902" y="616"/>
                    </a:lnTo>
                    <a:lnTo>
                      <a:pt x="911" y="584"/>
                    </a:lnTo>
                    <a:lnTo>
                      <a:pt x="910" y="549"/>
                    </a:lnTo>
                    <a:lnTo>
                      <a:pt x="903" y="507"/>
                    </a:lnTo>
                    <a:lnTo>
                      <a:pt x="900" y="464"/>
                    </a:lnTo>
                    <a:lnTo>
                      <a:pt x="904" y="427"/>
                    </a:lnTo>
                    <a:lnTo>
                      <a:pt x="917" y="397"/>
                    </a:lnTo>
                    <a:lnTo>
                      <a:pt x="922" y="394"/>
                    </a:lnTo>
                    <a:lnTo>
                      <a:pt x="929" y="389"/>
                    </a:lnTo>
                    <a:lnTo>
                      <a:pt x="938" y="384"/>
                    </a:lnTo>
                    <a:lnTo>
                      <a:pt x="949" y="380"/>
                    </a:lnTo>
                    <a:lnTo>
                      <a:pt x="961" y="375"/>
                    </a:lnTo>
                    <a:lnTo>
                      <a:pt x="974" y="371"/>
                    </a:lnTo>
                    <a:lnTo>
                      <a:pt x="986" y="367"/>
                    </a:lnTo>
                    <a:lnTo>
                      <a:pt x="998" y="363"/>
                    </a:lnTo>
                    <a:lnTo>
                      <a:pt x="1013" y="357"/>
                    </a:lnTo>
                    <a:lnTo>
                      <a:pt x="1028" y="351"/>
                    </a:lnTo>
                    <a:lnTo>
                      <a:pt x="1043" y="345"/>
                    </a:lnTo>
                    <a:lnTo>
                      <a:pt x="1058" y="340"/>
                    </a:lnTo>
                    <a:lnTo>
                      <a:pt x="1074" y="333"/>
                    </a:lnTo>
                    <a:lnTo>
                      <a:pt x="1090" y="326"/>
                    </a:lnTo>
                    <a:lnTo>
                      <a:pt x="1105" y="319"/>
                    </a:lnTo>
                    <a:lnTo>
                      <a:pt x="1120" y="311"/>
                    </a:lnTo>
                    <a:lnTo>
                      <a:pt x="1136" y="303"/>
                    </a:lnTo>
                    <a:lnTo>
                      <a:pt x="1150" y="295"/>
                    </a:lnTo>
                    <a:lnTo>
                      <a:pt x="1165" y="285"/>
                    </a:lnTo>
                    <a:lnTo>
                      <a:pt x="1179" y="275"/>
                    </a:lnTo>
                    <a:lnTo>
                      <a:pt x="1192" y="265"/>
                    </a:lnTo>
                    <a:lnTo>
                      <a:pt x="1205" y="253"/>
                    </a:lnTo>
                    <a:lnTo>
                      <a:pt x="1217" y="242"/>
                    </a:lnTo>
                    <a:lnTo>
                      <a:pt x="1228" y="229"/>
                    </a:lnTo>
                    <a:lnTo>
                      <a:pt x="1259" y="190"/>
                    </a:lnTo>
                    <a:lnTo>
                      <a:pt x="1286" y="155"/>
                    </a:lnTo>
                    <a:lnTo>
                      <a:pt x="1306" y="125"/>
                    </a:lnTo>
                    <a:lnTo>
                      <a:pt x="1322" y="100"/>
                    </a:lnTo>
                    <a:lnTo>
                      <a:pt x="1332" y="77"/>
                    </a:lnTo>
                    <a:lnTo>
                      <a:pt x="1335" y="57"/>
                    </a:lnTo>
                    <a:lnTo>
                      <a:pt x="1332" y="40"/>
                    </a:lnTo>
                    <a:lnTo>
                      <a:pt x="1322" y="2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</p:grpSp>
      <p:sp>
        <p:nvSpPr>
          <p:cNvPr id="68611" name="矩形 12"/>
          <p:cNvSpPr>
            <a:spLocks noChangeArrowheads="1"/>
          </p:cNvSpPr>
          <p:nvPr/>
        </p:nvSpPr>
        <p:spPr bwMode="auto">
          <a:xfrm>
            <a:off x="892175" y="2862263"/>
            <a:ext cx="7732713" cy="1214437"/>
          </a:xfrm>
          <a:prstGeom prst="rect">
            <a:avLst/>
          </a:prstGeom>
          <a:solidFill>
            <a:srgbClr val="E7F4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zh-CN">
                <a:latin typeface="楷体_GB2312" pitchFamily="49" charset="-122"/>
                <a:ea typeface="楷体_GB2312" pitchFamily="49" charset="-122"/>
              </a:rPr>
              <a:t>只要类中定义了一个</a:t>
            </a:r>
            <a:r>
              <a:rPr lang="zh-CN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构造函数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，</a:t>
            </a:r>
            <a:r>
              <a:rPr lang="en-US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C++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将不再提供默认的</a:t>
            </a:r>
            <a:r>
              <a:rPr lang="zh-CN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构造函数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。如果在类中定义的是带参数的</a:t>
            </a:r>
            <a:r>
              <a:rPr lang="zh-CN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构造函数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，创建对象时想使用不带参数的</a:t>
            </a:r>
            <a:r>
              <a:rPr lang="zh-CN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构造函数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，则需要再实现一个无参的</a:t>
            </a:r>
            <a:r>
              <a:rPr lang="zh-CN" altLang="zh-CN">
                <a:solidFill>
                  <a:srgbClr val="00B0F0"/>
                </a:solidFill>
                <a:latin typeface="楷体_GB2312" pitchFamily="49" charset="-122"/>
                <a:ea typeface="楷体_GB2312" pitchFamily="49" charset="-122"/>
              </a:rPr>
              <a:t>构造函数</a:t>
            </a:r>
            <a:r>
              <a:rPr lang="zh-CN" altLang="zh-CN">
                <a:latin typeface="楷体_GB2312" pitchFamily="49" charset="-122"/>
                <a:ea typeface="楷体_GB2312" pitchFamily="49" charset="-122"/>
              </a:rPr>
              <a:t>，否则编译出错</a:t>
            </a:r>
          </a:p>
        </p:txBody>
      </p:sp>
      <p:sp>
        <p:nvSpPr>
          <p:cNvPr id="6861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68613" name="组合 18"/>
          <p:cNvGrpSpPr>
            <a:grpSpLocks/>
          </p:cNvGrpSpPr>
          <p:nvPr/>
        </p:nvGrpSpPr>
        <p:grpSpPr bwMode="auto">
          <a:xfrm>
            <a:off x="881063" y="4330700"/>
            <a:ext cx="7743825" cy="1350963"/>
            <a:chOff x="524554" y="1630628"/>
            <a:chExt cx="8137525" cy="1352058"/>
          </a:xfrm>
        </p:grpSpPr>
        <p:grpSp>
          <p:nvGrpSpPr>
            <p:cNvPr id="68614" name="组合 17"/>
            <p:cNvGrpSpPr>
              <a:grpSpLocks/>
            </p:cNvGrpSpPr>
            <p:nvPr/>
          </p:nvGrpSpPr>
          <p:grpSpPr bwMode="auto">
            <a:xfrm>
              <a:off x="524554" y="1630628"/>
              <a:ext cx="8137525" cy="1352058"/>
              <a:chOff x="669018" y="1674133"/>
              <a:chExt cx="8137525" cy="1352058"/>
            </a:xfrm>
          </p:grpSpPr>
          <p:sp>
            <p:nvSpPr>
              <p:cNvPr id="22" name="矩形 21"/>
              <p:cNvSpPr/>
              <p:nvPr/>
            </p:nvSpPr>
            <p:spPr bwMode="auto">
              <a:xfrm>
                <a:off x="669018" y="1674133"/>
                <a:ext cx="8137525" cy="1352058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3" name="剪去对角的矩形 3"/>
              <p:cNvSpPr>
                <a:spLocks/>
              </p:cNvSpPr>
              <p:nvPr/>
            </p:nvSpPr>
            <p:spPr bwMode="auto">
              <a:xfrm>
                <a:off x="1187831" y="1879087"/>
                <a:ext cx="3383128" cy="46869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脚下留心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68618" name="矩形 1"/>
              <p:cNvSpPr>
                <a:spLocks noChangeArrowheads="1"/>
              </p:cNvSpPr>
              <p:nvPr/>
            </p:nvSpPr>
            <p:spPr bwMode="auto">
              <a:xfrm>
                <a:off x="1076368" y="2549093"/>
                <a:ext cx="4081236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r>
                  <a:rPr lang="zh-CN" altLang="zh-CN" sz="2000" b="1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如例</a:t>
                </a:r>
                <a:r>
                  <a:rPr lang="en-US" altLang="zh-CN" sz="2000" b="1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2-8</a:t>
                </a:r>
                <a:r>
                  <a:rPr lang="zh-CN" altLang="zh-CN" sz="2000" b="1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rPr>
                  <a:t>所示</a:t>
                </a:r>
                <a:endParaRPr lang="zh-CN" altLang="en-US" sz="20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cxnSp>
            <p:nvCxnSpPr>
              <p:cNvPr id="68619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68615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473058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152400" y="969480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933575" y="1106488"/>
            <a:ext cx="48529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包含对象成员的类的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534988" y="2238375"/>
            <a:ext cx="8294687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中允许将一个已定义的类对象作为另一个类的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，即类中的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可以是其他类的对象，称这种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是类的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子对象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成员对象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695325" y="3424238"/>
            <a:ext cx="7777163" cy="2671762"/>
            <a:chOff x="258302" y="2756145"/>
            <a:chExt cx="8137525" cy="3571717"/>
          </a:xfrm>
        </p:grpSpPr>
        <p:grpSp>
          <p:nvGrpSpPr>
            <p:cNvPr id="69643" name="组合 14"/>
            <p:cNvGrpSpPr>
              <a:grpSpLocks/>
            </p:cNvGrpSpPr>
            <p:nvPr/>
          </p:nvGrpSpPr>
          <p:grpSpPr bwMode="auto">
            <a:xfrm>
              <a:off x="258302" y="2756145"/>
              <a:ext cx="8137525" cy="3571717"/>
              <a:chOff x="258302" y="2756145"/>
              <a:chExt cx="8137525" cy="3571717"/>
            </a:xfrm>
          </p:grpSpPr>
          <p:grpSp>
            <p:nvGrpSpPr>
              <p:cNvPr id="69645" name="组合 16"/>
              <p:cNvGrpSpPr>
                <a:grpSpLocks/>
              </p:cNvGrpSpPr>
              <p:nvPr/>
            </p:nvGrpSpPr>
            <p:grpSpPr bwMode="auto">
              <a:xfrm>
                <a:off x="258302" y="2756145"/>
                <a:ext cx="8137525" cy="3571717"/>
                <a:chOff x="272134" y="2222550"/>
                <a:chExt cx="8137575" cy="3573551"/>
              </a:xfrm>
            </p:grpSpPr>
            <p:grpSp>
              <p:nvGrpSpPr>
                <p:cNvPr id="69647" name="组合 19"/>
                <p:cNvGrpSpPr>
                  <a:grpSpLocks/>
                </p:cNvGrpSpPr>
                <p:nvPr/>
              </p:nvGrpSpPr>
              <p:grpSpPr bwMode="auto">
                <a:xfrm>
                  <a:off x="272134" y="2222550"/>
                  <a:ext cx="8137575" cy="3573551"/>
                  <a:chOff x="272134" y="2222550"/>
                  <a:chExt cx="8137575" cy="3573551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272134" y="2485842"/>
                    <a:ext cx="8137575" cy="3310259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963138" y="2222550"/>
                    <a:ext cx="2335462" cy="469254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69648" name="矩形 10"/>
                <p:cNvSpPr>
                  <a:spLocks noChangeArrowheads="1"/>
                </p:cNvSpPr>
                <p:nvPr/>
              </p:nvSpPr>
              <p:spPr bwMode="auto">
                <a:xfrm>
                  <a:off x="963154" y="2234447"/>
                  <a:ext cx="2335227" cy="4939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algn="ctr"/>
                  <a:r>
                    <a:rPr lang="zh-CN" altLang="zh-CN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定义新类的格式</a:t>
                  </a:r>
                  <a:endParaRPr lang="zh-CN" altLang="en-US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69646" name="矩形 17"/>
              <p:cNvSpPr>
                <a:spLocks noChangeArrowheads="1"/>
              </p:cNvSpPr>
              <p:nvPr/>
            </p:nvSpPr>
            <p:spPr bwMode="auto">
              <a:xfrm>
                <a:off x="290958" y="3482382"/>
                <a:ext cx="8072260" cy="265633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69644" name="矩形 15"/>
            <p:cNvSpPr>
              <a:spLocks noChangeArrowheads="1"/>
            </p:cNvSpPr>
            <p:nvPr/>
          </p:nvSpPr>
          <p:spPr bwMode="auto">
            <a:xfrm>
              <a:off x="402748" y="3649363"/>
              <a:ext cx="7960470" cy="2344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新类名</a:t>
              </a: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类名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成员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1;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类名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 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成员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2;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…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</p:txBody>
        </p:sp>
      </p:grpSp>
      <p:pic>
        <p:nvPicPr>
          <p:cNvPr id="25" name="图片 24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25" y="2732088"/>
            <a:ext cx="2017713" cy="388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3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106488"/>
            <a:ext cx="16208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析构函数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04850" y="2220913"/>
            <a:ext cx="82042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对象生命期结束前应该完成对象资源的清理，这个工作由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析构函数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destructor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完成。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66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769938" y="2941638"/>
            <a:ext cx="7734300" cy="2751137"/>
            <a:chOff x="552224" y="2756145"/>
            <a:chExt cx="8137525" cy="2752026"/>
          </a:xfrm>
        </p:grpSpPr>
        <p:grpSp>
          <p:nvGrpSpPr>
            <p:cNvPr id="70666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2752026"/>
              <a:chOff x="552224" y="2756145"/>
              <a:chExt cx="8137525" cy="2752026"/>
            </a:xfrm>
          </p:grpSpPr>
          <p:grpSp>
            <p:nvGrpSpPr>
              <p:cNvPr id="70668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2752026"/>
                <a:chOff x="566056" y="2222550"/>
                <a:chExt cx="8137575" cy="2753440"/>
              </a:xfrm>
            </p:grpSpPr>
            <p:grpSp>
              <p:nvGrpSpPr>
                <p:cNvPr id="70670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2753440"/>
                  <a:chOff x="566056" y="2222550"/>
                  <a:chExt cx="8137575" cy="2753440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566056" y="2457697"/>
                    <a:ext cx="8137575" cy="2518293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963581" y="2222550"/>
                    <a:ext cx="2335043" cy="47029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70671" name="矩形 10"/>
                <p:cNvSpPr>
                  <a:spLocks noChangeArrowheads="1"/>
                </p:cNvSpPr>
                <p:nvPr/>
              </p:nvSpPr>
              <p:spPr bwMode="auto">
                <a:xfrm>
                  <a:off x="1100822" y="2278121"/>
                  <a:ext cx="2031337" cy="36952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析构函数语法格式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0669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186272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70667" name="矩形 22"/>
            <p:cNvSpPr>
              <a:spLocks noChangeArrowheads="1"/>
            </p:cNvSpPr>
            <p:nvPr/>
          </p:nvSpPr>
          <p:spPr bwMode="auto">
            <a:xfrm>
              <a:off x="954992" y="3395079"/>
              <a:ext cx="4572000" cy="17054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类名：：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~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析构函数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()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pPr eaLnBrk="1" hangingPunct="1">
                <a:lnSpc>
                  <a:spcPct val="150000"/>
                </a:lnSpc>
              </a:pP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zh-CN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3332853" y="2044825"/>
            <a:ext cx="5597157" cy="646112"/>
            <a:chOff x="785733" y="2510671"/>
            <a:chExt cx="5597575" cy="646161"/>
          </a:xfrm>
          <a:solidFill>
            <a:srgbClr val="70D7FC"/>
          </a:solidFill>
        </p:grpSpPr>
        <p:grpSp>
          <p:nvGrpSpPr>
            <p:cNvPr id="3" name="组合 38"/>
            <p:cNvGrpSpPr>
              <a:grpSpLocks/>
            </p:cNvGrpSpPr>
            <p:nvPr/>
          </p:nvGrpSpPr>
          <p:grpSpPr bwMode="auto">
            <a:xfrm>
              <a:off x="785733" y="2567825"/>
              <a:ext cx="5597575" cy="589007"/>
              <a:chOff x="887334" y="2567825"/>
              <a:chExt cx="5597575" cy="589007"/>
            </a:xfrm>
            <a:grpFill/>
          </p:grpSpPr>
          <p:sp>
            <p:nvSpPr>
              <p:cNvPr id="5" name="矩形 1"/>
              <p:cNvSpPr/>
              <p:nvPr/>
            </p:nvSpPr>
            <p:spPr>
              <a:xfrm>
                <a:off x="887334" y="2740875"/>
                <a:ext cx="5597575" cy="415957"/>
              </a:xfrm>
              <a:custGeom>
                <a:avLst/>
                <a:gdLst>
                  <a:gd name="connsiteX0" fmla="*/ 0 w 6840760"/>
                  <a:gd name="connsiteY0" fmla="*/ 0 h 888468"/>
                  <a:gd name="connsiteX1" fmla="*/ 6840760 w 6840760"/>
                  <a:gd name="connsiteY1" fmla="*/ 0 h 888468"/>
                  <a:gd name="connsiteX2" fmla="*/ 6840760 w 6840760"/>
                  <a:gd name="connsiteY2" fmla="*/ 888468 h 888468"/>
                  <a:gd name="connsiteX3" fmla="*/ 0 w 6840760"/>
                  <a:gd name="connsiteY3" fmla="*/ 888468 h 888468"/>
                  <a:gd name="connsiteX4" fmla="*/ 0 w 6840760"/>
                  <a:gd name="connsiteY4" fmla="*/ 0 h 888468"/>
                  <a:gd name="connsiteX0" fmla="*/ 0 w 6840760"/>
                  <a:gd name="connsiteY0" fmla="*/ 0 h 888468"/>
                  <a:gd name="connsiteX1" fmla="*/ 6465622 w 6840760"/>
                  <a:gd name="connsiteY1" fmla="*/ 35169 h 888468"/>
                  <a:gd name="connsiteX2" fmla="*/ 6840760 w 6840760"/>
                  <a:gd name="connsiteY2" fmla="*/ 888468 h 888468"/>
                  <a:gd name="connsiteX3" fmla="*/ 0 w 6840760"/>
                  <a:gd name="connsiteY3" fmla="*/ 888468 h 888468"/>
                  <a:gd name="connsiteX4" fmla="*/ 0 w 6840760"/>
                  <a:gd name="connsiteY4" fmla="*/ 0 h 888468"/>
                  <a:gd name="connsiteX0" fmla="*/ 351693 w 6840760"/>
                  <a:gd name="connsiteY0" fmla="*/ 0 h 888468"/>
                  <a:gd name="connsiteX1" fmla="*/ 6465622 w 6840760"/>
                  <a:gd name="connsiteY1" fmla="*/ 35169 h 888468"/>
                  <a:gd name="connsiteX2" fmla="*/ 6840760 w 6840760"/>
                  <a:gd name="connsiteY2" fmla="*/ 888468 h 888468"/>
                  <a:gd name="connsiteX3" fmla="*/ 0 w 6840760"/>
                  <a:gd name="connsiteY3" fmla="*/ 888468 h 888468"/>
                  <a:gd name="connsiteX4" fmla="*/ 351693 w 6840760"/>
                  <a:gd name="connsiteY4" fmla="*/ 0 h 88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840760" h="888468">
                    <a:moveTo>
                      <a:pt x="351693" y="0"/>
                    </a:moveTo>
                    <a:lnTo>
                      <a:pt x="6465622" y="35169"/>
                    </a:lnTo>
                    <a:lnTo>
                      <a:pt x="6840760" y="888468"/>
                    </a:lnTo>
                    <a:lnTo>
                      <a:pt x="0" y="888468"/>
                    </a:lnTo>
                    <a:lnTo>
                      <a:pt x="35169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flipV="1">
                <a:off x="1141354" y="2567825"/>
                <a:ext cx="603295" cy="581069"/>
              </a:xfrm>
              <a:prstGeom prst="triangl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altLang="zh-CN" dirty="0"/>
              </a:p>
            </p:txBody>
          </p:sp>
          <p:sp>
            <p:nvSpPr>
              <p:cNvPr id="7" name="TextBox 27"/>
              <p:cNvSpPr txBox="1">
                <a:spLocks noChangeArrowheads="1"/>
              </p:cNvSpPr>
              <p:nvPr/>
            </p:nvSpPr>
            <p:spPr bwMode="auto">
              <a:xfrm>
                <a:off x="1700783" y="2769902"/>
                <a:ext cx="4296690" cy="338580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marL="342900" indent="-3429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>
                  <a:defRPr/>
                </a:pP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函数的名称是在构造函数名称之前添加“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~</a:t>
                </a:r>
                <a:r>
                  <a:rPr lang="zh-CN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4" name="TextBox 28"/>
            <p:cNvSpPr txBox="1">
              <a:spLocks noChangeArrowheads="1"/>
            </p:cNvSpPr>
            <p:nvPr/>
          </p:nvSpPr>
          <p:spPr bwMode="auto">
            <a:xfrm>
              <a:off x="1152147" y="2510671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800" b="1" dirty="0" smtClean="0">
                  <a:ea typeface="微软雅黑" pitchFamily="34" charset="-122"/>
                  <a:cs typeface="Arial" pitchFamily="34" charset="0"/>
                </a:rPr>
                <a:t>1</a:t>
              </a:r>
              <a:endParaRPr lang="zh-CN" altLang="en-US" sz="2800" b="1" dirty="0" smtClean="0"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3332854" y="2875386"/>
            <a:ext cx="5597156" cy="646113"/>
            <a:chOff x="887335" y="3521981"/>
            <a:chExt cx="5597574" cy="646162"/>
          </a:xfrm>
          <a:solidFill>
            <a:srgbClr val="70D7FC"/>
          </a:solidFill>
        </p:grpSpPr>
        <p:sp>
          <p:nvSpPr>
            <p:cNvPr id="9" name="矩形 1"/>
            <p:cNvSpPr/>
            <p:nvPr/>
          </p:nvSpPr>
          <p:spPr>
            <a:xfrm>
              <a:off x="887335" y="3752186"/>
              <a:ext cx="5597574" cy="415957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0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351693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351693 w 6840760"/>
                <a:gd name="connsiteY4" fmla="*/ 0 h 8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0" name="等腰三角形 9"/>
            <p:cNvSpPr/>
            <p:nvPr/>
          </p:nvSpPr>
          <p:spPr>
            <a:xfrm flipV="1">
              <a:off x="1141354" y="3579135"/>
              <a:ext cx="603295" cy="58106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</p:txBody>
        </p:sp>
        <p:sp>
          <p:nvSpPr>
            <p:cNvPr id="11" name="TextBox 24"/>
            <p:cNvSpPr txBox="1">
              <a:spLocks noChangeArrowheads="1"/>
            </p:cNvSpPr>
            <p:nvPr/>
          </p:nvSpPr>
          <p:spPr bwMode="auto">
            <a:xfrm>
              <a:off x="1700783" y="3778615"/>
              <a:ext cx="1476796" cy="3385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函数没有参数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TextBox 25"/>
            <p:cNvSpPr txBox="1">
              <a:spLocks noChangeArrowheads="1"/>
            </p:cNvSpPr>
            <p:nvPr/>
          </p:nvSpPr>
          <p:spPr bwMode="auto">
            <a:xfrm>
              <a:off x="1265037" y="3521981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800" b="1" dirty="0" smtClean="0">
                  <a:ea typeface="微软雅黑" pitchFamily="34" charset="-122"/>
                  <a:cs typeface="Arial" pitchFamily="34" charset="0"/>
                </a:rPr>
                <a:t>2</a:t>
              </a:r>
              <a:endParaRPr lang="zh-CN" altLang="en-US" sz="2800" b="1" dirty="0" smtClean="0"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206375" y="2251075"/>
            <a:ext cx="2992438" cy="2992438"/>
            <a:chOff x="482607" y="2373313"/>
            <a:chExt cx="2502120" cy="2501900"/>
          </a:xfrm>
        </p:grpSpPr>
        <p:sp>
          <p:nvSpPr>
            <p:cNvPr id="19" name="椭圆 18"/>
            <p:cNvSpPr/>
            <p:nvPr/>
          </p:nvSpPr>
          <p:spPr>
            <a:xfrm>
              <a:off x="482607" y="2373313"/>
              <a:ext cx="2502120" cy="2501900"/>
            </a:xfrm>
            <a:prstGeom prst="ellipse">
              <a:avLst/>
            </a:prstGeom>
            <a:solidFill>
              <a:srgbClr val="70D7FC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tint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椭圆 19"/>
            <p:cNvSpPr/>
            <p:nvPr/>
          </p:nvSpPr>
          <p:spPr bwMode="auto">
            <a:xfrm>
              <a:off x="684269" y="2570359"/>
              <a:ext cx="2101549" cy="2101549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innerShdw blurRad="76200" dist="50800" dir="16200000">
                <a:prstClr val="black">
                  <a:alpha val="34000"/>
                </a:prstClr>
              </a:innerShdw>
            </a:effectLst>
            <a:extLst/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ea typeface="宋体" pitchFamily="2" charset="-122"/>
              </a:endParaRPr>
            </a:p>
          </p:txBody>
        </p:sp>
        <p:sp>
          <p:nvSpPr>
            <p:cNvPr id="71692" name="矩形 1"/>
            <p:cNvSpPr>
              <a:spLocks noChangeArrowheads="1"/>
            </p:cNvSpPr>
            <p:nvPr/>
          </p:nvSpPr>
          <p:spPr bwMode="auto">
            <a:xfrm>
              <a:off x="803033" y="3009454"/>
              <a:ext cx="1861267" cy="12397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zh-CN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定义</a:t>
              </a:r>
              <a:r>
                <a:rPr lang="zh-CN" altLang="en-US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析构</a:t>
              </a:r>
              <a:r>
                <a:rPr lang="zh-CN" altLang="zh-CN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函数</a:t>
              </a:r>
              <a:r>
                <a:rPr lang="zh-CN" altLang="en-US" sz="32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的要求</a:t>
              </a:r>
            </a:p>
          </p:txBody>
        </p:sp>
      </p:grpSp>
      <p:sp>
        <p:nvSpPr>
          <p:cNvPr id="7168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3332854" y="3705948"/>
            <a:ext cx="5597156" cy="646113"/>
            <a:chOff x="887335" y="3521981"/>
            <a:chExt cx="5597574" cy="646162"/>
          </a:xfrm>
          <a:solidFill>
            <a:srgbClr val="70D7FC"/>
          </a:solidFill>
        </p:grpSpPr>
        <p:sp>
          <p:nvSpPr>
            <p:cNvPr id="32" name="矩形 1"/>
            <p:cNvSpPr/>
            <p:nvPr/>
          </p:nvSpPr>
          <p:spPr>
            <a:xfrm>
              <a:off x="887335" y="3752186"/>
              <a:ext cx="5597574" cy="415957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0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351693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351693 w 6840760"/>
                <a:gd name="connsiteY4" fmla="*/ 0 h 8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flipV="1">
              <a:off x="1141354" y="3579135"/>
              <a:ext cx="603295" cy="58106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</p:txBody>
        </p:sp>
        <p:sp>
          <p:nvSpPr>
            <p:cNvPr id="34" name="TextBox 24"/>
            <p:cNvSpPr txBox="1">
              <a:spLocks noChangeArrowheads="1"/>
            </p:cNvSpPr>
            <p:nvPr/>
          </p:nvSpPr>
          <p:spPr bwMode="auto">
            <a:xfrm>
              <a:off x="1700783" y="3778615"/>
              <a:ext cx="3719501" cy="3385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函数中不能通过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return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语句返回一个值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TextBox 25"/>
            <p:cNvSpPr txBox="1">
              <a:spLocks noChangeArrowheads="1"/>
            </p:cNvSpPr>
            <p:nvPr/>
          </p:nvSpPr>
          <p:spPr bwMode="auto">
            <a:xfrm>
              <a:off x="1265037" y="3521981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800" b="1" dirty="0" smtClean="0">
                  <a:ea typeface="微软雅黑" pitchFamily="34" charset="-122"/>
                  <a:cs typeface="Arial" pitchFamily="34" charset="0"/>
                </a:rPr>
                <a:t>3</a:t>
              </a:r>
              <a:endParaRPr lang="zh-CN" altLang="en-US" sz="2800" b="1" dirty="0" smtClean="0"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3332853" y="4536511"/>
            <a:ext cx="5597157" cy="646113"/>
            <a:chOff x="887334" y="3521981"/>
            <a:chExt cx="5597575" cy="646162"/>
          </a:xfrm>
          <a:solidFill>
            <a:srgbClr val="70D7FC"/>
          </a:solidFill>
        </p:grpSpPr>
        <p:sp>
          <p:nvSpPr>
            <p:cNvPr id="37" name="矩形 1"/>
            <p:cNvSpPr/>
            <p:nvPr/>
          </p:nvSpPr>
          <p:spPr>
            <a:xfrm>
              <a:off x="887334" y="3752186"/>
              <a:ext cx="5597575" cy="415957"/>
            </a:xfrm>
            <a:custGeom>
              <a:avLst/>
              <a:gdLst>
                <a:gd name="connsiteX0" fmla="*/ 0 w 6840760"/>
                <a:gd name="connsiteY0" fmla="*/ 0 h 888468"/>
                <a:gd name="connsiteX1" fmla="*/ 6840760 w 6840760"/>
                <a:gd name="connsiteY1" fmla="*/ 0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0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0 w 6840760"/>
                <a:gd name="connsiteY4" fmla="*/ 0 h 888468"/>
                <a:gd name="connsiteX0" fmla="*/ 351693 w 6840760"/>
                <a:gd name="connsiteY0" fmla="*/ 0 h 888468"/>
                <a:gd name="connsiteX1" fmla="*/ 6465622 w 6840760"/>
                <a:gd name="connsiteY1" fmla="*/ 35169 h 888468"/>
                <a:gd name="connsiteX2" fmla="*/ 6840760 w 6840760"/>
                <a:gd name="connsiteY2" fmla="*/ 888468 h 888468"/>
                <a:gd name="connsiteX3" fmla="*/ 0 w 6840760"/>
                <a:gd name="connsiteY3" fmla="*/ 888468 h 888468"/>
                <a:gd name="connsiteX4" fmla="*/ 351693 w 6840760"/>
                <a:gd name="connsiteY4" fmla="*/ 0 h 88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40760" h="888468">
                  <a:moveTo>
                    <a:pt x="351693" y="0"/>
                  </a:moveTo>
                  <a:lnTo>
                    <a:pt x="6465622" y="35169"/>
                  </a:lnTo>
                  <a:lnTo>
                    <a:pt x="6840760" y="888468"/>
                  </a:lnTo>
                  <a:lnTo>
                    <a:pt x="0" y="888468"/>
                  </a:lnTo>
                  <a:lnTo>
                    <a:pt x="351693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flipV="1">
              <a:off x="1141354" y="3579135"/>
              <a:ext cx="603295" cy="581069"/>
            </a:xfrm>
            <a:prstGeom prst="triangl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altLang="zh-CN" dirty="0"/>
            </a:p>
          </p:txBody>
        </p:sp>
        <p:sp>
          <p:nvSpPr>
            <p:cNvPr id="39" name="TextBox 24"/>
            <p:cNvSpPr txBox="1">
              <a:spLocks noChangeArrowheads="1"/>
            </p:cNvSpPr>
            <p:nvPr/>
          </p:nvSpPr>
          <p:spPr bwMode="auto">
            <a:xfrm>
              <a:off x="1700783" y="3800919"/>
              <a:ext cx="3939193" cy="33858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一个类中只能有一个析构函数，不可重载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TextBox 25"/>
            <p:cNvSpPr txBox="1">
              <a:spLocks noChangeArrowheads="1"/>
            </p:cNvSpPr>
            <p:nvPr/>
          </p:nvSpPr>
          <p:spPr bwMode="auto">
            <a:xfrm>
              <a:off x="1265037" y="3521981"/>
              <a:ext cx="385042" cy="523220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>
                <a:defRPr/>
              </a:pPr>
              <a:r>
                <a:rPr lang="en-US" altLang="zh-CN" sz="2800" b="1" dirty="0" smtClean="0">
                  <a:ea typeface="微软雅黑" pitchFamily="34" charset="-122"/>
                  <a:cs typeface="Arial" pitchFamily="34" charset="0"/>
                </a:rPr>
                <a:t>4</a:t>
              </a:r>
              <a:endParaRPr lang="zh-CN" altLang="en-US" sz="2800" b="1" dirty="0" smtClean="0">
                <a:ea typeface="微软雅黑" pitchFamily="34" charset="-122"/>
                <a:cs typeface="Arial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207"/>
          <p:cNvSpPr>
            <a:spLocks noChangeArrowheads="1"/>
          </p:cNvSpPr>
          <p:nvPr/>
        </p:nvSpPr>
        <p:spPr bwMode="auto">
          <a:xfrm>
            <a:off x="233363" y="1127125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5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6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8199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200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矩形 79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8202" name="组合 1"/>
          <p:cNvGrpSpPr>
            <a:grpSpLocks/>
          </p:cNvGrpSpPr>
          <p:nvPr/>
        </p:nvGrpSpPr>
        <p:grpSpPr bwMode="auto">
          <a:xfrm>
            <a:off x="1068388" y="3136900"/>
            <a:ext cx="6662737" cy="577850"/>
            <a:chOff x="1040636" y="2276476"/>
            <a:chExt cx="6663609" cy="577956"/>
          </a:xfrm>
        </p:grpSpPr>
        <p:grpSp>
          <p:nvGrpSpPr>
            <p:cNvPr id="8222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8225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1080" y="5393260"/>
                  <a:ext cx="5806800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8231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973" y="4868192"/>
                    <a:ext cx="6137252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306" y="4983531"/>
                    <a:ext cx="5689304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6" name="Line 188"/>
              <p:cNvSpPr>
                <a:spLocks noChangeShapeType="1"/>
              </p:cNvSpPr>
              <p:nvPr/>
            </p:nvSpPr>
            <p:spPr bwMode="auto">
              <a:xfrm flipH="1">
                <a:off x="1500239" y="5330202"/>
                <a:ext cx="1498055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8227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8" name="Oval 148"/>
                <p:cNvSpPr>
                  <a:spLocks noChangeArrowheads="1"/>
                </p:cNvSpPr>
                <p:nvPr/>
              </p:nvSpPr>
              <p:spPr bwMode="auto">
                <a:xfrm>
                  <a:off x="1097382" y="4776118"/>
                  <a:ext cx="903542" cy="907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9" name="Oval 151"/>
                <p:cNvSpPr>
                  <a:spLocks noChangeArrowheads="1"/>
                </p:cNvSpPr>
                <p:nvPr/>
              </p:nvSpPr>
              <p:spPr bwMode="auto">
                <a:xfrm>
                  <a:off x="1413361" y="4802262"/>
                  <a:ext cx="242859" cy="2431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8223" name="TextBox 317"/>
            <p:cNvSpPr txBox="1">
              <a:spLocks noChangeArrowheads="1"/>
            </p:cNvSpPr>
            <p:nvPr/>
          </p:nvSpPr>
          <p:spPr bwMode="auto">
            <a:xfrm>
              <a:off x="1040636" y="2343150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2.4.1</a:t>
              </a:r>
              <a:endParaRPr lang="zh-CN" altLang="en-US" sz="1600"/>
            </a:p>
          </p:txBody>
        </p:sp>
        <p:sp>
          <p:nvSpPr>
            <p:cNvPr id="8224" name="TextBox 320"/>
            <p:cNvSpPr txBox="1">
              <a:spLocks noChangeArrowheads="1"/>
            </p:cNvSpPr>
            <p:nvPr/>
          </p:nvSpPr>
          <p:spPr bwMode="auto">
            <a:xfrm>
              <a:off x="3213100" y="2339968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用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static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修饰数据成员</a:t>
              </a:r>
            </a:p>
          </p:txBody>
        </p:sp>
      </p:grpSp>
      <p:grpSp>
        <p:nvGrpSpPr>
          <p:cNvPr id="8203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8220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221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8204" name="组合 2"/>
          <p:cNvGrpSpPr>
            <a:grpSpLocks/>
          </p:cNvGrpSpPr>
          <p:nvPr/>
        </p:nvGrpSpPr>
        <p:grpSpPr bwMode="auto">
          <a:xfrm>
            <a:off x="1068388" y="3871913"/>
            <a:ext cx="6692900" cy="614362"/>
            <a:chOff x="1040636" y="2814639"/>
            <a:chExt cx="6693664" cy="612880"/>
          </a:xfrm>
        </p:grpSpPr>
        <p:grpSp>
          <p:nvGrpSpPr>
            <p:cNvPr id="8207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8213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2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5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8217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2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069"/>
                    <a:ext cx="6232003" cy="7207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2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18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19" name="Oval 151"/>
              <p:cNvSpPr>
                <a:spLocks noChangeArrowheads="1"/>
              </p:cNvSpPr>
              <p:nvPr/>
            </p:nvSpPr>
            <p:spPr bwMode="auto">
              <a:xfrm>
                <a:off x="1251410" y="5063558"/>
                <a:ext cx="170715" cy="17048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8208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15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6385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16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1" cy="17006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8209" name="TextBox 321"/>
            <p:cNvSpPr txBox="1">
              <a:spLocks noChangeArrowheads="1"/>
            </p:cNvSpPr>
            <p:nvPr/>
          </p:nvSpPr>
          <p:spPr bwMode="auto">
            <a:xfrm>
              <a:off x="3213100" y="2918585"/>
              <a:ext cx="4343379" cy="368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用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const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修饰数据成员</a:t>
              </a:r>
            </a:p>
          </p:txBody>
        </p:sp>
        <p:sp>
          <p:nvSpPr>
            <p:cNvPr id="8210" name="TextBox 317"/>
            <p:cNvSpPr txBox="1">
              <a:spLocks noChangeArrowheads="1"/>
            </p:cNvSpPr>
            <p:nvPr/>
          </p:nvSpPr>
          <p:spPr bwMode="auto">
            <a:xfrm>
              <a:off x="1040636" y="2903706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2.4.2</a:t>
              </a:r>
              <a:endParaRPr lang="zh-CN" altLang="en-US" sz="1600"/>
            </a:p>
          </p:txBody>
        </p:sp>
      </p:grpSp>
      <p:sp>
        <p:nvSpPr>
          <p:cNvPr id="68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sp>
        <p:nvSpPr>
          <p:cNvPr id="8206" name="TextBox 154"/>
          <p:cNvSpPr txBox="1">
            <a:spLocks noChangeArrowheads="1"/>
          </p:cNvSpPr>
          <p:nvPr/>
        </p:nvSpPr>
        <p:spPr bwMode="auto">
          <a:xfrm>
            <a:off x="3622675" y="1414463"/>
            <a:ext cx="41433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2.4  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类中特殊的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成员变量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/>
        </p:nvSpPr>
        <p:spPr bwMode="auto">
          <a:xfrm>
            <a:off x="323850" y="1901825"/>
            <a:ext cx="8497888" cy="4476750"/>
          </a:xfrm>
          <a:prstGeom prst="flowChartProcess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2707" name="矩形 1"/>
          <p:cNvSpPr>
            <a:spLocks noChangeArrowheads="1"/>
          </p:cNvSpPr>
          <p:nvPr/>
        </p:nvSpPr>
        <p:spPr bwMode="auto">
          <a:xfrm>
            <a:off x="801688" y="1208088"/>
            <a:ext cx="4700587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Car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中添加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析构函数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70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sp>
        <p:nvSpPr>
          <p:cNvPr id="7" name="矩形 6"/>
          <p:cNvSpPr/>
          <p:nvPr/>
        </p:nvSpPr>
        <p:spPr>
          <a:xfrm>
            <a:off x="914400" y="2038350"/>
            <a:ext cx="7500938" cy="42465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Car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public: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Car()                                     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"car name";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4;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~Car()                                     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}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private: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string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784225" y="2917825"/>
            <a:ext cx="7705725" cy="1392238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2279650" y="2405063"/>
            <a:ext cx="2357438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构造函数</a:t>
            </a:r>
            <a:endParaRPr lang="zh-CN" altLang="en-US" sz="20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788988" y="4365625"/>
            <a:ext cx="7705725" cy="793750"/>
          </a:xfrm>
          <a:prstGeom prst="flowChartProcess">
            <a:avLst/>
          </a:prstGeom>
          <a:noFill/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062538" y="3852863"/>
            <a:ext cx="2357437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70D7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析构函数</a:t>
            </a:r>
            <a:endParaRPr lang="zh-CN" altLang="en-US" sz="2000" b="1" dirty="0">
              <a:solidFill>
                <a:srgbClr val="70D7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731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73735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78796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/>
              <a:lstStyle/>
              <a:p>
                <a:pPr algn="ctr">
                  <a:buFont typeface="Arial" pitchFamily="34" charset="0"/>
                  <a:buNone/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 析构函数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73739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73740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73736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732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52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3733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73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106488"/>
            <a:ext cx="23383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拷贝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04850" y="2220913"/>
            <a:ext cx="8035925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拷贝构造函数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是使用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类对象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的引用作为参数的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，它能够将参数的属性值拷贝给新的对象，完成新对象的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初始化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76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769938" y="3213100"/>
            <a:ext cx="7734300" cy="3187700"/>
            <a:chOff x="552224" y="2756145"/>
            <a:chExt cx="8137525" cy="2653998"/>
          </a:xfrm>
        </p:grpSpPr>
        <p:grpSp>
          <p:nvGrpSpPr>
            <p:cNvPr id="74762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2653998"/>
              <a:chOff x="552224" y="2756145"/>
              <a:chExt cx="8137525" cy="2653998"/>
            </a:xfrm>
          </p:grpSpPr>
          <p:grpSp>
            <p:nvGrpSpPr>
              <p:cNvPr id="74764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2653998"/>
                <a:chOff x="566056" y="2222550"/>
                <a:chExt cx="8137575" cy="2655362"/>
              </a:xfrm>
            </p:grpSpPr>
            <p:grpSp>
              <p:nvGrpSpPr>
                <p:cNvPr id="74766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2655362"/>
                  <a:chOff x="566056" y="2222550"/>
                  <a:chExt cx="8137575" cy="2655362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566056" y="2457936"/>
                    <a:ext cx="8137575" cy="2419976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963581" y="2222550"/>
                    <a:ext cx="2335043" cy="470771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74767" name="矩形 10"/>
                <p:cNvSpPr>
                  <a:spLocks noChangeArrowheads="1"/>
                </p:cNvSpPr>
                <p:nvPr/>
              </p:nvSpPr>
              <p:spPr bwMode="auto">
                <a:xfrm>
                  <a:off x="1100823" y="2278121"/>
                  <a:ext cx="2137241" cy="30765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构造函数语法格式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74765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186272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74763" name="矩形 22"/>
            <p:cNvSpPr>
              <a:spLocks noChangeArrowheads="1"/>
            </p:cNvSpPr>
            <p:nvPr/>
          </p:nvSpPr>
          <p:spPr bwMode="auto">
            <a:xfrm>
              <a:off x="954992" y="3358818"/>
              <a:ext cx="4572000" cy="1922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public: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构造函数名称</a:t>
              </a: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类名</a:t>
              </a: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 &amp;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变量名</a:t>
              </a:r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               {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		</a:t>
              </a:r>
              <a:r>
                <a:rPr lang="zh-CN" altLang="zh-CN" sz="1600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               }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               …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16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16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过程 7"/>
          <p:cNvSpPr/>
          <p:nvPr/>
        </p:nvSpPr>
        <p:spPr bwMode="auto">
          <a:xfrm>
            <a:off x="323850" y="1901825"/>
            <a:ext cx="8497888" cy="4738688"/>
          </a:xfrm>
          <a:prstGeom prst="flowChartProcess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75779" name="矩形 1"/>
          <p:cNvSpPr>
            <a:spLocks noChangeArrowheads="1"/>
          </p:cNvSpPr>
          <p:nvPr/>
        </p:nvSpPr>
        <p:spPr bwMode="auto">
          <a:xfrm>
            <a:off x="801688" y="1208088"/>
            <a:ext cx="6837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定义一个带有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拷贝构造函数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的汽车类</a:t>
            </a:r>
            <a:r>
              <a:rPr lang="en-US" altLang="zh-CN" sz="2400" b="1">
                <a:latin typeface="微软雅黑" pitchFamily="34" charset="-122"/>
                <a:ea typeface="微软雅黑" pitchFamily="34" charset="-122"/>
              </a:rPr>
              <a:t>Car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78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sp>
        <p:nvSpPr>
          <p:cNvPr id="7" name="矩形 6"/>
          <p:cNvSpPr/>
          <p:nvPr/>
        </p:nvSpPr>
        <p:spPr>
          <a:xfrm>
            <a:off x="860425" y="2016125"/>
            <a:ext cx="7500938" cy="42481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 Car{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public: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Car(string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}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Car(Car &amp;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con_refcar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             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{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con_refcar.m_strCarname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con_refcar.m_nSeats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	}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private: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string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m_strCarname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m_nSeats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/>
            </a:pP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};</a:t>
            </a:r>
            <a:endParaRPr lang="zh-CN" altLang="zh-CN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784225" y="2579688"/>
            <a:ext cx="7705725" cy="1416050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5911850" y="2032000"/>
            <a:ext cx="2357438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带参数的构造函数</a:t>
            </a:r>
          </a:p>
        </p:txBody>
      </p:sp>
      <p:sp>
        <p:nvSpPr>
          <p:cNvPr id="14" name="流程图: 过程 13"/>
          <p:cNvSpPr/>
          <p:nvPr/>
        </p:nvSpPr>
        <p:spPr>
          <a:xfrm>
            <a:off x="788988" y="4030663"/>
            <a:ext cx="7705725" cy="1090612"/>
          </a:xfrm>
          <a:prstGeom prst="flowChartProcess">
            <a:avLst/>
          </a:prstGeom>
          <a:noFill/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911850" y="3524250"/>
            <a:ext cx="2357438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70D7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70D7F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拷贝构造函数</a:t>
            </a:r>
            <a:endParaRPr lang="zh-CN" altLang="en-US" sz="2000" b="1" dirty="0">
              <a:solidFill>
                <a:srgbClr val="70D7F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4" grpId="0" animBg="1"/>
      <p:bldP spid="1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130626" y="1785253"/>
            <a:chExt cx="4023941" cy="3468915"/>
          </a:xfrm>
        </p:grpSpPr>
        <p:grpSp>
          <p:nvGrpSpPr>
            <p:cNvPr id="76812" name="组合 10"/>
            <p:cNvGrpSpPr>
              <a:grpSpLocks/>
            </p:cNvGrpSpPr>
            <p:nvPr/>
          </p:nvGrpSpPr>
          <p:grpSpPr bwMode="auto">
            <a:xfrm>
              <a:off x="130626" y="1785253"/>
              <a:ext cx="4023941" cy="3468915"/>
              <a:chOff x="0" y="1553029"/>
              <a:chExt cx="4023941" cy="3468915"/>
            </a:xfrm>
          </p:grpSpPr>
          <p:sp>
            <p:nvSpPr>
              <p:cNvPr id="76814" name="等腰三角形 9"/>
              <p:cNvSpPr>
                <a:spLocks noChangeArrowheads="1"/>
              </p:cNvSpPr>
              <p:nvPr/>
            </p:nvSpPr>
            <p:spPr bwMode="auto">
              <a:xfrm>
                <a:off x="0" y="1553029"/>
                <a:ext cx="4023941" cy="3468915"/>
              </a:xfrm>
              <a:prstGeom prst="triangle">
                <a:avLst>
                  <a:gd name="adj" fmla="val 50000"/>
                </a:avLst>
              </a:prstGeom>
              <a:solidFill>
                <a:srgbClr val="70D7FC"/>
              </a:solidFill>
              <a:ln w="28575" algn="ctr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966427" y="2669070"/>
                <a:ext cx="2091088" cy="1941164"/>
              </a:xfrm>
              <a:custGeom>
                <a:avLst/>
                <a:gdLst>
                  <a:gd name="connsiteX0" fmla="*/ 0 w 2438400"/>
                  <a:gd name="connsiteY0" fmla="*/ 406408 h 2594429"/>
                  <a:gd name="connsiteX1" fmla="*/ 406408 w 2438400"/>
                  <a:gd name="connsiteY1" fmla="*/ 0 h 2594429"/>
                  <a:gd name="connsiteX2" fmla="*/ 2031992 w 2438400"/>
                  <a:gd name="connsiteY2" fmla="*/ 0 h 2594429"/>
                  <a:gd name="connsiteX3" fmla="*/ 2438400 w 2438400"/>
                  <a:gd name="connsiteY3" fmla="*/ 406408 h 2594429"/>
                  <a:gd name="connsiteX4" fmla="*/ 2438400 w 2438400"/>
                  <a:gd name="connsiteY4" fmla="*/ 2188021 h 2594429"/>
                  <a:gd name="connsiteX5" fmla="*/ 2031992 w 2438400"/>
                  <a:gd name="connsiteY5" fmla="*/ 2594429 h 2594429"/>
                  <a:gd name="connsiteX6" fmla="*/ 406408 w 2438400"/>
                  <a:gd name="connsiteY6" fmla="*/ 2594429 h 2594429"/>
                  <a:gd name="connsiteX7" fmla="*/ 0 w 2438400"/>
                  <a:gd name="connsiteY7" fmla="*/ 2188021 h 2594429"/>
                  <a:gd name="connsiteX8" fmla="*/ 0 w 2438400"/>
                  <a:gd name="connsiteY8" fmla="*/ 406408 h 2594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438400" h="2594429">
                    <a:moveTo>
                      <a:pt x="0" y="406408"/>
                    </a:moveTo>
                    <a:cubicBezTo>
                      <a:pt x="0" y="181955"/>
                      <a:pt x="181955" y="0"/>
                      <a:pt x="406408" y="0"/>
                    </a:cubicBezTo>
                    <a:lnTo>
                      <a:pt x="2031992" y="0"/>
                    </a:lnTo>
                    <a:cubicBezTo>
                      <a:pt x="2256445" y="0"/>
                      <a:pt x="2438400" y="181955"/>
                      <a:pt x="2438400" y="406408"/>
                    </a:cubicBezTo>
                    <a:lnTo>
                      <a:pt x="2438400" y="2188021"/>
                    </a:lnTo>
                    <a:cubicBezTo>
                      <a:pt x="2438400" y="2412474"/>
                      <a:pt x="2256445" y="2594429"/>
                      <a:pt x="2031992" y="2594429"/>
                    </a:cubicBezTo>
                    <a:lnTo>
                      <a:pt x="406408" y="2594429"/>
                    </a:lnTo>
                    <a:cubicBezTo>
                      <a:pt x="181955" y="2594429"/>
                      <a:pt x="0" y="2412474"/>
                      <a:pt x="0" y="2188021"/>
                    </a:cubicBezTo>
                    <a:lnTo>
                      <a:pt x="0" y="406408"/>
                    </a:lnTo>
                    <a:close/>
                  </a:path>
                </a:pathLst>
              </a:custGeom>
              <a:solidFill>
                <a:srgbClr val="70D7FC"/>
              </a:solidFill>
              <a:ln w="57150"/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347633" tIns="233333" rIns="347633" bIns="233333" spcCol="1270" anchor="ctr"/>
              <a:lstStyle/>
              <a:p>
                <a:pPr algn="ctr" defTabSz="26670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6000"/>
              </a:p>
            </p:txBody>
          </p:sp>
        </p:grpSp>
        <p:sp>
          <p:nvSpPr>
            <p:cNvPr id="76813" name="矩形 11"/>
            <p:cNvSpPr>
              <a:spLocks noChangeArrowheads="1"/>
            </p:cNvSpPr>
            <p:nvPr/>
          </p:nvSpPr>
          <p:spPr bwMode="auto">
            <a:xfrm>
              <a:off x="1145395" y="3141796"/>
              <a:ext cx="1984422" cy="1484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zh-CN" altLang="zh-CN" sz="28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自动调用拷贝构造函数</a:t>
              </a:r>
              <a:endParaRPr lang="zh-CN" altLang="en-US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6811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4130742" cy="369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1 .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使用一个对象初始化另一个对象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76806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3382963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自动调用拷贝函数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76807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3033713" y="3287713"/>
            <a:ext cx="4740275" cy="777875"/>
            <a:chOff x="2010578" y="1447791"/>
            <a:chExt cx="4740475" cy="778521"/>
          </a:xfrm>
        </p:grpSpPr>
        <p:sp>
          <p:nvSpPr>
            <p:cNvPr id="27" name="任意多边形 26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7841" name="矩形 27"/>
            <p:cNvSpPr>
              <a:spLocks noChangeArrowheads="1"/>
            </p:cNvSpPr>
            <p:nvPr/>
          </p:nvSpPr>
          <p:spPr bwMode="auto">
            <a:xfrm>
              <a:off x="2371158" y="1641499"/>
              <a:ext cx="3617863" cy="369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2 .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对象作为实参传递给函数参数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7827" name="组合 10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0" y="1553029"/>
            <a:chExt cx="4023941" cy="3468915"/>
          </a:xfrm>
        </p:grpSpPr>
        <p:sp>
          <p:nvSpPr>
            <p:cNvPr id="77838" name="等腰三角形 9"/>
            <p:cNvSpPr>
              <a:spLocks noChangeArrowheads="1"/>
            </p:cNvSpPr>
            <p:nvPr/>
          </p:nvSpPr>
          <p:spPr bwMode="auto">
            <a:xfrm>
              <a:off x="0" y="1553029"/>
              <a:ext cx="4023941" cy="3468915"/>
            </a:xfrm>
            <a:prstGeom prst="triangle">
              <a:avLst>
                <a:gd name="adj" fmla="val 50000"/>
              </a:avLst>
            </a:prstGeom>
            <a:solidFill>
              <a:srgbClr val="70D7FC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66427" y="2669070"/>
              <a:ext cx="2091088" cy="1941164"/>
            </a:xfrm>
            <a:custGeom>
              <a:avLst/>
              <a:gdLst>
                <a:gd name="connsiteX0" fmla="*/ 0 w 2438400"/>
                <a:gd name="connsiteY0" fmla="*/ 406408 h 2594429"/>
                <a:gd name="connsiteX1" fmla="*/ 406408 w 2438400"/>
                <a:gd name="connsiteY1" fmla="*/ 0 h 2594429"/>
                <a:gd name="connsiteX2" fmla="*/ 2031992 w 2438400"/>
                <a:gd name="connsiteY2" fmla="*/ 0 h 2594429"/>
                <a:gd name="connsiteX3" fmla="*/ 2438400 w 2438400"/>
                <a:gd name="connsiteY3" fmla="*/ 406408 h 2594429"/>
                <a:gd name="connsiteX4" fmla="*/ 2438400 w 2438400"/>
                <a:gd name="connsiteY4" fmla="*/ 2188021 h 2594429"/>
                <a:gd name="connsiteX5" fmla="*/ 2031992 w 2438400"/>
                <a:gd name="connsiteY5" fmla="*/ 2594429 h 2594429"/>
                <a:gd name="connsiteX6" fmla="*/ 406408 w 2438400"/>
                <a:gd name="connsiteY6" fmla="*/ 2594429 h 2594429"/>
                <a:gd name="connsiteX7" fmla="*/ 0 w 2438400"/>
                <a:gd name="connsiteY7" fmla="*/ 2188021 h 2594429"/>
                <a:gd name="connsiteX8" fmla="*/ 0 w 2438400"/>
                <a:gd name="connsiteY8" fmla="*/ 406408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594429">
                  <a:moveTo>
                    <a:pt x="0" y="406408"/>
                  </a:moveTo>
                  <a:cubicBezTo>
                    <a:pt x="0" y="181955"/>
                    <a:pt x="181955" y="0"/>
                    <a:pt x="406408" y="0"/>
                  </a:cubicBezTo>
                  <a:lnTo>
                    <a:pt x="2031992" y="0"/>
                  </a:lnTo>
                  <a:cubicBezTo>
                    <a:pt x="2256445" y="0"/>
                    <a:pt x="2438400" y="181955"/>
                    <a:pt x="2438400" y="406408"/>
                  </a:cubicBezTo>
                  <a:lnTo>
                    <a:pt x="2438400" y="2188021"/>
                  </a:lnTo>
                  <a:cubicBezTo>
                    <a:pt x="2438400" y="2412474"/>
                    <a:pt x="2256445" y="2594429"/>
                    <a:pt x="2031992" y="2594429"/>
                  </a:cubicBezTo>
                  <a:lnTo>
                    <a:pt x="406408" y="2594429"/>
                  </a:lnTo>
                  <a:cubicBezTo>
                    <a:pt x="181955" y="2594429"/>
                    <a:pt x="0" y="2412474"/>
                    <a:pt x="0" y="2188021"/>
                  </a:cubicBezTo>
                  <a:lnTo>
                    <a:pt x="0" y="406408"/>
                  </a:lnTo>
                  <a:close/>
                </a:path>
              </a:pathLst>
            </a:custGeom>
            <a:solidFill>
              <a:srgbClr val="70D7FC"/>
            </a:solidFill>
            <a:ln w="571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47633" tIns="233333" rIns="347633" bIns="233333" spcCol="1270" anchor="ctr"/>
            <a:lstStyle/>
            <a:p>
              <a:pPr algn="ctr" defTabSz="26670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6000"/>
            </a:p>
          </p:txBody>
        </p:sp>
      </p:grpSp>
      <p:sp>
        <p:nvSpPr>
          <p:cNvPr id="7782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77829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7837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4130742" cy="369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1 .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使用一个对象初始化另一个对象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77832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3648075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自动调用拷贝函数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77833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7831" name="矩形 11"/>
          <p:cNvSpPr>
            <a:spLocks noChangeArrowheads="1"/>
          </p:cNvSpPr>
          <p:nvPr/>
        </p:nvSpPr>
        <p:spPr bwMode="auto">
          <a:xfrm>
            <a:off x="1290638" y="3319463"/>
            <a:ext cx="185261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自动调用拷贝构造函数</a:t>
            </a:r>
            <a:endParaRPr lang="zh-CN" altLang="en-US" sz="2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850" name="组合 25"/>
          <p:cNvGrpSpPr>
            <a:grpSpLocks/>
          </p:cNvGrpSpPr>
          <p:nvPr/>
        </p:nvGrpSpPr>
        <p:grpSpPr bwMode="auto">
          <a:xfrm>
            <a:off x="3033713" y="3287713"/>
            <a:ext cx="4740275" cy="777875"/>
            <a:chOff x="2010578" y="1447791"/>
            <a:chExt cx="4740475" cy="778521"/>
          </a:xfrm>
        </p:grpSpPr>
        <p:sp>
          <p:nvSpPr>
            <p:cNvPr id="27" name="任意多边形 26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8868" name="矩形 27"/>
            <p:cNvSpPr>
              <a:spLocks noChangeArrowheads="1"/>
            </p:cNvSpPr>
            <p:nvPr/>
          </p:nvSpPr>
          <p:spPr bwMode="auto">
            <a:xfrm>
              <a:off x="2371158" y="1641499"/>
              <a:ext cx="4149697" cy="369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2 .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对象作为实参传递给函数参数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885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78852" name="组合 10"/>
          <p:cNvGrpSpPr>
            <a:grpSpLocks/>
          </p:cNvGrpSpPr>
          <p:nvPr/>
        </p:nvGrpSpPr>
        <p:grpSpPr bwMode="auto">
          <a:xfrm>
            <a:off x="344488" y="2054225"/>
            <a:ext cx="3754437" cy="3236913"/>
            <a:chOff x="0" y="1553029"/>
            <a:chExt cx="4023941" cy="3468915"/>
          </a:xfrm>
        </p:grpSpPr>
        <p:sp>
          <p:nvSpPr>
            <p:cNvPr id="78865" name="等腰三角形 9"/>
            <p:cNvSpPr>
              <a:spLocks noChangeArrowheads="1"/>
            </p:cNvSpPr>
            <p:nvPr/>
          </p:nvSpPr>
          <p:spPr bwMode="auto">
            <a:xfrm>
              <a:off x="0" y="1553029"/>
              <a:ext cx="4023941" cy="3468915"/>
            </a:xfrm>
            <a:prstGeom prst="triangle">
              <a:avLst>
                <a:gd name="adj" fmla="val 50000"/>
              </a:avLst>
            </a:prstGeom>
            <a:solidFill>
              <a:srgbClr val="70D7FC"/>
            </a:solidFill>
            <a:ln w="2857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zh-CN" altLang="en-US"/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966427" y="2669070"/>
              <a:ext cx="2091088" cy="1941164"/>
            </a:xfrm>
            <a:custGeom>
              <a:avLst/>
              <a:gdLst>
                <a:gd name="connsiteX0" fmla="*/ 0 w 2438400"/>
                <a:gd name="connsiteY0" fmla="*/ 406408 h 2594429"/>
                <a:gd name="connsiteX1" fmla="*/ 406408 w 2438400"/>
                <a:gd name="connsiteY1" fmla="*/ 0 h 2594429"/>
                <a:gd name="connsiteX2" fmla="*/ 2031992 w 2438400"/>
                <a:gd name="connsiteY2" fmla="*/ 0 h 2594429"/>
                <a:gd name="connsiteX3" fmla="*/ 2438400 w 2438400"/>
                <a:gd name="connsiteY3" fmla="*/ 406408 h 2594429"/>
                <a:gd name="connsiteX4" fmla="*/ 2438400 w 2438400"/>
                <a:gd name="connsiteY4" fmla="*/ 2188021 h 2594429"/>
                <a:gd name="connsiteX5" fmla="*/ 2031992 w 2438400"/>
                <a:gd name="connsiteY5" fmla="*/ 2594429 h 2594429"/>
                <a:gd name="connsiteX6" fmla="*/ 406408 w 2438400"/>
                <a:gd name="connsiteY6" fmla="*/ 2594429 h 2594429"/>
                <a:gd name="connsiteX7" fmla="*/ 0 w 2438400"/>
                <a:gd name="connsiteY7" fmla="*/ 2188021 h 2594429"/>
                <a:gd name="connsiteX8" fmla="*/ 0 w 2438400"/>
                <a:gd name="connsiteY8" fmla="*/ 406408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8400" h="2594429">
                  <a:moveTo>
                    <a:pt x="0" y="406408"/>
                  </a:moveTo>
                  <a:cubicBezTo>
                    <a:pt x="0" y="181955"/>
                    <a:pt x="181955" y="0"/>
                    <a:pt x="406408" y="0"/>
                  </a:cubicBezTo>
                  <a:lnTo>
                    <a:pt x="2031992" y="0"/>
                  </a:lnTo>
                  <a:cubicBezTo>
                    <a:pt x="2256445" y="0"/>
                    <a:pt x="2438400" y="181955"/>
                    <a:pt x="2438400" y="406408"/>
                  </a:cubicBezTo>
                  <a:lnTo>
                    <a:pt x="2438400" y="2188021"/>
                  </a:lnTo>
                  <a:cubicBezTo>
                    <a:pt x="2438400" y="2412474"/>
                    <a:pt x="2256445" y="2594429"/>
                    <a:pt x="2031992" y="2594429"/>
                  </a:cubicBezTo>
                  <a:lnTo>
                    <a:pt x="406408" y="2594429"/>
                  </a:lnTo>
                  <a:cubicBezTo>
                    <a:pt x="181955" y="2594429"/>
                    <a:pt x="0" y="2412474"/>
                    <a:pt x="0" y="2188021"/>
                  </a:cubicBezTo>
                  <a:lnTo>
                    <a:pt x="0" y="406408"/>
                  </a:lnTo>
                  <a:close/>
                </a:path>
              </a:pathLst>
            </a:custGeom>
            <a:solidFill>
              <a:srgbClr val="70D7FC"/>
            </a:solidFill>
            <a:ln w="57150"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347633" tIns="233333" rIns="347633" bIns="233333" spcCol="1270" anchor="ctr"/>
            <a:lstStyle/>
            <a:p>
              <a:pPr algn="ctr" defTabSz="2667000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zh-CN" altLang="en-US" sz="6000"/>
            </a:p>
          </p:txBody>
        </p:sp>
      </p:grpSp>
      <p:grpSp>
        <p:nvGrpSpPr>
          <p:cNvPr id="78853" name="组合 15"/>
          <p:cNvGrpSpPr>
            <a:grpSpLocks/>
          </p:cNvGrpSpPr>
          <p:nvPr/>
        </p:nvGrpSpPr>
        <p:grpSpPr bwMode="auto">
          <a:xfrm>
            <a:off x="2271713" y="1971675"/>
            <a:ext cx="4740275" cy="777875"/>
            <a:chOff x="2010578" y="1447791"/>
            <a:chExt cx="4740475" cy="778521"/>
          </a:xfrm>
        </p:grpSpPr>
        <p:sp>
          <p:nvSpPr>
            <p:cNvPr id="14" name="任意多边形 13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chemeClr val="bg1">
                <a:lumMod val="85000"/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8864" name="矩形 14"/>
            <p:cNvSpPr>
              <a:spLocks noChangeArrowheads="1"/>
            </p:cNvSpPr>
            <p:nvPr/>
          </p:nvSpPr>
          <p:spPr bwMode="auto">
            <a:xfrm>
              <a:off x="2371158" y="1641499"/>
              <a:ext cx="3108676" cy="3696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1.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系统提供的默认构造函数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82588" y="5462588"/>
            <a:ext cx="8137525" cy="850900"/>
            <a:chOff x="524554" y="1630628"/>
            <a:chExt cx="8137525" cy="851320"/>
          </a:xfrm>
        </p:grpSpPr>
        <p:grpSp>
          <p:nvGrpSpPr>
            <p:cNvPr id="78859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42" name="矩形 41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3" name="剪去对角的矩形 3"/>
              <p:cNvSpPr>
                <a:spLocks/>
              </p:cNvSpPr>
              <p:nvPr/>
            </p:nvSpPr>
            <p:spPr bwMode="auto">
              <a:xfrm>
                <a:off x="1188130" y="1879021"/>
                <a:ext cx="4502150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自动调用拷贝函数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78860" name="图片 24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3784600" y="4597400"/>
            <a:ext cx="4740275" cy="777875"/>
            <a:chOff x="2010578" y="1447791"/>
            <a:chExt cx="4740475" cy="778521"/>
          </a:xfrm>
        </p:grpSpPr>
        <p:sp>
          <p:nvSpPr>
            <p:cNvPr id="23" name="任意多边形 22"/>
            <p:cNvSpPr/>
            <p:nvPr/>
          </p:nvSpPr>
          <p:spPr>
            <a:xfrm>
              <a:off x="2010578" y="1447791"/>
              <a:ext cx="4740475" cy="778521"/>
            </a:xfrm>
            <a:custGeom>
              <a:avLst/>
              <a:gdLst>
                <a:gd name="connsiteX0" fmla="*/ 0 w 3657600"/>
                <a:gd name="connsiteY0" fmla="*/ 324304 h 2594429"/>
                <a:gd name="connsiteX1" fmla="*/ 2360386 w 3657600"/>
                <a:gd name="connsiteY1" fmla="*/ 324304 h 2594429"/>
                <a:gd name="connsiteX2" fmla="*/ 2360386 w 3657600"/>
                <a:gd name="connsiteY2" fmla="*/ 0 h 2594429"/>
                <a:gd name="connsiteX3" fmla="*/ 3657600 w 3657600"/>
                <a:gd name="connsiteY3" fmla="*/ 1297215 h 2594429"/>
                <a:gd name="connsiteX4" fmla="*/ 2360386 w 3657600"/>
                <a:gd name="connsiteY4" fmla="*/ 2594429 h 2594429"/>
                <a:gd name="connsiteX5" fmla="*/ 2360386 w 3657600"/>
                <a:gd name="connsiteY5" fmla="*/ 2270125 h 2594429"/>
                <a:gd name="connsiteX6" fmla="*/ 0 w 3657600"/>
                <a:gd name="connsiteY6" fmla="*/ 2270125 h 2594429"/>
                <a:gd name="connsiteX7" fmla="*/ 0 w 3657600"/>
                <a:gd name="connsiteY7" fmla="*/ 324304 h 2594429"/>
                <a:gd name="connsiteX0" fmla="*/ 0 w 4674803"/>
                <a:gd name="connsiteY0" fmla="*/ 324304 h 2594429"/>
                <a:gd name="connsiteX1" fmla="*/ 3377589 w 4674803"/>
                <a:gd name="connsiteY1" fmla="*/ 324304 h 2594429"/>
                <a:gd name="connsiteX2" fmla="*/ 3377589 w 4674803"/>
                <a:gd name="connsiteY2" fmla="*/ 0 h 2594429"/>
                <a:gd name="connsiteX3" fmla="*/ 4674803 w 4674803"/>
                <a:gd name="connsiteY3" fmla="*/ 1297215 h 2594429"/>
                <a:gd name="connsiteX4" fmla="*/ 3377589 w 4674803"/>
                <a:gd name="connsiteY4" fmla="*/ 2594429 h 2594429"/>
                <a:gd name="connsiteX5" fmla="*/ 3377589 w 4674803"/>
                <a:gd name="connsiteY5" fmla="*/ 2270125 h 2594429"/>
                <a:gd name="connsiteX6" fmla="*/ 1017203 w 4674803"/>
                <a:gd name="connsiteY6" fmla="*/ 2270125 h 2594429"/>
                <a:gd name="connsiteX7" fmla="*/ 0 w 4674803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1103775 w 4761375"/>
                <a:gd name="connsiteY6" fmla="*/ 2270125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74861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16548 w 4761375"/>
                <a:gd name="connsiteY6" fmla="*/ 2270126 h 2594429"/>
                <a:gd name="connsiteX7" fmla="*/ 0 w 4761375"/>
                <a:gd name="connsiteY7" fmla="*/ 324304 h 2594429"/>
                <a:gd name="connsiteX0" fmla="*/ 0 w 4761375"/>
                <a:gd name="connsiteY0" fmla="*/ 324304 h 2594429"/>
                <a:gd name="connsiteX1" fmla="*/ 3464161 w 4761375"/>
                <a:gd name="connsiteY1" fmla="*/ 324304 h 2594429"/>
                <a:gd name="connsiteX2" fmla="*/ 3464161 w 4761375"/>
                <a:gd name="connsiteY2" fmla="*/ 0 h 2594429"/>
                <a:gd name="connsiteX3" fmla="*/ 4761375 w 4761375"/>
                <a:gd name="connsiteY3" fmla="*/ 1297215 h 2594429"/>
                <a:gd name="connsiteX4" fmla="*/ 3464161 w 4761375"/>
                <a:gd name="connsiteY4" fmla="*/ 2594429 h 2594429"/>
                <a:gd name="connsiteX5" fmla="*/ 3464161 w 4761375"/>
                <a:gd name="connsiteY5" fmla="*/ 2270125 h 2594429"/>
                <a:gd name="connsiteX6" fmla="*/ 345705 w 4761375"/>
                <a:gd name="connsiteY6" fmla="*/ 2270126 h 2594429"/>
                <a:gd name="connsiteX7" fmla="*/ 0 w 4761375"/>
                <a:gd name="connsiteY7" fmla="*/ 324304 h 2594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61375" h="2594429">
                  <a:moveTo>
                    <a:pt x="0" y="324304"/>
                  </a:moveTo>
                  <a:lnTo>
                    <a:pt x="3464161" y="324304"/>
                  </a:lnTo>
                  <a:lnTo>
                    <a:pt x="3464161" y="0"/>
                  </a:lnTo>
                  <a:lnTo>
                    <a:pt x="4761375" y="1297215"/>
                  </a:lnTo>
                  <a:lnTo>
                    <a:pt x="3464161" y="2594429"/>
                  </a:lnTo>
                  <a:lnTo>
                    <a:pt x="3464161" y="2270125"/>
                  </a:lnTo>
                  <a:lnTo>
                    <a:pt x="345705" y="2270126"/>
                  </a:lnTo>
                  <a:lnTo>
                    <a:pt x="0" y="324304"/>
                  </a:lnTo>
                  <a:close/>
                </a:path>
              </a:pathLst>
            </a:custGeom>
            <a:solidFill>
              <a:srgbClr val="70D7FC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lIns="36830" tIns="361134" rIns="1009741" bIns="361134" spcCol="1270"/>
            <a:lstStyle/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  <a:p>
              <a:pPr marL="285750" lvl="1" indent="-285750" defTabSz="2578100">
                <a:lnSpc>
                  <a:spcPct val="90000"/>
                </a:lnSpc>
                <a:spcAft>
                  <a:spcPct val="15000"/>
                </a:spcAft>
                <a:buFontTx/>
                <a:buChar char="••"/>
                <a:defRPr/>
              </a:pPr>
              <a:endParaRPr lang="zh-CN" altLang="en-US" sz="5800" dirty="0"/>
            </a:p>
          </p:txBody>
        </p:sp>
        <p:sp>
          <p:nvSpPr>
            <p:cNvPr id="78858" name="矩形 23"/>
            <p:cNvSpPr>
              <a:spLocks noChangeArrowheads="1"/>
            </p:cNvSpPr>
            <p:nvPr/>
          </p:nvSpPr>
          <p:spPr bwMode="auto">
            <a:xfrm>
              <a:off x="2371158" y="1521653"/>
              <a:ext cx="3714478" cy="6468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3 .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函数返回值为类对象，创建临时对象作为返回值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8856" name="矩形 11"/>
          <p:cNvSpPr>
            <a:spLocks noChangeArrowheads="1"/>
          </p:cNvSpPr>
          <p:nvPr/>
        </p:nvSpPr>
        <p:spPr bwMode="auto">
          <a:xfrm>
            <a:off x="1290638" y="3319463"/>
            <a:ext cx="1852612" cy="138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/>
            <a:r>
              <a:rPr lang="zh-CN" altLang="zh-CN" sz="28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自动调用拷贝构造函数</a:t>
            </a:r>
            <a:endParaRPr lang="zh-CN" altLang="en-US" sz="28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9694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106488"/>
            <a:ext cx="2976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浅拷贝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与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深拷贝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87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1508125" y="2355850"/>
            <a:ext cx="6365875" cy="1076325"/>
            <a:chOff x="1770927" y="2093951"/>
            <a:chExt cx="6366534" cy="1076213"/>
          </a:xfrm>
        </p:grpSpPr>
        <p:grpSp>
          <p:nvGrpSpPr>
            <p:cNvPr id="79892" name="组合 12"/>
            <p:cNvGrpSpPr>
              <a:grpSpLocks/>
            </p:cNvGrpSpPr>
            <p:nvPr/>
          </p:nvGrpSpPr>
          <p:grpSpPr bwMode="auto">
            <a:xfrm>
              <a:off x="1770927" y="2093951"/>
              <a:ext cx="6366534" cy="1076213"/>
              <a:chOff x="1770927" y="2093951"/>
              <a:chExt cx="6366534" cy="1076213"/>
            </a:xfrm>
          </p:grpSpPr>
          <p:sp>
            <p:nvSpPr>
              <p:cNvPr id="8" name="任意多边形 7"/>
              <p:cNvSpPr/>
              <p:nvPr/>
            </p:nvSpPr>
            <p:spPr>
              <a:xfrm>
                <a:off x="3607855" y="2093951"/>
                <a:ext cx="4529606" cy="1076213"/>
              </a:xfrm>
              <a:custGeom>
                <a:avLst/>
                <a:gdLst>
                  <a:gd name="connsiteX0" fmla="*/ 0 w 4529729"/>
                  <a:gd name="connsiteY0" fmla="*/ 134527 h 1076213"/>
                  <a:gd name="connsiteX1" fmla="*/ 3991623 w 4529729"/>
                  <a:gd name="connsiteY1" fmla="*/ 134527 h 1076213"/>
                  <a:gd name="connsiteX2" fmla="*/ 3991623 w 4529729"/>
                  <a:gd name="connsiteY2" fmla="*/ 0 h 1076213"/>
                  <a:gd name="connsiteX3" fmla="*/ 4529729 w 4529729"/>
                  <a:gd name="connsiteY3" fmla="*/ 538107 h 1076213"/>
                  <a:gd name="connsiteX4" fmla="*/ 3991623 w 4529729"/>
                  <a:gd name="connsiteY4" fmla="*/ 1076213 h 1076213"/>
                  <a:gd name="connsiteX5" fmla="*/ 3991623 w 4529729"/>
                  <a:gd name="connsiteY5" fmla="*/ 941686 h 1076213"/>
                  <a:gd name="connsiteX6" fmla="*/ 0 w 4529729"/>
                  <a:gd name="connsiteY6" fmla="*/ 941686 h 1076213"/>
                  <a:gd name="connsiteX7" fmla="*/ 0 w 4529729"/>
                  <a:gd name="connsiteY7" fmla="*/ 134527 h 10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9729" h="1076213">
                    <a:moveTo>
                      <a:pt x="0" y="134527"/>
                    </a:moveTo>
                    <a:lnTo>
                      <a:pt x="3991623" y="134527"/>
                    </a:lnTo>
                    <a:lnTo>
                      <a:pt x="3991623" y="0"/>
                    </a:lnTo>
                    <a:lnTo>
                      <a:pt x="4529729" y="538107"/>
                    </a:lnTo>
                    <a:lnTo>
                      <a:pt x="3991623" y="1076213"/>
                    </a:lnTo>
                    <a:lnTo>
                      <a:pt x="3991623" y="941686"/>
                    </a:lnTo>
                    <a:lnTo>
                      <a:pt x="0" y="941686"/>
                    </a:lnTo>
                    <a:lnTo>
                      <a:pt x="0" y="134527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5240" tIns="149767" rIns="418820" bIns="149767" spcCol="1270"/>
              <a:lstStyle/>
              <a:p>
                <a:pPr marL="228600" lvl="1" indent="-228600" defTabSz="10668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400"/>
              </a:p>
              <a:p>
                <a:pPr marL="228600" lvl="1" indent="-228600" defTabSz="10668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400"/>
              </a:p>
            </p:txBody>
          </p:sp>
          <p:sp>
            <p:nvSpPr>
              <p:cNvPr id="9" name="任意多边形 8"/>
              <p:cNvSpPr/>
              <p:nvPr/>
            </p:nvSpPr>
            <p:spPr>
              <a:xfrm>
                <a:off x="1770927" y="2093951"/>
                <a:ext cx="1836928" cy="1076213"/>
              </a:xfrm>
              <a:custGeom>
                <a:avLst/>
                <a:gdLst>
                  <a:gd name="connsiteX0" fmla="*/ 0 w 1836805"/>
                  <a:gd name="connsiteY0" fmla="*/ 179372 h 1076213"/>
                  <a:gd name="connsiteX1" fmla="*/ 179372 w 1836805"/>
                  <a:gd name="connsiteY1" fmla="*/ 0 h 1076213"/>
                  <a:gd name="connsiteX2" fmla="*/ 1657433 w 1836805"/>
                  <a:gd name="connsiteY2" fmla="*/ 0 h 1076213"/>
                  <a:gd name="connsiteX3" fmla="*/ 1836805 w 1836805"/>
                  <a:gd name="connsiteY3" fmla="*/ 179372 h 1076213"/>
                  <a:gd name="connsiteX4" fmla="*/ 1836805 w 1836805"/>
                  <a:gd name="connsiteY4" fmla="*/ 896841 h 1076213"/>
                  <a:gd name="connsiteX5" fmla="*/ 1657433 w 1836805"/>
                  <a:gd name="connsiteY5" fmla="*/ 1076213 h 1076213"/>
                  <a:gd name="connsiteX6" fmla="*/ 179372 w 1836805"/>
                  <a:gd name="connsiteY6" fmla="*/ 1076213 h 1076213"/>
                  <a:gd name="connsiteX7" fmla="*/ 0 w 1836805"/>
                  <a:gd name="connsiteY7" fmla="*/ 896841 h 1076213"/>
                  <a:gd name="connsiteX8" fmla="*/ 0 w 1836805"/>
                  <a:gd name="connsiteY8" fmla="*/ 179372 h 10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36805" h="1076213">
                    <a:moveTo>
                      <a:pt x="0" y="179372"/>
                    </a:moveTo>
                    <a:cubicBezTo>
                      <a:pt x="0" y="80308"/>
                      <a:pt x="80308" y="0"/>
                      <a:pt x="179372" y="0"/>
                    </a:cubicBezTo>
                    <a:lnTo>
                      <a:pt x="1657433" y="0"/>
                    </a:lnTo>
                    <a:cubicBezTo>
                      <a:pt x="1756497" y="0"/>
                      <a:pt x="1836805" y="80308"/>
                      <a:pt x="1836805" y="179372"/>
                    </a:cubicBezTo>
                    <a:lnTo>
                      <a:pt x="1836805" y="896841"/>
                    </a:lnTo>
                    <a:cubicBezTo>
                      <a:pt x="1836805" y="995905"/>
                      <a:pt x="1756497" y="1076213"/>
                      <a:pt x="1657433" y="1076213"/>
                    </a:cubicBezTo>
                    <a:lnTo>
                      <a:pt x="179372" y="1076213"/>
                    </a:lnTo>
                    <a:cubicBezTo>
                      <a:pt x="80308" y="1076213"/>
                      <a:pt x="0" y="995905"/>
                      <a:pt x="0" y="896841"/>
                    </a:cubicBezTo>
                    <a:lnTo>
                      <a:pt x="0" y="179372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223986" tIns="138261" rIns="223986" bIns="138261" spcCol="1270" anchor="ctr"/>
              <a:lstStyle/>
              <a:p>
                <a:pPr algn="ctr" defTabSz="200025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500"/>
              </a:p>
            </p:txBody>
          </p:sp>
          <p:sp>
            <p:nvSpPr>
              <p:cNvPr id="79896" name="矩形 11"/>
              <p:cNvSpPr>
                <a:spLocks noChangeArrowheads="1"/>
              </p:cNvSpPr>
              <p:nvPr/>
            </p:nvSpPr>
            <p:spPr bwMode="auto">
              <a:xfrm>
                <a:off x="2065130" y="2371189"/>
                <a:ext cx="126188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2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浅拷贝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893" name="矩形 14"/>
            <p:cNvSpPr>
              <a:spLocks noChangeArrowheads="1"/>
            </p:cNvSpPr>
            <p:nvPr/>
          </p:nvSpPr>
          <p:spPr bwMode="auto">
            <a:xfrm>
              <a:off x="3698068" y="2265749"/>
              <a:ext cx="4150532" cy="700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50000"/>
                </a:lnSpc>
              </a:pPr>
              <a:r>
                <a:rPr lang="zh-CN" altLang="zh-CN" sz="1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拷贝构造函数</a:t>
              </a:r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中若只完成数据成员本身的赋值，称为</a:t>
              </a:r>
              <a:r>
                <a:rPr lang="zh-CN" altLang="zh-CN" sz="1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“浅拷贝”</a:t>
              </a:r>
              <a:endParaRPr lang="zh-CN" altLang="en-US" sz="14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1519238" y="3746500"/>
            <a:ext cx="6343650" cy="1076325"/>
            <a:chOff x="1781813" y="3484620"/>
            <a:chExt cx="6344761" cy="1076213"/>
          </a:xfrm>
        </p:grpSpPr>
        <p:grpSp>
          <p:nvGrpSpPr>
            <p:cNvPr id="79887" name="组合 13"/>
            <p:cNvGrpSpPr>
              <a:grpSpLocks/>
            </p:cNvGrpSpPr>
            <p:nvPr/>
          </p:nvGrpSpPr>
          <p:grpSpPr bwMode="auto">
            <a:xfrm>
              <a:off x="1781813" y="3484620"/>
              <a:ext cx="6344761" cy="1076213"/>
              <a:chOff x="1781813" y="3484620"/>
              <a:chExt cx="6344761" cy="1076213"/>
            </a:xfrm>
          </p:grpSpPr>
          <p:sp>
            <p:nvSpPr>
              <p:cNvPr id="10" name="任意多边形 9"/>
              <p:cNvSpPr/>
              <p:nvPr/>
            </p:nvSpPr>
            <p:spPr>
              <a:xfrm>
                <a:off x="3596643" y="3484620"/>
                <a:ext cx="4529931" cy="1076213"/>
              </a:xfrm>
              <a:custGeom>
                <a:avLst/>
                <a:gdLst>
                  <a:gd name="connsiteX0" fmla="*/ 0 w 4529729"/>
                  <a:gd name="connsiteY0" fmla="*/ 134527 h 1076213"/>
                  <a:gd name="connsiteX1" fmla="*/ 3991623 w 4529729"/>
                  <a:gd name="connsiteY1" fmla="*/ 134527 h 1076213"/>
                  <a:gd name="connsiteX2" fmla="*/ 3991623 w 4529729"/>
                  <a:gd name="connsiteY2" fmla="*/ 0 h 1076213"/>
                  <a:gd name="connsiteX3" fmla="*/ 4529729 w 4529729"/>
                  <a:gd name="connsiteY3" fmla="*/ 538107 h 1076213"/>
                  <a:gd name="connsiteX4" fmla="*/ 3991623 w 4529729"/>
                  <a:gd name="connsiteY4" fmla="*/ 1076213 h 1076213"/>
                  <a:gd name="connsiteX5" fmla="*/ 3991623 w 4529729"/>
                  <a:gd name="connsiteY5" fmla="*/ 941686 h 1076213"/>
                  <a:gd name="connsiteX6" fmla="*/ 0 w 4529729"/>
                  <a:gd name="connsiteY6" fmla="*/ 941686 h 1076213"/>
                  <a:gd name="connsiteX7" fmla="*/ 0 w 4529729"/>
                  <a:gd name="connsiteY7" fmla="*/ 134527 h 10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529729" h="1076213">
                    <a:moveTo>
                      <a:pt x="0" y="134527"/>
                    </a:moveTo>
                    <a:lnTo>
                      <a:pt x="3991623" y="134527"/>
                    </a:lnTo>
                    <a:lnTo>
                      <a:pt x="3991623" y="0"/>
                    </a:lnTo>
                    <a:lnTo>
                      <a:pt x="4529729" y="538107"/>
                    </a:lnTo>
                    <a:lnTo>
                      <a:pt x="3991623" y="1076213"/>
                    </a:lnTo>
                    <a:lnTo>
                      <a:pt x="3991623" y="941686"/>
                    </a:lnTo>
                    <a:lnTo>
                      <a:pt x="0" y="941686"/>
                    </a:lnTo>
                    <a:lnTo>
                      <a:pt x="0" y="134527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tint val="40000"/>
                  <a:alpha val="90000"/>
                  <a:hueOff val="1428006"/>
                  <a:satOff val="-24171"/>
                  <a:lumOff val="639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1428006"/>
                  <a:satOff val="-24171"/>
                  <a:lumOff val="639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1428006"/>
                  <a:satOff val="-24171"/>
                  <a:lumOff val="639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lIns="15240" tIns="149767" rIns="418820" bIns="149767" spcCol="1270"/>
              <a:lstStyle/>
              <a:p>
                <a:pPr marL="228600" lvl="1" indent="-228600" defTabSz="10668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400" dirty="0"/>
              </a:p>
              <a:p>
                <a:pPr marL="228600" lvl="1" indent="-228600" defTabSz="1066800">
                  <a:lnSpc>
                    <a:spcPct val="90000"/>
                  </a:lnSpc>
                  <a:spcAft>
                    <a:spcPct val="15000"/>
                  </a:spcAft>
                  <a:buFontTx/>
                  <a:buChar char="••"/>
                  <a:defRPr/>
                </a:pPr>
                <a:endParaRPr lang="zh-CN" altLang="en-US" sz="2400" dirty="0"/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1781813" y="3484620"/>
                <a:ext cx="1814830" cy="1076213"/>
              </a:xfrm>
              <a:custGeom>
                <a:avLst/>
                <a:gdLst>
                  <a:gd name="connsiteX0" fmla="*/ 0 w 1815032"/>
                  <a:gd name="connsiteY0" fmla="*/ 179372 h 1076213"/>
                  <a:gd name="connsiteX1" fmla="*/ 179372 w 1815032"/>
                  <a:gd name="connsiteY1" fmla="*/ 0 h 1076213"/>
                  <a:gd name="connsiteX2" fmla="*/ 1635660 w 1815032"/>
                  <a:gd name="connsiteY2" fmla="*/ 0 h 1076213"/>
                  <a:gd name="connsiteX3" fmla="*/ 1815032 w 1815032"/>
                  <a:gd name="connsiteY3" fmla="*/ 179372 h 1076213"/>
                  <a:gd name="connsiteX4" fmla="*/ 1815032 w 1815032"/>
                  <a:gd name="connsiteY4" fmla="*/ 896841 h 1076213"/>
                  <a:gd name="connsiteX5" fmla="*/ 1635660 w 1815032"/>
                  <a:gd name="connsiteY5" fmla="*/ 1076213 h 1076213"/>
                  <a:gd name="connsiteX6" fmla="*/ 179372 w 1815032"/>
                  <a:gd name="connsiteY6" fmla="*/ 1076213 h 1076213"/>
                  <a:gd name="connsiteX7" fmla="*/ 0 w 1815032"/>
                  <a:gd name="connsiteY7" fmla="*/ 896841 h 1076213"/>
                  <a:gd name="connsiteX8" fmla="*/ 0 w 1815032"/>
                  <a:gd name="connsiteY8" fmla="*/ 179372 h 10762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815032" h="1076213">
                    <a:moveTo>
                      <a:pt x="0" y="179372"/>
                    </a:moveTo>
                    <a:cubicBezTo>
                      <a:pt x="0" y="80308"/>
                      <a:pt x="80308" y="0"/>
                      <a:pt x="179372" y="0"/>
                    </a:cubicBezTo>
                    <a:lnTo>
                      <a:pt x="1635660" y="0"/>
                    </a:lnTo>
                    <a:cubicBezTo>
                      <a:pt x="1734724" y="0"/>
                      <a:pt x="1815032" y="80308"/>
                      <a:pt x="1815032" y="179372"/>
                    </a:cubicBezTo>
                    <a:lnTo>
                      <a:pt x="1815032" y="896841"/>
                    </a:lnTo>
                    <a:cubicBezTo>
                      <a:pt x="1815032" y="995905"/>
                      <a:pt x="1734724" y="1076213"/>
                      <a:pt x="1635660" y="1076213"/>
                    </a:cubicBezTo>
                    <a:lnTo>
                      <a:pt x="179372" y="1076213"/>
                    </a:lnTo>
                    <a:cubicBezTo>
                      <a:pt x="80308" y="1076213"/>
                      <a:pt x="0" y="995905"/>
                      <a:pt x="0" y="896841"/>
                    </a:cubicBezTo>
                    <a:lnTo>
                      <a:pt x="0" y="179372"/>
                    </a:lnTo>
                    <a:close/>
                  </a:path>
                </a:pathLst>
              </a:custGeom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1856823"/>
                  <a:satOff val="-56410"/>
                  <a:lumOff val="18628"/>
                  <a:alphaOff val="0"/>
                </a:schemeClr>
              </a:fillRef>
              <a:effectRef idx="1">
                <a:schemeClr val="accent4">
                  <a:hueOff val="1856823"/>
                  <a:satOff val="-56410"/>
                  <a:lumOff val="1862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lIns="220176" tIns="136356" rIns="220176" bIns="136356" spcCol="1270" anchor="ctr"/>
              <a:lstStyle/>
              <a:p>
                <a:pPr algn="ctr" defTabSz="1955800">
                  <a:lnSpc>
                    <a:spcPct val="90000"/>
                  </a:lnSpc>
                  <a:spcAft>
                    <a:spcPct val="35000"/>
                  </a:spcAft>
                  <a:defRPr/>
                </a:pPr>
                <a:endParaRPr lang="zh-CN" altLang="en-US" sz="4400"/>
              </a:p>
            </p:txBody>
          </p:sp>
          <p:sp>
            <p:nvSpPr>
              <p:cNvPr id="79891" name="矩形 25"/>
              <p:cNvSpPr>
                <a:spLocks noChangeArrowheads="1"/>
              </p:cNvSpPr>
              <p:nvPr/>
            </p:nvSpPr>
            <p:spPr bwMode="auto">
              <a:xfrm>
                <a:off x="2065130" y="3761116"/>
                <a:ext cx="1261884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en-US" sz="2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深拷贝</a:t>
                </a:r>
                <a:endParaRPr lang="zh-CN" altLang="en-US" sz="28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9888" name="矩形 29"/>
            <p:cNvSpPr>
              <a:spLocks noChangeArrowheads="1"/>
            </p:cNvSpPr>
            <p:nvPr/>
          </p:nvSpPr>
          <p:spPr bwMode="auto">
            <a:xfrm>
              <a:off x="3698068" y="3677788"/>
              <a:ext cx="4150532" cy="738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这种将所有数据都进行复制的</a:t>
              </a:r>
              <a:r>
                <a:rPr lang="zh-CN" altLang="zh-CN" sz="1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拷贝构造函数</a:t>
              </a:r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称之为</a:t>
              </a:r>
              <a:r>
                <a:rPr lang="zh-CN" altLang="zh-CN" sz="1400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“深拷贝”</a:t>
              </a:r>
              <a:r>
                <a:rPr lang="zh-CN" altLang="zh-CN" sz="1400">
                  <a:latin typeface="微软雅黑" pitchFamily="34" charset="-122"/>
                  <a:ea typeface="微软雅黑" pitchFamily="34" charset="-122"/>
                </a:rPr>
                <a:t>。</a:t>
              </a:r>
              <a:endParaRPr lang="zh-CN" altLang="en-US" sz="14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3" name="组合 32"/>
          <p:cNvGrpSpPr>
            <a:grpSpLocks/>
          </p:cNvGrpSpPr>
          <p:nvPr/>
        </p:nvGrpSpPr>
        <p:grpSpPr bwMode="auto">
          <a:xfrm>
            <a:off x="501650" y="5429250"/>
            <a:ext cx="8137525" cy="850900"/>
            <a:chOff x="524554" y="1630628"/>
            <a:chExt cx="8137525" cy="851320"/>
          </a:xfrm>
        </p:grpSpPr>
        <p:grpSp>
          <p:nvGrpSpPr>
            <p:cNvPr id="79883" name="组合 39"/>
            <p:cNvGrpSpPr>
              <a:grpSpLocks/>
            </p:cNvGrpSpPr>
            <p:nvPr/>
          </p:nvGrpSpPr>
          <p:grpSpPr bwMode="auto">
            <a:xfrm>
              <a:off x="524554" y="1630628"/>
              <a:ext cx="8137525" cy="851320"/>
              <a:chOff x="669018" y="1674133"/>
              <a:chExt cx="8137525" cy="851320"/>
            </a:xfrm>
          </p:grpSpPr>
          <p:sp>
            <p:nvSpPr>
              <p:cNvPr id="36" name="矩形 35"/>
              <p:cNvSpPr/>
              <p:nvPr/>
            </p:nvSpPr>
            <p:spPr bwMode="auto">
              <a:xfrm>
                <a:off x="669018" y="1674133"/>
                <a:ext cx="8137525" cy="851320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7" name="剪去对角的矩形 3"/>
              <p:cNvSpPr>
                <a:spLocks/>
              </p:cNvSpPr>
              <p:nvPr/>
            </p:nvSpPr>
            <p:spPr bwMode="auto">
              <a:xfrm>
                <a:off x="1188131" y="1879022"/>
                <a:ext cx="3382962" cy="470132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浅拷贝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</p:grpSp>
        <p:pic>
          <p:nvPicPr>
            <p:cNvPr id="79884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1914835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0" y="1251857"/>
            <a:ext cx="4702629" cy="1611086"/>
          </a:xfrm>
          <a:prstGeom prst="rect">
            <a:avLst/>
          </a:prstGeom>
          <a:gradFill>
            <a:gsLst>
              <a:gs pos="36000">
                <a:schemeClr val="bg1">
                  <a:alpha val="0"/>
                </a:schemeClr>
              </a:gs>
              <a:gs pos="100000">
                <a:srgbClr val="00B0F0">
                  <a:alpha val="17000"/>
                </a:srgbClr>
              </a:gs>
            </a:gsLst>
            <a:lin ang="1080000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latin typeface="Arial" pitchFamily="34" charset="0"/>
              <a:ea typeface="宋体" pitchFamily="2" charset="-122"/>
            </a:endParaRPr>
          </a:p>
        </p:txBody>
      </p:sp>
      <p:sp>
        <p:nvSpPr>
          <p:cNvPr id="80901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367" y="1389534"/>
            <a:ext cx="762284" cy="11200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0903" name="矩形 1"/>
          <p:cNvSpPr>
            <a:spLocks noChangeArrowheads="1"/>
          </p:cNvSpPr>
          <p:nvPr/>
        </p:nvSpPr>
        <p:spPr bwMode="auto">
          <a:xfrm>
            <a:off x="903288" y="1830388"/>
            <a:ext cx="3462337" cy="839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en-US">
                <a:latin typeface="微软雅黑" pitchFamily="34" charset="-122"/>
                <a:ea typeface="微软雅黑" pitchFamily="34" charset="-122"/>
              </a:rPr>
              <a:t>例</a:t>
            </a:r>
            <a:r>
              <a:rPr lang="en-US" altLang="zh-CN">
                <a:latin typeface="微软雅黑" pitchFamily="34" charset="-122"/>
                <a:ea typeface="微软雅黑" pitchFamily="34" charset="-122"/>
              </a:rPr>
              <a:t>2-14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调用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析构函数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进行对象资源释放后，程序无法正常终止。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904" name="矩形 3"/>
          <p:cNvSpPr>
            <a:spLocks noChangeArrowheads="1"/>
          </p:cNvSpPr>
          <p:nvPr/>
        </p:nvSpPr>
        <p:spPr bwMode="auto">
          <a:xfrm>
            <a:off x="906463" y="1436688"/>
            <a:ext cx="8001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400" b="1">
                <a:latin typeface="微软雅黑" pitchFamily="34" charset="-122"/>
                <a:ea typeface="微软雅黑" pitchFamily="34" charset="-122"/>
              </a:rPr>
              <a:t>思考</a:t>
            </a:r>
          </a:p>
        </p:txBody>
      </p: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527050" y="3271838"/>
            <a:ext cx="3446463" cy="2722562"/>
            <a:chOff x="526421" y="3271725"/>
            <a:chExt cx="3446864" cy="2722552"/>
          </a:xfrm>
        </p:grpSpPr>
        <p:pic>
          <p:nvPicPr>
            <p:cNvPr id="80909" name="Picture 7" descr="2-3-5-深拷贝-例2-14运行结果错误分析-图2-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9868" y="3271725"/>
              <a:ext cx="2352675" cy="1630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10" name="矩形 4"/>
            <p:cNvSpPr>
              <a:spLocks noChangeArrowheads="1"/>
            </p:cNvSpPr>
            <p:nvPr/>
          </p:nvSpPr>
          <p:spPr bwMode="auto">
            <a:xfrm>
              <a:off x="526421" y="5154047"/>
              <a:ext cx="3446864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>
                <a:lnSpc>
                  <a:spcPct val="135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两个对象的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m_pCarname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指向同一个空间</a:t>
              </a: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081588" y="3271838"/>
            <a:ext cx="2952750" cy="2732087"/>
            <a:chOff x="5082047" y="3271725"/>
            <a:chExt cx="2951635" cy="2732413"/>
          </a:xfrm>
        </p:grpSpPr>
        <p:pic>
          <p:nvPicPr>
            <p:cNvPr id="80907" name="Picture 8" descr="2-3-5-深拷贝-例2-14运行结果错误分析-图2-2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2047" y="3271725"/>
              <a:ext cx="2790825" cy="1860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0908" name="矩形 5"/>
            <p:cNvSpPr>
              <a:spLocks noChangeArrowheads="1"/>
            </p:cNvSpPr>
            <p:nvPr/>
          </p:nvSpPr>
          <p:spPr bwMode="auto">
            <a:xfrm>
              <a:off x="5138841" y="5163908"/>
              <a:ext cx="2894841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会因为对已释放的空间进行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二次释放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而出错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7" descr="放大镜小人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3" y="1617663"/>
            <a:ext cx="2082800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82" name="矩形 7"/>
          <p:cNvSpPr>
            <a:spLocks noChangeArrowheads="1"/>
          </p:cNvSpPr>
          <p:nvPr/>
        </p:nvSpPr>
        <p:spPr bwMode="auto">
          <a:xfrm>
            <a:off x="2263775" y="1666875"/>
            <a:ext cx="6359525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 sz="2800" b="1">
                <a:latin typeface="微软雅黑" pitchFamily="34" charset="-122"/>
                <a:ea typeface="微软雅黑" pitchFamily="34" charset="-122"/>
              </a:rPr>
              <a:t>原因在于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，创建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myseccar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时使用的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拷贝构造函数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中仅对指针变量本身进行了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赋值操作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，而没有让对象的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m_pCarname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指针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指向独立空间。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92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782638" y="3586163"/>
            <a:ext cx="7743825" cy="1976437"/>
            <a:chOff x="783089" y="3585489"/>
            <a:chExt cx="7743825" cy="1976428"/>
          </a:xfrm>
        </p:grpSpPr>
        <p:grpSp>
          <p:nvGrpSpPr>
            <p:cNvPr id="81926" name="组合 18"/>
            <p:cNvGrpSpPr>
              <a:grpSpLocks/>
            </p:cNvGrpSpPr>
            <p:nvPr/>
          </p:nvGrpSpPr>
          <p:grpSpPr bwMode="auto">
            <a:xfrm>
              <a:off x="783089" y="4210954"/>
              <a:ext cx="7743825" cy="1350963"/>
              <a:chOff x="524554" y="1630628"/>
              <a:chExt cx="8137525" cy="1352058"/>
            </a:xfrm>
          </p:grpSpPr>
          <p:grpSp>
            <p:nvGrpSpPr>
              <p:cNvPr id="81928" name="组合 17"/>
              <p:cNvGrpSpPr>
                <a:grpSpLocks/>
              </p:cNvGrpSpPr>
              <p:nvPr/>
            </p:nvGrpSpPr>
            <p:grpSpPr bwMode="auto">
              <a:xfrm>
                <a:off x="524554" y="1630628"/>
                <a:ext cx="8137525" cy="1352058"/>
                <a:chOff x="669018" y="1674133"/>
                <a:chExt cx="8137525" cy="1352058"/>
              </a:xfrm>
            </p:grpSpPr>
            <p:sp>
              <p:nvSpPr>
                <p:cNvPr id="15" name="矩形 14"/>
                <p:cNvSpPr/>
                <p:nvPr/>
              </p:nvSpPr>
              <p:spPr bwMode="auto">
                <a:xfrm>
                  <a:off x="669018" y="1674140"/>
                  <a:ext cx="8137525" cy="1352051"/>
                </a:xfrm>
                <a:prstGeom prst="rect">
                  <a:avLst/>
                </a:prstGeom>
                <a:ln w="9525">
                  <a:solidFill>
                    <a:srgbClr val="00B0F0"/>
                  </a:solidFill>
                </a:ln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16" name="剪去对角的矩形 3"/>
                <p:cNvSpPr>
                  <a:spLocks/>
                </p:cNvSpPr>
                <p:nvPr/>
              </p:nvSpPr>
              <p:spPr bwMode="auto">
                <a:xfrm>
                  <a:off x="1187831" y="1879092"/>
                  <a:ext cx="3383128" cy="468691"/>
                </a:xfrm>
                <a:custGeom>
                  <a:avLst/>
                  <a:gdLst>
                    <a:gd name="T0" fmla="*/ 0 w 1606550"/>
                    <a:gd name="T1" fmla="*/ 0 h 585787"/>
                    <a:gd name="T2" fmla="*/ 1508917 w 1606550"/>
                    <a:gd name="T3" fmla="*/ 0 h 585787"/>
                    <a:gd name="T4" fmla="*/ 1606550 w 1606550"/>
                    <a:gd name="T5" fmla="*/ 97633 h 585787"/>
                    <a:gd name="T6" fmla="*/ 1606550 w 1606550"/>
                    <a:gd name="T7" fmla="*/ 585787 h 585787"/>
                    <a:gd name="T8" fmla="*/ 1606550 w 1606550"/>
                    <a:gd name="T9" fmla="*/ 585787 h 585787"/>
                    <a:gd name="T10" fmla="*/ 97633 w 1606550"/>
                    <a:gd name="T11" fmla="*/ 585787 h 585787"/>
                    <a:gd name="T12" fmla="*/ 0 w 1606550"/>
                    <a:gd name="T13" fmla="*/ 488154 h 585787"/>
                    <a:gd name="T14" fmla="*/ 0 w 1606550"/>
                    <a:gd name="T15" fmla="*/ 0 h 585787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606550"/>
                    <a:gd name="T25" fmla="*/ 0 h 585787"/>
                    <a:gd name="T26" fmla="*/ 1606550 w 1606550"/>
                    <a:gd name="T27" fmla="*/ 585787 h 585787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606550" h="585787">
                      <a:moveTo>
                        <a:pt x="0" y="0"/>
                      </a:moveTo>
                      <a:lnTo>
                        <a:pt x="1508917" y="0"/>
                      </a:lnTo>
                      <a:lnTo>
                        <a:pt x="1606550" y="97633"/>
                      </a:lnTo>
                      <a:lnTo>
                        <a:pt x="1606550" y="585787"/>
                      </a:lnTo>
                      <a:lnTo>
                        <a:pt x="97633" y="585787"/>
                      </a:lnTo>
                      <a:lnTo>
                        <a:pt x="0" y="488154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  <a:effectLst>
                  <a:outerShdw blurRad="50800" dist="38100" dir="2700000" algn="tl" rotWithShape="0">
                    <a:srgbClr val="808080">
                      <a:alpha val="42999"/>
                    </a:srgbClr>
                  </a:outerShdw>
                </a:effectLst>
                <a:extLst/>
              </p:spPr>
              <p:txBody>
                <a:bodyPr anchor="ctr" anchorCtr="1"/>
                <a:lstStyle/>
                <a:p>
                  <a:pPr algn="ctr">
                    <a:buFont typeface="Arial" pitchFamily="34" charset="0"/>
                    <a:buNone/>
                    <a:defRPr/>
                  </a:pPr>
                  <a:r>
                    <a:rPr lang="zh-CN" altLang="en-US" sz="2000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深拷贝</a:t>
                  </a:r>
                  <a:r>
                    <a:rPr lang="zh-CN" altLang="en-US" sz="2000" dirty="0">
                      <a:solidFill>
                        <a:srgbClr val="FFFF00"/>
                      </a:solidFill>
                      <a:latin typeface="微软雅黑" pitchFamily="34" charset="-122"/>
                      <a:ea typeface="微软雅黑" pitchFamily="34" charset="-122"/>
                    </a:rPr>
                    <a:t>案例代码</a:t>
                  </a:r>
                </a:p>
              </p:txBody>
            </p:sp>
            <p:sp>
              <p:nvSpPr>
                <p:cNvPr id="81932" name="矩形 1"/>
                <p:cNvSpPr>
                  <a:spLocks noChangeArrowheads="1"/>
                </p:cNvSpPr>
                <p:nvPr/>
              </p:nvSpPr>
              <p:spPr bwMode="auto">
                <a:xfrm>
                  <a:off x="1076368" y="2549093"/>
                  <a:ext cx="4081236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r>
                    <a:rPr lang="zh-CN" altLang="zh-CN" sz="2000" b="1">
                      <a:solidFill>
                        <a:srgbClr val="00B0F0"/>
                      </a:solidFill>
                      <a:latin typeface="微软雅黑" pitchFamily="34" charset="-122"/>
                      <a:ea typeface="微软雅黑" pitchFamily="34" charset="-122"/>
                    </a:rPr>
                    <a:t>如例</a:t>
                  </a:r>
                  <a:r>
                    <a:rPr lang="en-US" altLang="zh-CN" sz="2000" b="1">
                      <a:solidFill>
                        <a:srgbClr val="00B0F0"/>
                      </a:solidFill>
                      <a:latin typeface="微软雅黑" pitchFamily="34" charset="-122"/>
                      <a:ea typeface="微软雅黑" pitchFamily="34" charset="-122"/>
                    </a:rPr>
                    <a:t>2-15</a:t>
                  </a:r>
                  <a:r>
                    <a:rPr lang="zh-CN" altLang="zh-CN" sz="2000" b="1">
                      <a:solidFill>
                        <a:srgbClr val="00B0F0"/>
                      </a:solidFill>
                      <a:latin typeface="微软雅黑" pitchFamily="34" charset="-122"/>
                      <a:ea typeface="微软雅黑" pitchFamily="34" charset="-122"/>
                    </a:rPr>
                    <a:t>所示</a:t>
                  </a:r>
                  <a:endParaRPr lang="zh-CN" altLang="en-US" sz="2000" b="1">
                    <a:solidFill>
                      <a:srgbClr val="00B0F0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cxnSp>
              <p:nvCxnSpPr>
                <p:cNvPr id="81933" name="直线连接符 9"/>
                <p:cNvCxnSpPr>
                  <a:cxnSpLocks noChangeShapeType="1"/>
                </p:cNvCxnSpPr>
                <p:nvPr/>
              </p:nvCxnSpPr>
              <p:spPr bwMode="auto">
                <a:xfrm>
                  <a:off x="1188131" y="2483301"/>
                  <a:ext cx="7226401" cy="0"/>
                </a:xfrm>
                <a:prstGeom prst="line">
                  <a:avLst/>
                </a:prstGeom>
                <a:noFill/>
                <a:ln w="28575">
                  <a:solidFill>
                    <a:srgbClr val="00ACE6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pic>
            <p:nvPicPr>
              <p:cNvPr id="81929" name="图片 24">
                <a:hlinkClick r:id="rId5" action="ppaction://hlinkfile"/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48835" y="2473058"/>
                <a:ext cx="2121233" cy="390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81927" name="矩形 2"/>
            <p:cNvSpPr>
              <a:spLocks noChangeArrowheads="1"/>
            </p:cNvSpPr>
            <p:nvPr/>
          </p:nvSpPr>
          <p:spPr bwMode="auto">
            <a:xfrm>
              <a:off x="2269556" y="3585489"/>
              <a:ext cx="180049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b="1">
                  <a:latin typeface="微软雅黑" pitchFamily="34" charset="-122"/>
                  <a:ea typeface="微软雅黑" pitchFamily="34" charset="-122"/>
                </a:rPr>
                <a:t>具体解决方案：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8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sp>
        <p:nvSpPr>
          <p:cNvPr id="6" name="AutoShape 207"/>
          <p:cNvSpPr>
            <a:spLocks noChangeArrowheads="1"/>
          </p:cNvSpPr>
          <p:nvPr/>
        </p:nvSpPr>
        <p:spPr bwMode="auto">
          <a:xfrm>
            <a:off x="217488" y="989013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8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9224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5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矩形 31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9227" name="组合 1"/>
          <p:cNvGrpSpPr>
            <a:grpSpLocks/>
          </p:cNvGrpSpPr>
          <p:nvPr/>
        </p:nvGrpSpPr>
        <p:grpSpPr bwMode="auto">
          <a:xfrm>
            <a:off x="1114425" y="2979738"/>
            <a:ext cx="6651625" cy="577850"/>
            <a:chOff x="1051522" y="2276476"/>
            <a:chExt cx="6652723" cy="577956"/>
          </a:xfrm>
        </p:grpSpPr>
        <p:grpSp>
          <p:nvGrpSpPr>
            <p:cNvPr id="9260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9263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83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0877" y="5393260"/>
                  <a:ext cx="5806999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9269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85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763" y="4868192"/>
                    <a:ext cx="6137462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86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103" y="4983530"/>
                    <a:ext cx="5689499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79" name="Line 188"/>
              <p:cNvSpPr>
                <a:spLocks noChangeShapeType="1"/>
              </p:cNvSpPr>
              <p:nvPr/>
            </p:nvSpPr>
            <p:spPr bwMode="auto">
              <a:xfrm flipH="1">
                <a:off x="1499994" y="5330201"/>
                <a:ext cx="1498106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9265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1" name="Oval 148"/>
                <p:cNvSpPr>
                  <a:spLocks noChangeArrowheads="1"/>
                </p:cNvSpPr>
                <p:nvPr/>
              </p:nvSpPr>
              <p:spPr bwMode="auto">
                <a:xfrm>
                  <a:off x="1099622" y="4776118"/>
                  <a:ext cx="903573" cy="907182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2" name="Oval 151"/>
                <p:cNvSpPr>
                  <a:spLocks noChangeArrowheads="1"/>
                </p:cNvSpPr>
                <p:nvPr/>
              </p:nvSpPr>
              <p:spPr bwMode="auto">
                <a:xfrm>
                  <a:off x="1415611" y="4802262"/>
                  <a:ext cx="242869" cy="243135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9261" name="TextBox 317"/>
            <p:cNvSpPr txBox="1">
              <a:spLocks noChangeArrowheads="1"/>
            </p:cNvSpPr>
            <p:nvPr/>
          </p:nvSpPr>
          <p:spPr bwMode="auto">
            <a:xfrm>
              <a:off x="1051522" y="2364926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2.5.1</a:t>
              </a:r>
              <a:endParaRPr lang="zh-CN" altLang="en-US" sz="1600"/>
            </a:p>
          </p:txBody>
        </p:sp>
        <p:sp>
          <p:nvSpPr>
            <p:cNvPr id="9262" name="TextBox 320"/>
            <p:cNvSpPr txBox="1">
              <a:spLocks noChangeArrowheads="1"/>
            </p:cNvSpPr>
            <p:nvPr/>
          </p:nvSpPr>
          <p:spPr bwMode="auto">
            <a:xfrm>
              <a:off x="3213100" y="2334523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静态成员函数</a:t>
              </a:r>
            </a:p>
          </p:txBody>
        </p:sp>
      </p:grpSp>
      <p:grpSp>
        <p:nvGrpSpPr>
          <p:cNvPr id="9228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925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925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9229" name="组合 2"/>
          <p:cNvGrpSpPr>
            <a:grpSpLocks/>
          </p:cNvGrpSpPr>
          <p:nvPr/>
        </p:nvGrpSpPr>
        <p:grpSpPr bwMode="auto">
          <a:xfrm>
            <a:off x="1103313" y="3695700"/>
            <a:ext cx="6692900" cy="614363"/>
            <a:chOff x="1040636" y="2814639"/>
            <a:chExt cx="6693664" cy="612880"/>
          </a:xfrm>
        </p:grpSpPr>
        <p:grpSp>
          <p:nvGrpSpPr>
            <p:cNvPr id="9245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9251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1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5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9255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3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067"/>
                    <a:ext cx="6232003" cy="720758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4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7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9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90" name="Oval 151"/>
              <p:cNvSpPr>
                <a:spLocks noChangeArrowheads="1"/>
              </p:cNvSpPr>
              <p:nvPr/>
            </p:nvSpPr>
            <p:spPr bwMode="auto">
              <a:xfrm>
                <a:off x="1251410" y="5063556"/>
                <a:ext cx="170715" cy="170485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9246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04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6384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05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1" cy="170069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9247" name="TextBox 321"/>
            <p:cNvSpPr txBox="1">
              <a:spLocks noChangeArrowheads="1"/>
            </p:cNvSpPr>
            <p:nvPr/>
          </p:nvSpPr>
          <p:spPr bwMode="auto">
            <a:xfrm>
              <a:off x="3213100" y="2896865"/>
              <a:ext cx="3027645" cy="368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用</a:t>
              </a:r>
              <a:r>
                <a:rPr lang="en-US" altLang="zh-CN">
                  <a:latin typeface="微软雅黑" pitchFamily="34" charset="-122"/>
                  <a:ea typeface="微软雅黑" pitchFamily="34" charset="-122"/>
                </a:rPr>
                <a:t>const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修饰的成员函数</a:t>
              </a:r>
            </a:p>
          </p:txBody>
        </p:sp>
        <p:sp>
          <p:nvSpPr>
            <p:cNvPr id="9248" name="TextBox 317"/>
            <p:cNvSpPr txBox="1">
              <a:spLocks noChangeArrowheads="1"/>
            </p:cNvSpPr>
            <p:nvPr/>
          </p:nvSpPr>
          <p:spPr bwMode="auto">
            <a:xfrm>
              <a:off x="1040636" y="2914565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2.5.2</a:t>
              </a:r>
              <a:endParaRPr lang="zh-CN" altLang="en-US" sz="1600"/>
            </a:p>
          </p:txBody>
        </p:sp>
      </p:grpSp>
      <p:grpSp>
        <p:nvGrpSpPr>
          <p:cNvPr id="9230" name="组合 4"/>
          <p:cNvGrpSpPr>
            <a:grpSpLocks/>
          </p:cNvGrpSpPr>
          <p:nvPr/>
        </p:nvGrpSpPr>
        <p:grpSpPr bwMode="auto">
          <a:xfrm>
            <a:off x="1103313" y="4448175"/>
            <a:ext cx="6692900" cy="612775"/>
            <a:chOff x="1040636" y="3360738"/>
            <a:chExt cx="6693664" cy="614469"/>
          </a:xfrm>
        </p:grpSpPr>
        <p:grpSp>
          <p:nvGrpSpPr>
            <p:cNvPr id="9232" name="组合 314"/>
            <p:cNvGrpSpPr>
              <a:grpSpLocks/>
            </p:cNvGrpSpPr>
            <p:nvPr/>
          </p:nvGrpSpPr>
          <p:grpSpPr bwMode="auto">
            <a:xfrm>
              <a:off x="1328739" y="3397251"/>
              <a:ext cx="6405561" cy="577956"/>
              <a:chOff x="1252258" y="5045323"/>
              <a:chExt cx="7405967" cy="669007"/>
            </a:xfrm>
          </p:grpSpPr>
          <p:grpSp>
            <p:nvGrpSpPr>
              <p:cNvPr id="9238" name="组合 331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9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2432"/>
                  <a:ext cx="5897915" cy="321898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9242" name="组合 335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01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343"/>
                    <a:ext cx="6232003" cy="719775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02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979"/>
                    <a:ext cx="5782271" cy="488504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97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31054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98" name="Oval 151"/>
              <p:cNvSpPr>
                <a:spLocks noChangeArrowheads="1"/>
              </p:cNvSpPr>
              <p:nvPr/>
            </p:nvSpPr>
            <p:spPr bwMode="auto">
              <a:xfrm>
                <a:off x="1251410" y="5063867"/>
                <a:ext cx="170715" cy="17136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9233" name="组合 316"/>
            <p:cNvGrpSpPr>
              <a:grpSpLocks/>
            </p:cNvGrpSpPr>
            <p:nvPr/>
          </p:nvGrpSpPr>
          <p:grpSpPr bwMode="auto">
            <a:xfrm>
              <a:off x="1112838" y="3360738"/>
              <a:ext cx="549127" cy="550499"/>
              <a:chOff x="1190461" y="2772022"/>
              <a:chExt cx="635025" cy="637257"/>
            </a:xfrm>
          </p:grpSpPr>
          <p:sp>
            <p:nvSpPr>
              <p:cNvPr id="107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7598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08" name="Oval 151"/>
              <p:cNvSpPr>
                <a:spLocks noChangeArrowheads="1"/>
              </p:cNvSpPr>
              <p:nvPr/>
            </p:nvSpPr>
            <p:spPr bwMode="auto">
              <a:xfrm>
                <a:off x="1411747" y="2790450"/>
                <a:ext cx="170751" cy="17137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9234" name="TextBox 322"/>
            <p:cNvSpPr txBox="1">
              <a:spLocks noChangeArrowheads="1"/>
            </p:cNvSpPr>
            <p:nvPr/>
          </p:nvSpPr>
          <p:spPr bwMode="auto">
            <a:xfrm>
              <a:off x="3213100" y="3434943"/>
              <a:ext cx="2407203" cy="3693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类中的内联函数</a:t>
              </a:r>
            </a:p>
          </p:txBody>
        </p:sp>
        <p:sp>
          <p:nvSpPr>
            <p:cNvPr id="9235" name="TextBox 317"/>
            <p:cNvSpPr txBox="1">
              <a:spLocks noChangeArrowheads="1"/>
            </p:cNvSpPr>
            <p:nvPr/>
          </p:nvSpPr>
          <p:spPr bwMode="auto">
            <a:xfrm>
              <a:off x="1040636" y="3475178"/>
              <a:ext cx="685035" cy="3394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2.5.3</a:t>
              </a:r>
              <a:endParaRPr lang="zh-CN" altLang="en-US" sz="1600"/>
            </a:p>
          </p:txBody>
        </p:sp>
      </p:grpSp>
      <p:sp>
        <p:nvSpPr>
          <p:cNvPr id="9231" name="TextBox 154"/>
          <p:cNvSpPr txBox="1">
            <a:spLocks noChangeArrowheads="1"/>
          </p:cNvSpPr>
          <p:nvPr/>
        </p:nvSpPr>
        <p:spPr bwMode="auto">
          <a:xfrm>
            <a:off x="3633788" y="1414463"/>
            <a:ext cx="43449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2.5  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类中特殊的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2.3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构造函数和析构函数</a:t>
            </a:r>
          </a:p>
        </p:txBody>
      </p:sp>
      <p:grpSp>
        <p:nvGrpSpPr>
          <p:cNvPr id="8" name="组合 7"/>
          <p:cNvGrpSpPr>
            <a:grpSpLocks/>
          </p:cNvGrpSpPr>
          <p:nvPr/>
        </p:nvGrpSpPr>
        <p:grpSpPr bwMode="auto">
          <a:xfrm>
            <a:off x="925513" y="2630488"/>
            <a:ext cx="3222625" cy="2784475"/>
            <a:chOff x="925272" y="2194379"/>
            <a:chExt cx="3222184" cy="2785829"/>
          </a:xfrm>
        </p:grpSpPr>
        <p:pic>
          <p:nvPicPr>
            <p:cNvPr id="82952" name="Picture 2" descr="2-3-5-深拷贝-例2-14运行结果错误分析-图2-2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49398" y="2194379"/>
              <a:ext cx="2282825" cy="167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3" name="矩形 5"/>
            <p:cNvSpPr>
              <a:spLocks noChangeArrowheads="1"/>
            </p:cNvSpPr>
            <p:nvPr/>
          </p:nvSpPr>
          <p:spPr bwMode="auto">
            <a:xfrm>
              <a:off x="925272" y="4139978"/>
              <a:ext cx="3222184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>
                <a:lnSpc>
                  <a:spcPct val="135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不同的对象的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pcarname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指向不同的空间</a:t>
              </a: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4843463" y="2582863"/>
            <a:ext cx="3027362" cy="2840037"/>
            <a:chOff x="4844002" y="2146754"/>
            <a:chExt cx="3026366" cy="2841321"/>
          </a:xfrm>
        </p:grpSpPr>
        <p:pic>
          <p:nvPicPr>
            <p:cNvPr id="82950" name="Picture 3" descr="2-3-5-深拷贝-例2-14运行结果错误分析-图2-27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3404" y="2146754"/>
              <a:ext cx="2352675" cy="1717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951" name="矩形 6"/>
            <p:cNvSpPr>
              <a:spLocks noChangeArrowheads="1"/>
            </p:cNvSpPr>
            <p:nvPr/>
          </p:nvSpPr>
          <p:spPr bwMode="auto">
            <a:xfrm>
              <a:off x="4844002" y="4147845"/>
              <a:ext cx="3026366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lvl="1" eaLnBrk="1" hangingPunct="1">
                <a:lnSpc>
                  <a:spcPct val="135000"/>
                </a:lnSpc>
              </a:pP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mynewcar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对象释放自己独有空间</a:t>
              </a: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439863" y="1546225"/>
            <a:ext cx="1827212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示意图：</a:t>
            </a:r>
            <a:endParaRPr lang="zh-CN" altLang="en-US" sz="3200" b="1">
              <a:solidFill>
                <a:srgbClr val="00B0F0"/>
              </a:solidFill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-6350" y="1404938"/>
            <a:ext cx="5599113" cy="4745037"/>
            <a:chOff x="-202249" y="1382483"/>
            <a:chExt cx="5983856" cy="5072734"/>
          </a:xfrm>
        </p:grpSpPr>
        <p:pic>
          <p:nvPicPr>
            <p:cNvPr id="83973" name="图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2249" y="1382483"/>
              <a:ext cx="5983856" cy="5072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74" name="TextBox 7"/>
            <p:cNvSpPr txBox="1">
              <a:spLocks noChangeArrowheads="1"/>
            </p:cNvSpPr>
            <p:nvPr/>
          </p:nvSpPr>
          <p:spPr bwMode="auto">
            <a:xfrm>
              <a:off x="1673891" y="3446299"/>
              <a:ext cx="2057400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 anchorCtr="1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sz="5400" b="1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共享</a:t>
              </a:r>
            </a:p>
          </p:txBody>
        </p:sp>
      </p:grp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5356225" y="2138363"/>
            <a:ext cx="2928938" cy="3489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20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很多时候为了描述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较复杂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的情况，类中的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可能需要在多个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对象间共享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，也可能在对象中只进行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读取不被修改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，这种情况就会用到一些</a:t>
            </a:r>
            <a:r>
              <a:rPr lang="zh-CN" altLang="en-US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特殊的成员变量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矩形 4"/>
          <p:cNvSpPr>
            <a:spLocks noChangeArrowheads="1"/>
          </p:cNvSpPr>
          <p:nvPr/>
        </p:nvSpPr>
        <p:spPr bwMode="auto">
          <a:xfrm>
            <a:off x="841375" y="1182688"/>
            <a:ext cx="7621588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8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学生类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时，可以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空间内部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定义一个属性用于统计学生的总人数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在对象以外的空间定义一个表示总人数的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让所有对象共享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1590675" y="2624138"/>
            <a:ext cx="6076950" cy="3859212"/>
            <a:chOff x="1323975" y="2903753"/>
            <a:chExt cx="6076950" cy="3858997"/>
          </a:xfrm>
        </p:grpSpPr>
        <p:grpSp>
          <p:nvGrpSpPr>
            <p:cNvPr id="84997" name="组合 6"/>
            <p:cNvGrpSpPr>
              <a:grpSpLocks/>
            </p:cNvGrpSpPr>
            <p:nvPr/>
          </p:nvGrpSpPr>
          <p:grpSpPr bwMode="auto">
            <a:xfrm>
              <a:off x="1323975" y="2903753"/>
              <a:ext cx="6076950" cy="3858997"/>
              <a:chOff x="1522649" y="3540579"/>
              <a:chExt cx="6076950" cy="3858997"/>
            </a:xfrm>
          </p:grpSpPr>
          <p:pic>
            <p:nvPicPr>
              <p:cNvPr id="85010" name="图片 2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89387" y="3559629"/>
                <a:ext cx="1165225" cy="11461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6" name="椭圆 5"/>
              <p:cNvSpPr/>
              <p:nvPr/>
            </p:nvSpPr>
            <p:spPr bwMode="auto">
              <a:xfrm>
                <a:off x="1522649" y="3540579"/>
                <a:ext cx="6076950" cy="3858997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bg1">
                    <a:lumMod val="7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buFont typeface="Arial" pitchFamily="34" charset="0"/>
                  <a:buNone/>
                  <a:defRPr/>
                </a:pPr>
                <a:endParaRPr lang="zh-CN" altLang="en-US">
                  <a:latin typeface="Arial" pitchFamily="34" charset="0"/>
                  <a:ea typeface="宋体" pitchFamily="2" charset="-122"/>
                </a:endParaRPr>
              </a:p>
            </p:txBody>
          </p:sp>
        </p:grpSp>
        <p:sp>
          <p:nvSpPr>
            <p:cNvPr id="12" name="矩形 11"/>
            <p:cNvSpPr/>
            <p:nvPr/>
          </p:nvSpPr>
          <p:spPr>
            <a:xfrm>
              <a:off x="3905250" y="4057801"/>
              <a:ext cx="903288" cy="30795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学生总数</a:t>
              </a:r>
            </a:p>
          </p:txBody>
        </p:sp>
        <p:sp>
          <p:nvSpPr>
            <p:cNvPr id="32" name="左大括号 31"/>
            <p:cNvSpPr/>
            <p:nvPr/>
          </p:nvSpPr>
          <p:spPr bwMode="auto">
            <a:xfrm rot="5400000">
              <a:off x="4269587" y="2572675"/>
              <a:ext cx="217476" cy="3676650"/>
            </a:xfrm>
            <a:prstGeom prst="leftBrace">
              <a:avLst>
                <a:gd name="adj1" fmla="val 8333"/>
                <a:gd name="adj2" fmla="val 50295"/>
              </a:avLst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grpSp>
          <p:nvGrpSpPr>
            <p:cNvPr id="85000" name="组合 13"/>
            <p:cNvGrpSpPr>
              <a:grpSpLocks/>
            </p:cNvGrpSpPr>
            <p:nvPr/>
          </p:nvGrpSpPr>
          <p:grpSpPr bwMode="auto">
            <a:xfrm>
              <a:off x="1952625" y="4643290"/>
              <a:ext cx="1303594" cy="1590698"/>
              <a:chOff x="1952625" y="4643290"/>
              <a:chExt cx="1303594" cy="1590698"/>
            </a:xfrm>
          </p:grpSpPr>
          <p:pic>
            <p:nvPicPr>
              <p:cNvPr id="85008" name="图片 1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2625" y="4643290"/>
                <a:ext cx="1303594" cy="1387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矩形 34"/>
              <p:cNvSpPr/>
              <p:nvPr/>
            </p:nvSpPr>
            <p:spPr>
              <a:xfrm>
                <a:off x="2076450" y="5926184"/>
                <a:ext cx="1008063" cy="307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学生对象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85001" name="组合 14"/>
            <p:cNvGrpSpPr>
              <a:grpSpLocks/>
            </p:cNvGrpSpPr>
            <p:nvPr/>
          </p:nvGrpSpPr>
          <p:grpSpPr bwMode="auto">
            <a:xfrm>
              <a:off x="5711172" y="4651439"/>
              <a:ext cx="1008609" cy="1515874"/>
              <a:chOff x="5711172" y="4651439"/>
              <a:chExt cx="1008609" cy="1515874"/>
            </a:xfrm>
          </p:grpSpPr>
          <p:pic>
            <p:nvPicPr>
              <p:cNvPr id="85006" name="图片 12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68322" y="4651439"/>
                <a:ext cx="895736" cy="13054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8" name="矩形 37"/>
              <p:cNvSpPr/>
              <p:nvPr/>
            </p:nvSpPr>
            <p:spPr>
              <a:xfrm>
                <a:off x="5711825" y="5859514"/>
                <a:ext cx="1008063" cy="3079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zh-CN" altLang="en-US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学生对象</a:t>
                </a:r>
                <a:r>
                  <a: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 bwMode="auto">
            <a:xfrm>
              <a:off x="1704975" y="4651493"/>
              <a:ext cx="1790700" cy="1582650"/>
            </a:xfrm>
            <a:prstGeom prst="ellipse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5219700" y="4651493"/>
              <a:ext cx="1790700" cy="1582650"/>
            </a:xfrm>
            <a:prstGeom prst="ellipse">
              <a:avLst/>
            </a:prstGeom>
            <a:noFill/>
            <a:ln w="28575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buFont typeface="Arial" pitchFamily="34" charset="0"/>
                <a:buNone/>
                <a:defRPr/>
              </a:pPr>
              <a:endParaRPr lang="zh-CN" altLang="en-US"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2787650" y="5238835"/>
              <a:ext cx="595313" cy="585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年龄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6365875" y="5238835"/>
              <a:ext cx="595313" cy="5857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姓名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defRPr/>
              </a:pPr>
              <a:r>
                <a: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年龄</a:t>
              </a:r>
            </a:p>
          </p:txBody>
        </p:sp>
      </p:grpSp>
      <p:sp>
        <p:nvSpPr>
          <p:cNvPr id="8499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233488"/>
            <a:ext cx="172878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 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849313" y="2185988"/>
            <a:ext cx="8202612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中将使用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修饰的数据成员称为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</a:t>
            </a:r>
            <a:endParaRPr lang="zh-CN" altLang="en-US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52450" y="3073400"/>
            <a:ext cx="8137525" cy="1803400"/>
            <a:chOff x="552224" y="2756145"/>
            <a:chExt cx="8137525" cy="1803061"/>
          </a:xfrm>
        </p:grpSpPr>
        <p:grpSp>
          <p:nvGrpSpPr>
            <p:cNvPr id="86026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1803061"/>
              <a:chOff x="552224" y="2756145"/>
              <a:chExt cx="8137525" cy="1803061"/>
            </a:xfrm>
          </p:grpSpPr>
          <p:grpSp>
            <p:nvGrpSpPr>
              <p:cNvPr id="86028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1803061"/>
                <a:chOff x="566056" y="2222550"/>
                <a:chExt cx="8137575" cy="1803988"/>
              </a:xfrm>
            </p:grpSpPr>
            <p:grpSp>
              <p:nvGrpSpPr>
                <p:cNvPr id="86030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1803988"/>
                  <a:chOff x="566056" y="2222550"/>
                  <a:chExt cx="8137575" cy="1803988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566056" y="2457577"/>
                    <a:ext cx="8137575" cy="1568961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874033" y="2222550"/>
                    <a:ext cx="2560654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86031" name="矩形 10"/>
                <p:cNvSpPr>
                  <a:spLocks noChangeArrowheads="1"/>
                </p:cNvSpPr>
                <p:nvPr/>
              </p:nvSpPr>
              <p:spPr bwMode="auto">
                <a:xfrm>
                  <a:off x="923021" y="2278121"/>
                  <a:ext cx="2493005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定义静态成员语法格式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6029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897477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86027" name="矩形 22"/>
            <p:cNvSpPr>
              <a:spLocks noChangeArrowheads="1"/>
            </p:cNvSpPr>
            <p:nvPr/>
          </p:nvSpPr>
          <p:spPr bwMode="auto">
            <a:xfrm>
              <a:off x="853392" y="3622434"/>
              <a:ext cx="4572000" cy="400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static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类型标识符 静态数据成员名称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602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233488"/>
            <a:ext cx="424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的访问和初始化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41350" y="2276475"/>
            <a:ext cx="8337550" cy="1784350"/>
            <a:chOff x="641576" y="2314996"/>
            <a:chExt cx="8337324" cy="1783517"/>
          </a:xfrm>
        </p:grpSpPr>
        <p:sp>
          <p:nvSpPr>
            <p:cNvPr id="87058" name="矩形 9"/>
            <p:cNvSpPr>
              <a:spLocks noChangeArrowheads="1"/>
            </p:cNvSpPr>
            <p:nvPr/>
          </p:nvSpPr>
          <p:spPr bwMode="auto">
            <a:xfrm>
              <a:off x="641576" y="3258283"/>
              <a:ext cx="8337324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当静态成员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被声明具有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public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，则与普通的</a:t>
              </a:r>
              <a:r>
                <a:rPr lang="en-US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public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数据成员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类似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，可以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通过对象在类外完成访问</a:t>
              </a:r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87059" name="组合 20"/>
            <p:cNvGrpSpPr>
              <a:grpSpLocks/>
            </p:cNvGrpSpPr>
            <p:nvPr/>
          </p:nvGrpSpPr>
          <p:grpSpPr bwMode="auto">
            <a:xfrm>
              <a:off x="672572" y="2314996"/>
              <a:ext cx="6370105" cy="826029"/>
              <a:chOff x="672572" y="4194596"/>
              <a:chExt cx="6370105" cy="826029"/>
            </a:xfrm>
          </p:grpSpPr>
          <p:grpSp>
            <p:nvGrpSpPr>
              <p:cNvPr id="87060" name="组合 16"/>
              <p:cNvGrpSpPr>
                <a:grpSpLocks/>
              </p:cNvGrpSpPr>
              <p:nvPr/>
            </p:nvGrpSpPr>
            <p:grpSpPr bwMode="auto">
              <a:xfrm>
                <a:off x="672572" y="4194596"/>
                <a:ext cx="6370105" cy="826029"/>
                <a:chOff x="697972" y="4194596"/>
                <a:chExt cx="6370105" cy="826029"/>
              </a:xfrm>
            </p:grpSpPr>
            <p:sp>
              <p:nvSpPr>
                <p:cNvPr id="13" name="任意多边形 12"/>
                <p:cNvSpPr/>
                <p:nvPr/>
              </p:nvSpPr>
              <p:spPr>
                <a:xfrm>
                  <a:off x="1071778" y="4194596"/>
                  <a:ext cx="5995824" cy="826702"/>
                </a:xfrm>
                <a:custGeom>
                  <a:avLst/>
                  <a:gdLst>
                    <a:gd name="connsiteX0" fmla="*/ 0 w 5996305"/>
                    <a:gd name="connsiteY0" fmla="*/ 0 h 1179400"/>
                    <a:gd name="connsiteX1" fmla="*/ 5406605 w 5996305"/>
                    <a:gd name="connsiteY1" fmla="*/ 0 h 1179400"/>
                    <a:gd name="connsiteX2" fmla="*/ 5996305 w 5996305"/>
                    <a:gd name="connsiteY2" fmla="*/ 589700 h 1179400"/>
                    <a:gd name="connsiteX3" fmla="*/ 5406605 w 5996305"/>
                    <a:gd name="connsiteY3" fmla="*/ 1179400 h 1179400"/>
                    <a:gd name="connsiteX4" fmla="*/ 0 w 5996305"/>
                    <a:gd name="connsiteY4" fmla="*/ 1179400 h 1179400"/>
                    <a:gd name="connsiteX5" fmla="*/ 0 w 5996305"/>
                    <a:gd name="connsiteY5" fmla="*/ 0 h 11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96305" h="1179400">
                      <a:moveTo>
                        <a:pt x="5996305" y="1179399"/>
                      </a:moveTo>
                      <a:lnTo>
                        <a:pt x="589700" y="1179399"/>
                      </a:lnTo>
                      <a:lnTo>
                        <a:pt x="0" y="589700"/>
                      </a:lnTo>
                      <a:lnTo>
                        <a:pt x="589700" y="1"/>
                      </a:lnTo>
                      <a:lnTo>
                        <a:pt x="5996305" y="1"/>
                      </a:lnTo>
                      <a:lnTo>
                        <a:pt x="5996305" y="1179399"/>
                      </a:lnTo>
                      <a:close/>
                    </a:path>
                  </a:pathLst>
                </a:cu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814933" tIns="198121" rIns="369824" bIns="198121" spcCol="1270" anchor="ctr"/>
                <a:lstStyle/>
                <a:p>
                  <a:pPr algn="ctr" defTabSz="23114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5200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698725" y="4194596"/>
                  <a:ext cx="825478" cy="826702"/>
                </a:xfrm>
                <a:prstGeom prst="ellipse">
                  <a:avLst/>
                </a:prstGeom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87061" name="矩形 18"/>
              <p:cNvSpPr>
                <a:spLocks noChangeArrowheads="1"/>
              </p:cNvSpPr>
              <p:nvPr/>
            </p:nvSpPr>
            <p:spPr bwMode="auto">
              <a:xfrm>
                <a:off x="1867096" y="4346745"/>
                <a:ext cx="3570208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zh-CN" sz="24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通过对象在类外完成访问</a:t>
                </a:r>
                <a:endParaRPr lang="zh-CN" altLang="en-US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7062" name="矩形 19"/>
              <p:cNvSpPr>
                <a:spLocks noChangeArrowheads="1"/>
              </p:cNvSpPr>
              <p:nvPr/>
            </p:nvSpPr>
            <p:spPr bwMode="auto">
              <a:xfrm>
                <a:off x="900527" y="4329411"/>
                <a:ext cx="40588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1</a:t>
                </a:r>
                <a:endParaRPr lang="zh-CN" altLang="en-US" sz="2800" b="1"/>
              </a:p>
            </p:txBody>
          </p:sp>
        </p:grp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4340225"/>
            <a:ext cx="8137525" cy="1803400"/>
            <a:chOff x="552224" y="2756145"/>
            <a:chExt cx="8137525" cy="1803061"/>
          </a:xfrm>
        </p:grpSpPr>
        <p:grpSp>
          <p:nvGrpSpPr>
            <p:cNvPr id="87050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1803061"/>
              <a:chOff x="552224" y="2756145"/>
              <a:chExt cx="8137525" cy="1803061"/>
            </a:xfrm>
          </p:grpSpPr>
          <p:grpSp>
            <p:nvGrpSpPr>
              <p:cNvPr id="87052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1803061"/>
                <a:chOff x="566056" y="2222550"/>
                <a:chExt cx="8137575" cy="1803988"/>
              </a:xfrm>
            </p:grpSpPr>
            <p:grpSp>
              <p:nvGrpSpPr>
                <p:cNvPr id="87054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1803988"/>
                  <a:chOff x="566056" y="2222550"/>
                  <a:chExt cx="8137575" cy="1803988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7"/>
                    <a:ext cx="8137575" cy="1568961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141550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87055" name="矩形 10"/>
                <p:cNvSpPr>
                  <a:spLocks noChangeArrowheads="1"/>
                </p:cNvSpPr>
                <p:nvPr/>
              </p:nvSpPr>
              <p:spPr bwMode="auto">
                <a:xfrm>
                  <a:off x="1380224" y="2278121"/>
                  <a:ext cx="1108003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访问形式</a:t>
                  </a:r>
                  <a:endParaRPr lang="zh-CN" altLang="zh-CN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7053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897477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87051" name="矩形 22"/>
            <p:cNvSpPr>
              <a:spLocks noChangeArrowheads="1"/>
            </p:cNvSpPr>
            <p:nvPr/>
          </p:nvSpPr>
          <p:spPr bwMode="auto">
            <a:xfrm>
              <a:off x="853392" y="3622434"/>
              <a:ext cx="4572000" cy="400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对象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.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公有静态数据成员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= xx;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88070" name="矩形 6"/>
          <p:cNvSpPr>
            <a:spLocks noChangeArrowheads="1"/>
          </p:cNvSpPr>
          <p:nvPr/>
        </p:nvSpPr>
        <p:spPr bwMode="auto">
          <a:xfrm>
            <a:off x="1781175" y="1233488"/>
            <a:ext cx="424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的访问和初始化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8071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641350" y="2276475"/>
            <a:ext cx="8337550" cy="1784350"/>
            <a:chOff x="641576" y="2314996"/>
            <a:chExt cx="8337324" cy="1783517"/>
          </a:xfrm>
        </p:grpSpPr>
        <p:sp>
          <p:nvSpPr>
            <p:cNvPr id="88082" name="矩形 9"/>
            <p:cNvSpPr>
              <a:spLocks noChangeArrowheads="1"/>
            </p:cNvSpPr>
            <p:nvPr/>
          </p:nvSpPr>
          <p:spPr bwMode="auto">
            <a:xfrm>
              <a:off x="641576" y="3258283"/>
              <a:ext cx="8337324" cy="840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5000"/>
                </a:lnSpc>
              </a:pP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由于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静态数据成员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不属于任何对象，访问</a:t>
              </a:r>
              <a:r>
                <a:rPr lang="zh-CN" altLang="zh-CN">
                  <a:solidFill>
                    <a:srgbClr val="00B0F0"/>
                  </a:solidFill>
                  <a:latin typeface="微软雅黑" pitchFamily="34" charset="-122"/>
                  <a:ea typeface="微软雅黑" pitchFamily="34" charset="-122"/>
                </a:rPr>
                <a:t>静态数据成员</a:t>
              </a:r>
              <a:r>
                <a:rPr lang="zh-CN" altLang="zh-CN">
                  <a:latin typeface="微软雅黑" pitchFamily="34" charset="-122"/>
                  <a:ea typeface="微软雅黑" pitchFamily="34" charset="-122"/>
                </a:rPr>
                <a:t>有其独特的方式</a:t>
              </a:r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，可以通过类名直接进行访问。</a:t>
              </a:r>
            </a:p>
          </p:txBody>
        </p:sp>
        <p:grpSp>
          <p:nvGrpSpPr>
            <p:cNvPr id="88083" name="组合 20"/>
            <p:cNvGrpSpPr>
              <a:grpSpLocks/>
            </p:cNvGrpSpPr>
            <p:nvPr/>
          </p:nvGrpSpPr>
          <p:grpSpPr bwMode="auto">
            <a:xfrm>
              <a:off x="672572" y="2314996"/>
              <a:ext cx="6370105" cy="826029"/>
              <a:chOff x="672572" y="4194596"/>
              <a:chExt cx="6370105" cy="826029"/>
            </a:xfrm>
          </p:grpSpPr>
          <p:grpSp>
            <p:nvGrpSpPr>
              <p:cNvPr id="88084" name="组合 16"/>
              <p:cNvGrpSpPr>
                <a:grpSpLocks/>
              </p:cNvGrpSpPr>
              <p:nvPr/>
            </p:nvGrpSpPr>
            <p:grpSpPr bwMode="auto">
              <a:xfrm>
                <a:off x="672572" y="4194596"/>
                <a:ext cx="6370105" cy="826029"/>
                <a:chOff x="697972" y="4194596"/>
                <a:chExt cx="6370105" cy="826029"/>
              </a:xfrm>
            </p:grpSpPr>
            <p:sp>
              <p:nvSpPr>
                <p:cNvPr id="13" name="任意多边形 12"/>
                <p:cNvSpPr/>
                <p:nvPr/>
              </p:nvSpPr>
              <p:spPr>
                <a:xfrm>
                  <a:off x="1071778" y="4194596"/>
                  <a:ext cx="5995824" cy="826702"/>
                </a:xfrm>
                <a:custGeom>
                  <a:avLst/>
                  <a:gdLst>
                    <a:gd name="connsiteX0" fmla="*/ 0 w 5996305"/>
                    <a:gd name="connsiteY0" fmla="*/ 0 h 1179400"/>
                    <a:gd name="connsiteX1" fmla="*/ 5406605 w 5996305"/>
                    <a:gd name="connsiteY1" fmla="*/ 0 h 1179400"/>
                    <a:gd name="connsiteX2" fmla="*/ 5996305 w 5996305"/>
                    <a:gd name="connsiteY2" fmla="*/ 589700 h 1179400"/>
                    <a:gd name="connsiteX3" fmla="*/ 5406605 w 5996305"/>
                    <a:gd name="connsiteY3" fmla="*/ 1179400 h 1179400"/>
                    <a:gd name="connsiteX4" fmla="*/ 0 w 5996305"/>
                    <a:gd name="connsiteY4" fmla="*/ 1179400 h 1179400"/>
                    <a:gd name="connsiteX5" fmla="*/ 0 w 5996305"/>
                    <a:gd name="connsiteY5" fmla="*/ 0 h 11794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5996305" h="1179400">
                      <a:moveTo>
                        <a:pt x="5996305" y="1179399"/>
                      </a:moveTo>
                      <a:lnTo>
                        <a:pt x="589700" y="1179399"/>
                      </a:lnTo>
                      <a:lnTo>
                        <a:pt x="0" y="589700"/>
                      </a:lnTo>
                      <a:lnTo>
                        <a:pt x="589700" y="1"/>
                      </a:lnTo>
                      <a:lnTo>
                        <a:pt x="5996305" y="1"/>
                      </a:lnTo>
                      <a:lnTo>
                        <a:pt x="5996305" y="1179399"/>
                      </a:ln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lIns="814933" tIns="198121" rIns="369824" bIns="198121" spcCol="1270" anchor="ctr"/>
                <a:lstStyle/>
                <a:p>
                  <a:pPr algn="ctr" defTabSz="2311400">
                    <a:lnSpc>
                      <a:spcPct val="90000"/>
                    </a:lnSpc>
                    <a:spcAft>
                      <a:spcPct val="35000"/>
                    </a:spcAft>
                    <a:defRPr/>
                  </a:pPr>
                  <a:endParaRPr lang="zh-CN" altLang="en-US" sz="5200"/>
                </a:p>
              </p:txBody>
            </p:sp>
            <p:sp>
              <p:nvSpPr>
                <p:cNvPr id="14" name="椭圆 13"/>
                <p:cNvSpPr/>
                <p:nvPr/>
              </p:nvSpPr>
              <p:spPr>
                <a:xfrm>
                  <a:off x="698725" y="4194596"/>
                  <a:ext cx="825478" cy="826702"/>
                </a:xfrm>
                <a:prstGeom prst="ellipse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</p:spPr>
              <p:style>
                <a:lnRef idx="2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tint val="5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tint val="5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sp>
            <p:nvSpPr>
              <p:cNvPr id="88085" name="矩形 18"/>
              <p:cNvSpPr>
                <a:spLocks noChangeArrowheads="1"/>
              </p:cNvSpPr>
              <p:nvPr/>
            </p:nvSpPr>
            <p:spPr bwMode="auto">
              <a:xfrm>
                <a:off x="1867096" y="4346745"/>
                <a:ext cx="295465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zh-CN" altLang="zh-CN" sz="240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过类名直接进行访问</a:t>
                </a:r>
                <a:endParaRPr lang="zh-CN" altLang="en-US" sz="240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88086" name="矩形 19"/>
              <p:cNvSpPr>
                <a:spLocks noChangeArrowheads="1"/>
              </p:cNvSpPr>
              <p:nvPr/>
            </p:nvSpPr>
            <p:spPr bwMode="auto">
              <a:xfrm>
                <a:off x="900527" y="4329411"/>
                <a:ext cx="405880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/>
                <a:r>
                  <a:rPr lang="en-US" altLang="zh-CN" sz="2800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2</a:t>
                </a:r>
                <a:endParaRPr lang="zh-CN" altLang="en-US" sz="2800" b="1"/>
              </a:p>
            </p:txBody>
          </p:sp>
        </p:grpSp>
      </p:grp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4340225"/>
            <a:ext cx="8137525" cy="1803400"/>
            <a:chOff x="552224" y="2756145"/>
            <a:chExt cx="8137525" cy="1803061"/>
          </a:xfrm>
        </p:grpSpPr>
        <p:grpSp>
          <p:nvGrpSpPr>
            <p:cNvPr id="88074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1803061"/>
              <a:chOff x="552224" y="2756145"/>
              <a:chExt cx="8137525" cy="1803061"/>
            </a:xfrm>
          </p:grpSpPr>
          <p:grpSp>
            <p:nvGrpSpPr>
              <p:cNvPr id="88076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1803061"/>
                <a:chOff x="566056" y="2222550"/>
                <a:chExt cx="8137575" cy="1803988"/>
              </a:xfrm>
            </p:grpSpPr>
            <p:grpSp>
              <p:nvGrpSpPr>
                <p:cNvPr id="88078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1803988"/>
                  <a:chOff x="566056" y="2222550"/>
                  <a:chExt cx="8137575" cy="1803988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7"/>
                    <a:ext cx="8137575" cy="1568961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141550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88079" name="矩形 10"/>
                <p:cNvSpPr>
                  <a:spLocks noChangeArrowheads="1"/>
                </p:cNvSpPr>
                <p:nvPr/>
              </p:nvSpPr>
              <p:spPr bwMode="auto">
                <a:xfrm>
                  <a:off x="1380224" y="2278121"/>
                  <a:ext cx="1108003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访问形式</a:t>
                  </a:r>
                  <a:endParaRPr lang="zh-CN" altLang="zh-CN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8077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897477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88075" name="矩形 22"/>
            <p:cNvSpPr>
              <a:spLocks noChangeArrowheads="1"/>
            </p:cNvSpPr>
            <p:nvPr/>
          </p:nvSpPr>
          <p:spPr bwMode="auto">
            <a:xfrm>
              <a:off x="853392" y="3622434"/>
              <a:ext cx="4572000" cy="400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类名：：静态数据成员名 </a:t>
              </a: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233488"/>
            <a:ext cx="4241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的访问和初始化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7049" name="矩形 9"/>
          <p:cNvSpPr>
            <a:spLocks noChangeArrowheads="1"/>
          </p:cNvSpPr>
          <p:nvPr/>
        </p:nvSpPr>
        <p:spPr bwMode="auto">
          <a:xfrm>
            <a:off x="615950" y="2330450"/>
            <a:ext cx="8337550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若想对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进行初始化，需要在类外通过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“类名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::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静态数据成员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 = 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初值”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的方法提供初值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3552825"/>
            <a:ext cx="8137525" cy="1803400"/>
            <a:chOff x="552224" y="2756145"/>
            <a:chExt cx="8137525" cy="1803061"/>
          </a:xfrm>
        </p:grpSpPr>
        <p:grpSp>
          <p:nvGrpSpPr>
            <p:cNvPr id="89098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1803061"/>
              <a:chOff x="552224" y="2756145"/>
              <a:chExt cx="8137525" cy="1803061"/>
            </a:xfrm>
          </p:grpSpPr>
          <p:grpSp>
            <p:nvGrpSpPr>
              <p:cNvPr id="89100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1803061"/>
                <a:chOff x="566056" y="2222550"/>
                <a:chExt cx="8137575" cy="1803988"/>
              </a:xfrm>
            </p:grpSpPr>
            <p:grpSp>
              <p:nvGrpSpPr>
                <p:cNvPr id="89102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1803988"/>
                  <a:chOff x="566056" y="2222550"/>
                  <a:chExt cx="8137575" cy="1803988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7"/>
                    <a:ext cx="8137575" cy="1568961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279664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89103" name="矩形 10"/>
                <p:cNvSpPr>
                  <a:spLocks noChangeArrowheads="1"/>
                </p:cNvSpPr>
                <p:nvPr/>
              </p:nvSpPr>
              <p:spPr bwMode="auto">
                <a:xfrm>
                  <a:off x="910321" y="2290825"/>
                  <a:ext cx="2262172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静态数据成员初始化</a:t>
                  </a:r>
                  <a:endParaRPr lang="zh-CN" altLang="zh-CN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89101" name="矩形 23"/>
              <p:cNvSpPr>
                <a:spLocks noChangeArrowheads="1"/>
              </p:cNvSpPr>
              <p:nvPr/>
            </p:nvSpPr>
            <p:spPr bwMode="auto">
              <a:xfrm>
                <a:off x="595766" y="3395079"/>
                <a:ext cx="8072260" cy="897477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89099" name="矩形 22"/>
            <p:cNvSpPr>
              <a:spLocks noChangeArrowheads="1"/>
            </p:cNvSpPr>
            <p:nvPr/>
          </p:nvSpPr>
          <p:spPr bwMode="auto">
            <a:xfrm>
              <a:off x="853392" y="3622434"/>
              <a:ext cx="4572000" cy="4000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::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静态数据成员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=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初值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704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流程图: 过程 5"/>
          <p:cNvSpPr/>
          <p:nvPr/>
        </p:nvSpPr>
        <p:spPr bwMode="auto">
          <a:xfrm>
            <a:off x="323850" y="1901825"/>
            <a:ext cx="8497888" cy="4738688"/>
          </a:xfrm>
          <a:prstGeom prst="flowChartProcess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0116" name="矩形 1"/>
          <p:cNvSpPr>
            <a:spLocks noChangeArrowheads="1"/>
          </p:cNvSpPr>
          <p:nvPr/>
        </p:nvSpPr>
        <p:spPr bwMode="auto">
          <a:xfrm>
            <a:off x="801688" y="1208088"/>
            <a:ext cx="69405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定义</a:t>
            </a:r>
            <a:r>
              <a:rPr lang="en-US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Student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，其中包含一个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117" name="矩形 7"/>
          <p:cNvSpPr>
            <a:spLocks noChangeArrowheads="1"/>
          </p:cNvSpPr>
          <p:nvPr/>
        </p:nvSpPr>
        <p:spPr bwMode="auto">
          <a:xfrm>
            <a:off x="860425" y="2016125"/>
            <a:ext cx="7500938" cy="466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class Student                       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public: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Student();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 ~Student();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 static int s_nTotalnum;              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private: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	char m_gName[20];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	int m_nID;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int Student::s_nTotalnum = 0;         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784225" y="4140200"/>
            <a:ext cx="7705725" cy="388938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5911850" y="3530600"/>
            <a:ext cx="2357438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静态数据成员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1139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91143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/>
              <a:lstStyle/>
              <a:p>
                <a:pPr algn="ctr">
                  <a:defRPr/>
                </a:pP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静态数据成员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91147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91148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91144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1140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1141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2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1781175" y="1233488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 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506413" y="2185988"/>
            <a:ext cx="8193087" cy="133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希望类中的数据成员在对象使用中不被改变，可以把这样的成员定义为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中将使用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修饰的数据成员称为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endParaRPr lang="zh-CN" altLang="en-US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0" name="组合 49"/>
          <p:cNvGrpSpPr>
            <a:grpSpLocks/>
          </p:cNvGrpSpPr>
          <p:nvPr/>
        </p:nvGrpSpPr>
        <p:grpSpPr bwMode="auto">
          <a:xfrm>
            <a:off x="552450" y="3340100"/>
            <a:ext cx="8137525" cy="2705100"/>
            <a:chOff x="552224" y="2756145"/>
            <a:chExt cx="8137525" cy="2704589"/>
          </a:xfrm>
        </p:grpSpPr>
        <p:grpSp>
          <p:nvGrpSpPr>
            <p:cNvPr id="92170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2704589"/>
              <a:chOff x="552224" y="2756145"/>
              <a:chExt cx="8137525" cy="2704589"/>
            </a:xfrm>
          </p:grpSpPr>
          <p:grpSp>
            <p:nvGrpSpPr>
              <p:cNvPr id="92172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2704589"/>
                <a:chOff x="566056" y="2222550"/>
                <a:chExt cx="8137575" cy="2705979"/>
              </a:xfrm>
            </p:grpSpPr>
            <p:grpSp>
              <p:nvGrpSpPr>
                <p:cNvPr id="92174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2705979"/>
                  <a:chOff x="566056" y="2222550"/>
                  <a:chExt cx="8137575" cy="2705979"/>
                </a:xfrm>
              </p:grpSpPr>
              <p:sp>
                <p:nvSpPr>
                  <p:cNvPr id="21" name="矩形 20"/>
                  <p:cNvSpPr/>
                  <p:nvPr/>
                </p:nvSpPr>
                <p:spPr bwMode="auto">
                  <a:xfrm>
                    <a:off x="566056" y="2457576"/>
                    <a:ext cx="8137575" cy="2470953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22" name="任意多边形 21"/>
                  <p:cNvSpPr/>
                  <p:nvPr/>
                </p:nvSpPr>
                <p:spPr bwMode="auto">
                  <a:xfrm>
                    <a:off x="823233" y="2222550"/>
                    <a:ext cx="2886093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92175" name="矩形 10"/>
                <p:cNvSpPr>
                  <a:spLocks noChangeArrowheads="1"/>
                </p:cNvSpPr>
                <p:nvPr/>
              </p:nvSpPr>
              <p:spPr bwMode="auto">
                <a:xfrm>
                  <a:off x="923021" y="2278121"/>
                  <a:ext cx="2723840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定义</a:t>
                  </a:r>
                  <a:r>
                    <a:rPr lang="zh-CN" altLang="zh-CN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常数据成员</a:t>
                  </a:r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语法格式</a:t>
                  </a:r>
                  <a:endParaRPr lang="zh-CN" altLang="zh-CN" b="1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92173" name="矩形 23"/>
              <p:cNvSpPr>
                <a:spLocks noChangeArrowheads="1"/>
              </p:cNvSpPr>
              <p:nvPr/>
            </p:nvSpPr>
            <p:spPr bwMode="auto">
              <a:xfrm>
                <a:off x="595766" y="3395078"/>
                <a:ext cx="8072260" cy="177361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92171" name="矩形 22"/>
            <p:cNvSpPr>
              <a:spLocks noChangeArrowheads="1"/>
            </p:cNvSpPr>
            <p:nvPr/>
          </p:nvSpPr>
          <p:spPr bwMode="auto">
            <a:xfrm>
              <a:off x="853392" y="3597038"/>
              <a:ext cx="4572000" cy="1323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const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数据类型 数据成员；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216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AutoShape 207"/>
          <p:cNvSpPr>
            <a:spLocks noChangeArrowheads="1"/>
          </p:cNvSpPr>
          <p:nvPr/>
        </p:nvSpPr>
        <p:spPr bwMode="auto">
          <a:xfrm>
            <a:off x="233363" y="1127125"/>
            <a:ext cx="8724900" cy="5524500"/>
          </a:xfrm>
          <a:prstGeom prst="roundRect">
            <a:avLst>
              <a:gd name="adj" fmla="val 4171"/>
            </a:avLst>
          </a:prstGeom>
          <a:solidFill>
            <a:schemeClr val="bg1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5" name="AutoShape 132"/>
          <p:cNvSpPr>
            <a:spLocks noChangeArrowheads="1"/>
          </p:cNvSpPr>
          <p:nvPr/>
        </p:nvSpPr>
        <p:spPr bwMode="auto">
          <a:xfrm>
            <a:off x="392113" y="1161474"/>
            <a:ext cx="2016125" cy="5178435"/>
          </a:xfrm>
          <a:prstGeom prst="upArrow">
            <a:avLst>
              <a:gd name="adj1" fmla="val 66296"/>
              <a:gd name="adj2" fmla="val 58426"/>
            </a:avLst>
          </a:prstGeom>
          <a:gradFill flip="none" rotWithShape="1">
            <a:gsLst>
              <a:gs pos="0">
                <a:srgbClr val="D5F4FF"/>
              </a:gs>
              <a:gs pos="100000">
                <a:srgbClr val="764718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xtLst/>
        </p:spPr>
        <p:txBody>
          <a:bodyPr wrap="none" anchor="ctr"/>
          <a:lstStyle/>
          <a:p>
            <a:pPr eaLnBrk="0" latinLnBrk="1" hangingPunct="0">
              <a:defRPr/>
            </a:pPr>
            <a:endParaRPr kumimoji="1" lang="ko-KR" altLang="en-US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sp>
        <p:nvSpPr>
          <p:cNvPr id="76" name="AutoShape 208"/>
          <p:cNvSpPr>
            <a:spLocks noChangeArrowheads="1"/>
          </p:cNvSpPr>
          <p:nvPr/>
        </p:nvSpPr>
        <p:spPr bwMode="auto">
          <a:xfrm>
            <a:off x="2670175" y="1238250"/>
            <a:ext cx="5976938" cy="850900"/>
          </a:xfrm>
          <a:prstGeom prst="roundRect">
            <a:avLst>
              <a:gd name="adj" fmla="val 17352"/>
            </a:avLst>
          </a:prstGeom>
          <a:solidFill>
            <a:srgbClr val="FFFFFF"/>
          </a:solidFill>
          <a:ln w="19050" algn="ctr">
            <a:solidFill>
              <a:schemeClr val="bg1">
                <a:lumMod val="95000"/>
              </a:schemeClr>
            </a:solidFill>
            <a:round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none" anchor="ctr"/>
          <a:lstStyle/>
          <a:p>
            <a:pPr fontAlgn="auto" latinLnBrk="1">
              <a:spcBef>
                <a:spcPts val="0"/>
              </a:spcBef>
              <a:spcAft>
                <a:spcPts val="0"/>
              </a:spcAft>
              <a:defRPr/>
            </a:pPr>
            <a:endParaRPr kumimoji="1" lang="ko-KR" altLang="en-US" kern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lim" pitchFamily="34" charset="-127"/>
              <a:ea typeface="Gulim" pitchFamily="34" charset="-127"/>
            </a:endParaRPr>
          </a:p>
        </p:txBody>
      </p:sp>
      <p:pic>
        <p:nvPicPr>
          <p:cNvPr id="10247" name="Picture 3">
            <a:hlinkClick r:id="rId4" action="ppaction://hlinksldjump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1593850"/>
            <a:ext cx="1635125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00ACE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8" name="图片 181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" y="1614488"/>
            <a:ext cx="479425" cy="47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矩形 79">
            <a:hlinkClick r:id="rId4" action="ppaction://hlinksldjump"/>
          </p:cNvPr>
          <p:cNvSpPr/>
          <p:nvPr/>
        </p:nvSpPr>
        <p:spPr bwMode="auto">
          <a:xfrm>
            <a:off x="971550" y="1662113"/>
            <a:ext cx="1158875" cy="3381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16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返回目录</a:t>
            </a:r>
          </a:p>
        </p:txBody>
      </p:sp>
      <p:grpSp>
        <p:nvGrpSpPr>
          <p:cNvPr id="10250" name="组合 1"/>
          <p:cNvGrpSpPr>
            <a:grpSpLocks/>
          </p:cNvGrpSpPr>
          <p:nvPr/>
        </p:nvGrpSpPr>
        <p:grpSpPr bwMode="auto">
          <a:xfrm>
            <a:off x="1068388" y="3136900"/>
            <a:ext cx="6662737" cy="577850"/>
            <a:chOff x="1040636" y="2276476"/>
            <a:chExt cx="6663609" cy="577956"/>
          </a:xfrm>
        </p:grpSpPr>
        <p:grpSp>
          <p:nvGrpSpPr>
            <p:cNvPr id="10270" name="组合 311"/>
            <p:cNvGrpSpPr>
              <a:grpSpLocks/>
            </p:cNvGrpSpPr>
            <p:nvPr/>
          </p:nvGrpSpPr>
          <p:grpSpPr bwMode="auto">
            <a:xfrm>
              <a:off x="1106489" y="2276476"/>
              <a:ext cx="6597756" cy="577956"/>
              <a:chOff x="1029300" y="5045322"/>
              <a:chExt cx="7628925" cy="669008"/>
            </a:xfrm>
          </p:grpSpPr>
          <p:grpSp>
            <p:nvGrpSpPr>
              <p:cNvPr id="10273" name="组合 345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9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721080" y="5393260"/>
                  <a:ext cx="5806800" cy="321070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10279" name="组合 351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9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520973" y="4868192"/>
                    <a:ext cx="6137252" cy="7202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F4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9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763306" y="4983531"/>
                    <a:ext cx="5689304" cy="489601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86" name="Line 188"/>
              <p:cNvSpPr>
                <a:spLocks noChangeShapeType="1"/>
              </p:cNvSpPr>
              <p:nvPr/>
            </p:nvSpPr>
            <p:spPr bwMode="auto">
              <a:xfrm flipH="1">
                <a:off x="1500239" y="5330202"/>
                <a:ext cx="1498055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grpSp>
            <p:nvGrpSpPr>
              <p:cNvPr id="10275" name="组合 347"/>
              <p:cNvGrpSpPr>
                <a:grpSpLocks/>
              </p:cNvGrpSpPr>
              <p:nvPr/>
            </p:nvGrpSpPr>
            <p:grpSpPr bwMode="auto">
              <a:xfrm>
                <a:off x="1029300" y="5045322"/>
                <a:ext cx="635025" cy="637257"/>
                <a:chOff x="1098627" y="4776118"/>
                <a:chExt cx="903287" cy="906462"/>
              </a:xfrm>
            </p:grpSpPr>
            <p:sp>
              <p:nvSpPr>
                <p:cNvPr id="88" name="Oval 148"/>
                <p:cNvSpPr>
                  <a:spLocks noChangeArrowheads="1"/>
                </p:cNvSpPr>
                <p:nvPr/>
              </p:nvSpPr>
              <p:spPr bwMode="auto">
                <a:xfrm>
                  <a:off x="1097382" y="4776118"/>
                  <a:ext cx="903542" cy="907183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rgbClr val="A3D3FF"/>
                    </a:gs>
                    <a:gs pos="100000">
                      <a:srgbClr val="B9E9FF"/>
                    </a:gs>
                  </a:gsLst>
                  <a:lin ang="2700000" scaled="1"/>
                  <a:tileRect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9050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FFFFFF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Arial Black" pitchFamily="34" charset="0"/>
                    <a:ea typeface="Gulim" pitchFamily="34" charset="-127"/>
                  </a:endParaRPr>
                </a:p>
              </p:txBody>
            </p:sp>
            <p:sp>
              <p:nvSpPr>
                <p:cNvPr id="89" name="Oval 151"/>
                <p:cNvSpPr>
                  <a:spLocks noChangeArrowheads="1"/>
                </p:cNvSpPr>
                <p:nvPr/>
              </p:nvSpPr>
              <p:spPr bwMode="auto">
                <a:xfrm>
                  <a:off x="1413361" y="4802262"/>
                  <a:ext cx="242859" cy="243136"/>
                </a:xfrm>
                <a:prstGeom prst="ellipse">
                  <a:avLst/>
                </a:prstGeom>
                <a:gradFill rotWithShape="1">
                  <a:gsLst>
                    <a:gs pos="0">
                      <a:srgbClr val="FFFFFF">
                        <a:alpha val="50000"/>
                      </a:srgbClr>
                    </a:gs>
                    <a:gs pos="100000">
                      <a:srgbClr val="000000"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algn="ctr"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ko-KR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</p:grpSp>
        </p:grpSp>
        <p:sp>
          <p:nvSpPr>
            <p:cNvPr id="10271" name="TextBox 317"/>
            <p:cNvSpPr txBox="1">
              <a:spLocks noChangeArrowheads="1"/>
            </p:cNvSpPr>
            <p:nvPr/>
          </p:nvSpPr>
          <p:spPr bwMode="auto">
            <a:xfrm>
              <a:off x="1040636" y="2343150"/>
              <a:ext cx="685035" cy="3386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2.6.1</a:t>
              </a:r>
              <a:endParaRPr lang="zh-CN" altLang="en-US" sz="1600"/>
            </a:p>
          </p:txBody>
        </p:sp>
        <p:sp>
          <p:nvSpPr>
            <p:cNvPr id="10272" name="TextBox 320"/>
            <p:cNvSpPr txBox="1">
              <a:spLocks noChangeArrowheads="1"/>
            </p:cNvSpPr>
            <p:nvPr/>
          </p:nvSpPr>
          <p:spPr bwMode="auto">
            <a:xfrm>
              <a:off x="3213100" y="2339968"/>
              <a:ext cx="4038648" cy="369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友元函数</a:t>
              </a:r>
            </a:p>
          </p:txBody>
        </p:sp>
      </p:grpSp>
      <p:grpSp>
        <p:nvGrpSpPr>
          <p:cNvPr id="10251" name="logo"/>
          <p:cNvGrpSpPr>
            <a:grpSpLocks/>
          </p:cNvGrpSpPr>
          <p:nvPr/>
        </p:nvGrpSpPr>
        <p:grpSpPr bwMode="auto">
          <a:xfrm>
            <a:off x="5062538" y="119063"/>
            <a:ext cx="3916362" cy="725487"/>
            <a:chOff x="0" y="0"/>
            <a:chExt cx="6166" cy="1142"/>
          </a:xfrm>
        </p:grpSpPr>
        <p:pic>
          <p:nvPicPr>
            <p:cNvPr id="10268" name="Picture 4" descr="D:\幻灯片\图片\logo2.pnglogo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50" y="0"/>
              <a:ext cx="1116" cy="10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69" name="矩形 15"/>
            <p:cNvSpPr>
              <a:spLocks noChangeArrowheads="1"/>
            </p:cNvSpPr>
            <p:nvPr/>
          </p:nvSpPr>
          <p:spPr bwMode="auto">
            <a:xfrm>
              <a:off x="0" y="614"/>
              <a:ext cx="5354" cy="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eaLnBrk="1" hangingPunct="1">
                <a:buFont typeface="Arial" charset="0"/>
                <a:buNone/>
              </a:pPr>
              <a:endParaRPr lang="en-US" altLang="zh-CN" sz="1600">
                <a:solidFill>
                  <a:srgbClr val="00ACE6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endParaRPr>
            </a:p>
          </p:txBody>
        </p:sp>
      </p:grpSp>
      <p:grpSp>
        <p:nvGrpSpPr>
          <p:cNvPr id="10252" name="组合 2"/>
          <p:cNvGrpSpPr>
            <a:grpSpLocks/>
          </p:cNvGrpSpPr>
          <p:nvPr/>
        </p:nvGrpSpPr>
        <p:grpSpPr bwMode="auto">
          <a:xfrm>
            <a:off x="1068388" y="3871913"/>
            <a:ext cx="6692900" cy="614362"/>
            <a:chOff x="1040636" y="2814639"/>
            <a:chExt cx="6693664" cy="612880"/>
          </a:xfrm>
        </p:grpSpPr>
        <p:grpSp>
          <p:nvGrpSpPr>
            <p:cNvPr id="10255" name="组合 313"/>
            <p:cNvGrpSpPr>
              <a:grpSpLocks/>
            </p:cNvGrpSpPr>
            <p:nvPr/>
          </p:nvGrpSpPr>
          <p:grpSpPr bwMode="auto">
            <a:xfrm>
              <a:off x="1328739" y="2849564"/>
              <a:ext cx="6405561" cy="577955"/>
              <a:chOff x="1252258" y="5045323"/>
              <a:chExt cx="7405967" cy="669007"/>
            </a:xfrm>
          </p:grpSpPr>
          <p:grpSp>
            <p:nvGrpSpPr>
              <p:cNvPr id="10261" name="组合 338"/>
              <p:cNvGrpSpPr>
                <a:grpSpLocks/>
              </p:cNvGrpSpPr>
              <p:nvPr/>
            </p:nvGrpSpPr>
            <p:grpSpPr bwMode="auto">
              <a:xfrm>
                <a:off x="2520950" y="5045323"/>
                <a:ext cx="6137275" cy="669007"/>
                <a:chOff x="2520950" y="4924673"/>
                <a:chExt cx="6137275" cy="789657"/>
              </a:xfrm>
            </p:grpSpPr>
            <p:sp>
              <p:nvSpPr>
                <p:cNvPr id="120" name="AutoShape 218"/>
                <p:cNvSpPr>
                  <a:spLocks noChangeArrowheads="1"/>
                </p:cNvSpPr>
                <p:nvPr/>
              </p:nvSpPr>
              <p:spPr bwMode="auto">
                <a:xfrm>
                  <a:off x="2629978" y="5394094"/>
                  <a:ext cx="5897915" cy="320236"/>
                </a:xfrm>
                <a:prstGeom prst="roundRect">
                  <a:avLst>
                    <a:gd name="adj" fmla="val 50000"/>
                  </a:avLst>
                </a:prstGeom>
                <a:gradFill rotWithShape="1">
                  <a:gsLst>
                    <a:gs pos="0">
                      <a:srgbClr val="000000">
                        <a:alpha val="50000"/>
                      </a:srgbClr>
                    </a:gs>
                    <a:gs pos="100000">
                      <a:srgbClr val="000000">
                        <a:gamma/>
                        <a:tint val="57647"/>
                        <a:invGamma/>
                        <a:alpha val="0"/>
                      </a:srgbClr>
                    </a:gs>
                  </a:gsLst>
                  <a:path path="shape">
                    <a:fillToRect l="50000" t="50000" r="50000" b="50000"/>
                  </a:path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 fontAlgn="auto" latinLnBrk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1" lang="ko-KR" altLang="en-US" kern="0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Gulim" pitchFamily="34" charset="-127"/>
                    <a:ea typeface="Gulim" pitchFamily="34" charset="-127"/>
                  </a:endParaRPr>
                </a:p>
              </p:txBody>
            </p:sp>
            <p:grpSp>
              <p:nvGrpSpPr>
                <p:cNvPr id="10265" name="组合 342"/>
                <p:cNvGrpSpPr>
                  <a:grpSpLocks/>
                </p:cNvGrpSpPr>
                <p:nvPr/>
              </p:nvGrpSpPr>
              <p:grpSpPr bwMode="auto">
                <a:xfrm>
                  <a:off x="2520950" y="4924673"/>
                  <a:ext cx="6137275" cy="664245"/>
                  <a:chOff x="2520950" y="4868193"/>
                  <a:chExt cx="6137275" cy="720725"/>
                </a:xfrm>
              </p:grpSpPr>
              <p:sp>
                <p:nvSpPr>
                  <p:cNvPr id="122" name="AutoShape 181"/>
                  <p:cNvSpPr>
                    <a:spLocks noChangeArrowheads="1"/>
                  </p:cNvSpPr>
                  <p:nvPr/>
                </p:nvSpPr>
                <p:spPr bwMode="auto">
                  <a:xfrm>
                    <a:off x="2426222" y="4868069"/>
                    <a:ext cx="6232003" cy="720756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D5EBFF"/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  <p:sp>
                <p:nvSpPr>
                  <p:cNvPr id="123" name="AutoShape 202"/>
                  <p:cNvSpPr>
                    <a:spLocks noChangeArrowheads="1"/>
                  </p:cNvSpPr>
                  <p:nvPr/>
                </p:nvSpPr>
                <p:spPr bwMode="auto">
                  <a:xfrm>
                    <a:off x="2670363" y="4983107"/>
                    <a:ext cx="5782271" cy="490679"/>
                  </a:xfrm>
                  <a:prstGeom prst="roundRect">
                    <a:avLst>
                      <a:gd name="adj" fmla="val 50000"/>
                    </a:avLst>
                  </a:prstGeom>
                  <a:solidFill>
                    <a:srgbClr val="FFFFFF">
                      <a:alpha val="45882"/>
                    </a:srgbClr>
                  </a:solidFill>
                  <a:ln w="19050" algn="ctr">
                    <a:solidFill>
                      <a:srgbClr val="FFFFFF"/>
                    </a:solidFill>
                    <a:round/>
                    <a:headEnd/>
                    <a:tailEnd/>
                  </a:ln>
                </p:spPr>
                <p:txBody>
                  <a:bodyPr wrap="none" anchor="ctr"/>
                  <a:lstStyle/>
                  <a:p>
                    <a:pPr fontAlgn="auto" latinLnBrk="1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kumimoji="1" lang="ko-KR" altLang="en-US" kern="0">
                      <a:solidFill>
                        <a:srgbClr val="000000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Gulim" pitchFamily="34" charset="-127"/>
                      <a:ea typeface="Gulim" pitchFamily="34" charset="-127"/>
                    </a:endParaRPr>
                  </a:p>
                </p:txBody>
              </p:sp>
            </p:grpSp>
          </p:grpSp>
          <p:sp>
            <p:nvSpPr>
              <p:cNvPr id="118" name="Line 188"/>
              <p:cNvSpPr>
                <a:spLocks noChangeShapeType="1"/>
              </p:cNvSpPr>
              <p:nvPr/>
            </p:nvSpPr>
            <p:spPr bwMode="auto">
              <a:xfrm flipH="1">
                <a:off x="1499223" y="5329366"/>
                <a:ext cx="1497884" cy="0"/>
              </a:xfrm>
              <a:prstGeom prst="line">
                <a:avLst/>
              </a:prstGeom>
              <a:noFill/>
              <a:ln w="31750" cap="rnd">
                <a:solidFill>
                  <a:schemeClr val="bg1">
                    <a:lumMod val="50000"/>
                  </a:schemeClr>
                </a:solidFill>
                <a:prstDash val="sysDot"/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0" latinLnBrk="1" hangingPunct="0">
                  <a:defRPr/>
                </a:pPr>
                <a:endParaRPr kumimoji="1" lang="zh-CN" altLang="en-US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  <p:sp>
            <p:nvSpPr>
              <p:cNvPr id="119" name="Oval 151"/>
              <p:cNvSpPr>
                <a:spLocks noChangeArrowheads="1"/>
              </p:cNvSpPr>
              <p:nvPr/>
            </p:nvSpPr>
            <p:spPr bwMode="auto">
              <a:xfrm>
                <a:off x="1251410" y="5063558"/>
                <a:ext cx="170715" cy="170484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grpSp>
          <p:nvGrpSpPr>
            <p:cNvPr id="10256" name="组合 315"/>
            <p:cNvGrpSpPr>
              <a:grpSpLocks/>
            </p:cNvGrpSpPr>
            <p:nvPr/>
          </p:nvGrpSpPr>
          <p:grpSpPr bwMode="auto">
            <a:xfrm>
              <a:off x="1112838" y="2814639"/>
              <a:ext cx="549127" cy="551873"/>
              <a:chOff x="1190461" y="2772022"/>
              <a:chExt cx="635025" cy="637257"/>
            </a:xfrm>
          </p:grpSpPr>
          <p:sp>
            <p:nvSpPr>
              <p:cNvPr id="115" name="Oval 148"/>
              <p:cNvSpPr>
                <a:spLocks noChangeArrowheads="1"/>
              </p:cNvSpPr>
              <p:nvPr/>
            </p:nvSpPr>
            <p:spPr bwMode="auto">
              <a:xfrm>
                <a:off x="1189585" y="2772022"/>
                <a:ext cx="635269" cy="636385"/>
              </a:xfrm>
              <a:prstGeom prst="ellipse">
                <a:avLst/>
              </a:prstGeom>
              <a:gradFill flip="none" rotWithShape="1">
                <a:gsLst>
                  <a:gs pos="0">
                    <a:srgbClr val="A3D3FF"/>
                  </a:gs>
                  <a:gs pos="100000">
                    <a:srgbClr val="B9E9FF"/>
                  </a:gs>
                </a:gsLst>
                <a:lin ang="2700000" scaled="1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itchFamily="34" charset="0"/>
                  <a:ea typeface="Gulim" pitchFamily="34" charset="-127"/>
                </a:endParaRPr>
              </a:p>
            </p:txBody>
          </p:sp>
          <p:sp>
            <p:nvSpPr>
              <p:cNvPr id="116" name="Oval 151"/>
              <p:cNvSpPr>
                <a:spLocks noChangeArrowheads="1"/>
              </p:cNvSpPr>
              <p:nvPr/>
            </p:nvSpPr>
            <p:spPr bwMode="auto">
              <a:xfrm>
                <a:off x="1411747" y="2790309"/>
                <a:ext cx="170751" cy="170068"/>
              </a:xfrm>
              <a:prstGeom prst="ellipse">
                <a:avLst/>
              </a:prstGeom>
              <a:gradFill rotWithShape="1">
                <a:gsLst>
                  <a:gs pos="0">
                    <a:srgbClr val="FFFFFF">
                      <a:alpha val="50000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fontAlgn="auto" latinLnBrk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1" lang="ko-KR" altLang="ko-KR" kern="0">
                  <a:solidFill>
                    <a:srgbClr val="00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Gulim" pitchFamily="34" charset="-127"/>
                  <a:ea typeface="Gulim" pitchFamily="34" charset="-127"/>
                </a:endParaRPr>
              </a:p>
            </p:txBody>
          </p:sp>
        </p:grpSp>
        <p:sp>
          <p:nvSpPr>
            <p:cNvPr id="10257" name="TextBox 321"/>
            <p:cNvSpPr txBox="1">
              <a:spLocks noChangeArrowheads="1"/>
            </p:cNvSpPr>
            <p:nvPr/>
          </p:nvSpPr>
          <p:spPr bwMode="auto">
            <a:xfrm>
              <a:off x="3213100" y="2918585"/>
              <a:ext cx="4343379" cy="3684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>
                  <a:latin typeface="微软雅黑" pitchFamily="34" charset="-122"/>
                  <a:ea typeface="微软雅黑" pitchFamily="34" charset="-122"/>
                </a:rPr>
                <a:t>友元类</a:t>
              </a:r>
            </a:p>
          </p:txBody>
        </p:sp>
        <p:sp>
          <p:nvSpPr>
            <p:cNvPr id="10258" name="TextBox 317"/>
            <p:cNvSpPr txBox="1">
              <a:spLocks noChangeArrowheads="1"/>
            </p:cNvSpPr>
            <p:nvPr/>
          </p:nvSpPr>
          <p:spPr bwMode="auto">
            <a:xfrm>
              <a:off x="1040636" y="2903706"/>
              <a:ext cx="685035" cy="3377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/>
              <a:r>
                <a:rPr lang="en-US" altLang="zh-CN" sz="1600"/>
                <a:t>2.6.2</a:t>
              </a:r>
              <a:endParaRPr lang="zh-CN" altLang="en-US" sz="1600"/>
            </a:p>
          </p:txBody>
        </p:sp>
      </p:grpSp>
      <p:sp>
        <p:nvSpPr>
          <p:cNvPr id="68" name="标题 1"/>
          <p:cNvSpPr>
            <a:spLocks noChangeArrowheads="1"/>
          </p:cNvSpPr>
          <p:nvPr/>
        </p:nvSpPr>
        <p:spPr bwMode="auto">
          <a:xfrm>
            <a:off x="250825" y="136525"/>
            <a:ext cx="5148263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3600">
                <a:solidFill>
                  <a:srgbClr val="FFFF00"/>
                </a:solidFill>
                <a:sym typeface="Wingdings" pitchFamily="2" charset="2"/>
              </a:rPr>
              <a:t></a:t>
            </a:r>
            <a:r>
              <a:rPr lang="zh-CN" altLang="en-US" sz="36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 案例相关知识点</a:t>
            </a:r>
          </a:p>
        </p:txBody>
      </p:sp>
      <p:sp>
        <p:nvSpPr>
          <p:cNvPr id="10254" name="TextBox 154"/>
          <p:cNvSpPr txBox="1">
            <a:spLocks noChangeArrowheads="1"/>
          </p:cNvSpPr>
          <p:nvPr/>
        </p:nvSpPr>
        <p:spPr bwMode="auto">
          <a:xfrm>
            <a:off x="4656138" y="1414463"/>
            <a:ext cx="18859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/>
              <a:t>2.6  </a:t>
            </a:r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友元</a:t>
            </a:r>
            <a:endParaRPr lang="en-US" altLang="zh-CN" sz="28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 advClick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233488"/>
            <a:ext cx="35242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的初始化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145" name="矩形 9"/>
          <p:cNvSpPr>
            <a:spLocks noChangeArrowheads="1"/>
          </p:cNvSpPr>
          <p:nvPr/>
        </p:nvSpPr>
        <p:spPr bwMode="auto">
          <a:xfrm>
            <a:off x="577850" y="2330450"/>
            <a:ext cx="8337550" cy="80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zh-CN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必须进行初始化并且不能被更新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。若想对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进行初始化只能通过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初始化表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完成，不能在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构造函数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内部进行赋值。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3387725"/>
            <a:ext cx="8137525" cy="2949575"/>
            <a:chOff x="552224" y="2756145"/>
            <a:chExt cx="8137525" cy="2949019"/>
          </a:xfrm>
        </p:grpSpPr>
        <p:grpSp>
          <p:nvGrpSpPr>
            <p:cNvPr id="93194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2949019"/>
              <a:chOff x="552224" y="2756145"/>
              <a:chExt cx="8137525" cy="2949019"/>
            </a:xfrm>
          </p:grpSpPr>
          <p:grpSp>
            <p:nvGrpSpPr>
              <p:cNvPr id="93196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2949019"/>
                <a:chOff x="566056" y="2222550"/>
                <a:chExt cx="8137575" cy="2950535"/>
              </a:xfrm>
            </p:grpSpPr>
            <p:grpSp>
              <p:nvGrpSpPr>
                <p:cNvPr id="93198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2950535"/>
                  <a:chOff x="566056" y="2222550"/>
                  <a:chExt cx="8137575" cy="2950535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6"/>
                    <a:ext cx="8137575" cy="2715509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279664" cy="470053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93199" name="矩形 10"/>
                <p:cNvSpPr>
                  <a:spLocks noChangeArrowheads="1"/>
                </p:cNvSpPr>
                <p:nvPr/>
              </p:nvSpPr>
              <p:spPr bwMode="auto">
                <a:xfrm>
                  <a:off x="986522" y="2290825"/>
                  <a:ext cx="2031337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pPr eaLnBrk="1" hangingPunct="1"/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常数据成员初始化</a:t>
                  </a:r>
                  <a:endParaRPr lang="zh-CN" altLang="zh-CN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  <p:sp>
            <p:nvSpPr>
              <p:cNvPr id="93197" name="矩形 23"/>
              <p:cNvSpPr>
                <a:spLocks noChangeArrowheads="1"/>
              </p:cNvSpPr>
              <p:nvPr/>
            </p:nvSpPr>
            <p:spPr bwMode="auto">
              <a:xfrm>
                <a:off x="595766" y="3395078"/>
                <a:ext cx="8072260" cy="201804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93195" name="矩形 22"/>
            <p:cNvSpPr>
              <a:spLocks noChangeArrowheads="1"/>
            </p:cNvSpPr>
            <p:nvPr/>
          </p:nvSpPr>
          <p:spPr bwMode="auto">
            <a:xfrm>
              <a:off x="853392" y="3622434"/>
              <a:ext cx="4572000" cy="1630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类名：：类名（形参列表）：常数据成员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1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（值）， 常数据成员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2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（值）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构造函数体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114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  <p:sp>
        <p:nvSpPr>
          <p:cNvPr id="6" name="流程图: 过程 5"/>
          <p:cNvSpPr/>
          <p:nvPr/>
        </p:nvSpPr>
        <p:spPr bwMode="auto">
          <a:xfrm>
            <a:off x="323850" y="1901825"/>
            <a:ext cx="8497888" cy="4738688"/>
          </a:xfrm>
          <a:prstGeom prst="flowChartProcess">
            <a:avLst/>
          </a:prstGeom>
          <a:solidFill>
            <a:schemeClr val="bg1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4212" name="矩形 1"/>
          <p:cNvSpPr>
            <a:spLocks noChangeArrowheads="1"/>
          </p:cNvSpPr>
          <p:nvPr/>
        </p:nvSpPr>
        <p:spPr bwMode="auto">
          <a:xfrm>
            <a:off x="522288" y="1208088"/>
            <a:ext cx="81311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3200" b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例如：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定义一个</a:t>
            </a:r>
            <a:r>
              <a:rPr lang="en-US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Circle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类，其中描述</a:t>
            </a:r>
            <a:r>
              <a:rPr lang="en-US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PI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值</a:t>
            </a:r>
            <a:r>
              <a:rPr lang="zh-CN" altLang="zh-CN" sz="2400" b="1">
                <a:latin typeface="微软雅黑" pitchFamily="34" charset="-122"/>
                <a:ea typeface="微软雅黑" pitchFamily="34" charset="-122"/>
              </a:rPr>
              <a:t>的是</a:t>
            </a:r>
            <a:r>
              <a:rPr lang="zh-CN" altLang="zh-CN" sz="24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endParaRPr lang="zh-CN" altLang="en-US" sz="2400" b="1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213" name="矩形 7"/>
          <p:cNvSpPr>
            <a:spLocks noChangeArrowheads="1"/>
          </p:cNvSpPr>
          <p:nvPr/>
        </p:nvSpPr>
        <p:spPr bwMode="auto">
          <a:xfrm>
            <a:off x="860425" y="2016125"/>
            <a:ext cx="7500938" cy="419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class Circle                              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public: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Circle(double con_radius);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private: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const double PI;                                 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   double m_fRadius;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};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//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构造函数定义，常数据成员通过初始化表完成初始化</a:t>
            </a: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 Circle::Circle(double con_radius):PI(3.1415)  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{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 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14000"/>
              </a:lnSpc>
            </a:pPr>
            <a:r>
              <a:rPr lang="en-US" altLang="zh-CN">
                <a:latin typeface="微软雅黑" pitchFamily="34" charset="-122"/>
                <a:ea typeface="微软雅黑" pitchFamily="34" charset="-122"/>
              </a:rPr>
              <a:t>}</a:t>
            </a:r>
            <a:endParaRPr lang="zh-CN" altLang="zh-CN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784225" y="3606800"/>
            <a:ext cx="7705725" cy="388938"/>
          </a:xfrm>
          <a:prstGeom prst="flowChartProcess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4638675" y="3024188"/>
            <a:ext cx="2357438" cy="746125"/>
          </a:xfrm>
          <a:prstGeom prst="wedgeEllipseCallout">
            <a:avLst>
              <a:gd name="adj1" fmla="val -31001"/>
              <a:gd name="adj2" fmla="val 76546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常数据成员</a:t>
            </a:r>
            <a:r>
              <a:rPr lang="en-US" altLang="zh-CN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endParaRPr lang="zh-CN" altLang="en-US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5235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95239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常</a:t>
                </a:r>
                <a:r>
                  <a:rPr lang="zh-CN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数据成员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95243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95244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95240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5236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237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2.4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类中特殊的成员变量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11726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233488"/>
            <a:ext cx="24463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静态成员函数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636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矩形 9"/>
          <p:cNvSpPr>
            <a:spLocks noChangeArrowheads="1"/>
          </p:cNvSpPr>
          <p:nvPr/>
        </p:nvSpPr>
        <p:spPr bwMode="auto">
          <a:xfrm>
            <a:off x="577850" y="2114550"/>
            <a:ext cx="8337550" cy="83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中用于操作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的函数可以定义为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静态成员函数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，由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static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描述。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3006725"/>
            <a:ext cx="8137525" cy="3419475"/>
            <a:chOff x="552224" y="2756145"/>
            <a:chExt cx="8137525" cy="3418823"/>
          </a:xfrm>
        </p:grpSpPr>
        <p:grpSp>
          <p:nvGrpSpPr>
            <p:cNvPr id="96266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3418823"/>
              <a:chOff x="552224" y="2756145"/>
              <a:chExt cx="8137525" cy="3418823"/>
            </a:xfrm>
          </p:grpSpPr>
          <p:grpSp>
            <p:nvGrpSpPr>
              <p:cNvPr id="96268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3418823"/>
                <a:chOff x="566056" y="2222550"/>
                <a:chExt cx="8137575" cy="3420581"/>
              </a:xfrm>
            </p:grpSpPr>
            <p:grpSp>
              <p:nvGrpSpPr>
                <p:cNvPr id="96270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3420581"/>
                  <a:chOff x="566056" y="2222550"/>
                  <a:chExt cx="8137575" cy="3420581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6"/>
                    <a:ext cx="8137575" cy="3185555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836879" cy="470052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96271" name="矩形 10"/>
                <p:cNvSpPr>
                  <a:spLocks noChangeArrowheads="1"/>
                </p:cNvSpPr>
                <p:nvPr/>
              </p:nvSpPr>
              <p:spPr bwMode="auto">
                <a:xfrm>
                  <a:off x="986522" y="2290825"/>
                  <a:ext cx="2723840" cy="36945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r>
                    <a:rPr lang="zh-CN" altLang="zh-CN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静态成员函数</a:t>
                  </a:r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的语法格式</a:t>
                  </a:r>
                </a:p>
              </p:txBody>
            </p:sp>
          </p:grpSp>
          <p:sp>
            <p:nvSpPr>
              <p:cNvPr id="96269" name="矩形 23"/>
              <p:cNvSpPr>
                <a:spLocks noChangeArrowheads="1"/>
              </p:cNvSpPr>
              <p:nvPr/>
            </p:nvSpPr>
            <p:spPr bwMode="auto">
              <a:xfrm>
                <a:off x="595766" y="3433171"/>
                <a:ext cx="8072260" cy="2603653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96267" name="矩形 22"/>
            <p:cNvSpPr>
              <a:spLocks noChangeArrowheads="1"/>
            </p:cNvSpPr>
            <p:nvPr/>
          </p:nvSpPr>
          <p:spPr bwMode="auto">
            <a:xfrm>
              <a:off x="853392" y="3444669"/>
              <a:ext cx="5996444" cy="22463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static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函数返回值类型 函数名（形参列表）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	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        }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6265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421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7283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97287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静态成员函数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97291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97292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97288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7284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7285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728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009" y="2076483"/>
            <a:ext cx="2689954" cy="36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矩形 6"/>
          <p:cNvSpPr/>
          <p:nvPr/>
        </p:nvSpPr>
        <p:spPr>
          <a:xfrm>
            <a:off x="3022600" y="1581150"/>
            <a:ext cx="5372100" cy="4616450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类的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普通成员函数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可以访问类中的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非静态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静态数据成员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zh-CN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在类外部可以直接访问类的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公有静态数据成员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公有普通数据成员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，访问方式不同：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公有普通数据成员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只可通过对象访问，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公有静态数据成员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既可以通过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对象访问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也可通过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类访问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endParaRPr lang="zh-CN" altLang="zh-CN" sz="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在类外部可以直接访问类的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公有静态成员函数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公有普通成员函数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，访问方式不同：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公有普通成员函数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只可通过对象访问，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公有静态成员函数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既可以通过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对象访问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也可通过</a:t>
            </a:r>
            <a:r>
              <a:rPr lang="zh-CN" altLang="zh-CN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类访问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98309" name="圆角矩形 7"/>
          <p:cNvSpPr>
            <a:spLocks noChangeArrowheads="1"/>
          </p:cNvSpPr>
          <p:nvPr/>
        </p:nvSpPr>
        <p:spPr bwMode="auto">
          <a:xfrm>
            <a:off x="2781300" y="1225550"/>
            <a:ext cx="5783263" cy="511175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F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9948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055688"/>
            <a:ext cx="208756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常成员函数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731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矩形 9"/>
          <p:cNvSpPr>
            <a:spLocks noChangeArrowheads="1"/>
          </p:cNvSpPr>
          <p:nvPr/>
        </p:nvSpPr>
        <p:spPr bwMode="auto">
          <a:xfrm>
            <a:off x="615950" y="1949450"/>
            <a:ext cx="8337550" cy="427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用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修饰的函数，被称为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2498725"/>
            <a:ext cx="8137525" cy="4016375"/>
            <a:chOff x="552224" y="2756145"/>
            <a:chExt cx="8137525" cy="4015607"/>
          </a:xfrm>
        </p:grpSpPr>
        <p:grpSp>
          <p:nvGrpSpPr>
            <p:cNvPr id="99338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4015607"/>
              <a:chOff x="552224" y="2756145"/>
              <a:chExt cx="8137525" cy="4015607"/>
            </a:xfrm>
          </p:grpSpPr>
          <p:grpSp>
            <p:nvGrpSpPr>
              <p:cNvPr id="99340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4015607"/>
                <a:chOff x="566056" y="2222550"/>
                <a:chExt cx="8137575" cy="4017672"/>
              </a:xfrm>
            </p:grpSpPr>
            <p:grpSp>
              <p:nvGrpSpPr>
                <p:cNvPr id="99342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4017672"/>
                  <a:chOff x="566056" y="2222550"/>
                  <a:chExt cx="8137575" cy="4017672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6"/>
                    <a:ext cx="8137575" cy="3782646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836879" cy="470052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99343" name="矩形 10"/>
                <p:cNvSpPr>
                  <a:spLocks noChangeArrowheads="1"/>
                </p:cNvSpPr>
                <p:nvPr/>
              </p:nvSpPr>
              <p:spPr bwMode="auto">
                <a:xfrm>
                  <a:off x="1050022" y="2290825"/>
                  <a:ext cx="2493005" cy="3694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常</a:t>
                  </a:r>
                  <a:r>
                    <a:rPr lang="zh-CN" altLang="zh-CN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成员函数</a:t>
                  </a:r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的语法格式</a:t>
                  </a:r>
                </a:p>
              </p:txBody>
            </p:sp>
          </p:grpSp>
          <p:sp>
            <p:nvSpPr>
              <p:cNvPr id="99341" name="矩形 23"/>
              <p:cNvSpPr>
                <a:spLocks noChangeArrowheads="1"/>
              </p:cNvSpPr>
              <p:nvPr/>
            </p:nvSpPr>
            <p:spPr bwMode="auto">
              <a:xfrm>
                <a:off x="595766" y="3433171"/>
                <a:ext cx="8072260" cy="3180992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99339" name="矩形 22"/>
            <p:cNvSpPr>
              <a:spLocks noChangeArrowheads="1"/>
            </p:cNvSpPr>
            <p:nvPr/>
          </p:nvSpPr>
          <p:spPr bwMode="auto">
            <a:xfrm>
              <a:off x="853392" y="3444669"/>
              <a:ext cx="6098044" cy="2861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public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：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函数返回值类型 函数名（形参列表）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const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  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函数体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	}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        …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9337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4215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050" y="3903663"/>
            <a:ext cx="4816475" cy="296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0355" name="组合 6"/>
          <p:cNvGrpSpPr>
            <a:grpSpLocks/>
          </p:cNvGrpSpPr>
          <p:nvPr/>
        </p:nvGrpSpPr>
        <p:grpSpPr bwMode="auto">
          <a:xfrm>
            <a:off x="523875" y="1630363"/>
            <a:ext cx="8137525" cy="1577975"/>
            <a:chOff x="524554" y="1630627"/>
            <a:chExt cx="8137525" cy="1577029"/>
          </a:xfrm>
        </p:grpSpPr>
        <p:grpSp>
          <p:nvGrpSpPr>
            <p:cNvPr id="100359" name="组合 17"/>
            <p:cNvGrpSpPr>
              <a:grpSpLocks/>
            </p:cNvGrpSpPr>
            <p:nvPr/>
          </p:nvGrpSpPr>
          <p:grpSpPr bwMode="auto">
            <a:xfrm>
              <a:off x="524554" y="1630627"/>
              <a:ext cx="8137525" cy="1577029"/>
              <a:chOff x="669018" y="1674132"/>
              <a:chExt cx="8137525" cy="1577029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669018" y="1674132"/>
                <a:ext cx="8137525" cy="1577029"/>
              </a:xfrm>
              <a:prstGeom prst="rect">
                <a:avLst/>
              </a:prstGeom>
              <a:ln w="9525">
                <a:solidFill>
                  <a:srgbClr val="00B0F0"/>
                </a:solidFill>
              </a:ln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1" name="剪去对角的矩形 3"/>
              <p:cNvSpPr>
                <a:spLocks/>
              </p:cNvSpPr>
              <p:nvPr/>
            </p:nvSpPr>
            <p:spPr bwMode="auto">
              <a:xfrm>
                <a:off x="1188131" y="1866104"/>
                <a:ext cx="3382962" cy="469618"/>
              </a:xfrm>
              <a:custGeom>
                <a:avLst/>
                <a:gdLst>
                  <a:gd name="T0" fmla="*/ 0 w 1606550"/>
                  <a:gd name="T1" fmla="*/ 0 h 585787"/>
                  <a:gd name="T2" fmla="*/ 1508917 w 1606550"/>
                  <a:gd name="T3" fmla="*/ 0 h 585787"/>
                  <a:gd name="T4" fmla="*/ 1606550 w 1606550"/>
                  <a:gd name="T5" fmla="*/ 97633 h 585787"/>
                  <a:gd name="T6" fmla="*/ 1606550 w 1606550"/>
                  <a:gd name="T7" fmla="*/ 585787 h 585787"/>
                  <a:gd name="T8" fmla="*/ 1606550 w 1606550"/>
                  <a:gd name="T9" fmla="*/ 585787 h 585787"/>
                  <a:gd name="T10" fmla="*/ 97633 w 1606550"/>
                  <a:gd name="T11" fmla="*/ 585787 h 585787"/>
                  <a:gd name="T12" fmla="*/ 0 w 1606550"/>
                  <a:gd name="T13" fmla="*/ 488154 h 585787"/>
                  <a:gd name="T14" fmla="*/ 0 w 1606550"/>
                  <a:gd name="T15" fmla="*/ 0 h 585787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606550"/>
                  <a:gd name="T25" fmla="*/ 0 h 585787"/>
                  <a:gd name="T26" fmla="*/ 1606550 w 1606550"/>
                  <a:gd name="T27" fmla="*/ 585787 h 585787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606550" h="585787">
                    <a:moveTo>
                      <a:pt x="0" y="0"/>
                    </a:moveTo>
                    <a:lnTo>
                      <a:pt x="1508917" y="0"/>
                    </a:lnTo>
                    <a:lnTo>
                      <a:pt x="1606550" y="97633"/>
                    </a:lnTo>
                    <a:lnTo>
                      <a:pt x="1606550" y="585787"/>
                    </a:lnTo>
                    <a:lnTo>
                      <a:pt x="97633" y="585787"/>
                    </a:lnTo>
                    <a:lnTo>
                      <a:pt x="0" y="4881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2700000" algn="tl" rotWithShape="0">
                  <a:srgbClr val="808080">
                    <a:alpha val="42999"/>
                  </a:srgbClr>
                </a:outerShdw>
              </a:effectLst>
              <a:extLst/>
            </p:spPr>
            <p:txBody>
              <a:bodyPr anchor="ctr" anchorCtr="1"/>
              <a:lstStyle/>
              <a:p>
                <a:pPr algn="ctr">
                  <a:defRPr/>
                </a:pPr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常成员函数</a:t>
                </a:r>
                <a:r>
                  <a:rPr lang="zh-CN" altLang="en-US" sz="2000" dirty="0">
                    <a:solidFill>
                      <a:srgbClr val="FFFF00"/>
                    </a:solidFill>
                    <a:latin typeface="微软雅黑" pitchFamily="34" charset="-122"/>
                    <a:ea typeface="微软雅黑" pitchFamily="34" charset="-122"/>
                  </a:rPr>
                  <a:t>案例代码</a:t>
                </a:r>
              </a:p>
            </p:txBody>
          </p:sp>
          <p:sp>
            <p:nvSpPr>
              <p:cNvPr id="100363" name="矩形 1"/>
              <p:cNvSpPr>
                <a:spLocks noChangeArrowheads="1"/>
              </p:cNvSpPr>
              <p:nvPr/>
            </p:nvSpPr>
            <p:spPr bwMode="auto">
              <a:xfrm>
                <a:off x="1076368" y="2516435"/>
                <a:ext cx="4081236" cy="554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</a:pPr>
                <a:r>
                  <a:rPr lang="zh-CN" altLang="en-US" sz="2000" b="1">
                    <a:solidFill>
                      <a:srgbClr val="009ED6"/>
                    </a:solidFill>
                    <a:latin typeface="微软雅黑" pitchFamily="34" charset="-122"/>
                    <a:ea typeface="微软雅黑" pitchFamily="34" charset="-122"/>
                  </a:rPr>
                  <a:t>接下来，通过一个案例来演示</a:t>
                </a:r>
              </a:p>
            </p:txBody>
          </p:sp>
          <p:cxnSp>
            <p:nvCxnSpPr>
              <p:cNvPr id="100364" name="直线连接符 9"/>
              <p:cNvCxnSpPr>
                <a:cxnSpLocks noChangeShapeType="1"/>
              </p:cNvCxnSpPr>
              <p:nvPr/>
            </p:nvCxnSpPr>
            <p:spPr bwMode="auto">
              <a:xfrm>
                <a:off x="1188131" y="2483301"/>
                <a:ext cx="7226401" cy="0"/>
              </a:xfrm>
              <a:prstGeom prst="line">
                <a:avLst/>
              </a:prstGeom>
              <a:noFill/>
              <a:ln w="28575">
                <a:solidFill>
                  <a:srgbClr val="00ACE6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100360" name="图片 24">
              <a:hlinkClick r:id="rId5" action="ppaction://hlinkfile"/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48835" y="2571032"/>
              <a:ext cx="2121233" cy="390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0356" name="图片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688" y="3335338"/>
            <a:ext cx="5357812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0357" name="图片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963" y="3027363"/>
            <a:ext cx="2830512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035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7009" y="2076483"/>
            <a:ext cx="2689954" cy="3600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1380" name="矩形 6"/>
          <p:cNvSpPr>
            <a:spLocks noChangeArrowheads="1"/>
          </p:cNvSpPr>
          <p:nvPr/>
        </p:nvSpPr>
        <p:spPr bwMode="auto">
          <a:xfrm>
            <a:off x="3022600" y="1822450"/>
            <a:ext cx="5372100" cy="373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若类中某些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的值允许改变，另外的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不可改变，则可将不需改变的成员声明为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修饰的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，可用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非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获取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的值，访问或修改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普通数据成员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l"/>
            </a:pPr>
            <a:endParaRPr lang="zh-CN" altLang="zh-CN" sz="8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若类中所有的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均不改变，则可将所有的数据成员声明为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const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，然后用常成员函数获取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数据成员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，保证数据不被修改。</a:t>
            </a:r>
            <a:endParaRPr lang="en-US" altLang="zh-CN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l"/>
            </a:pPr>
            <a:endParaRPr lang="zh-CN" altLang="zh-CN" sz="800"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l"/>
            </a:pPr>
            <a:r>
              <a:rPr lang="zh-CN" altLang="zh-CN">
                <a:latin typeface="微软雅黑" pitchFamily="34" charset="-122"/>
                <a:ea typeface="微软雅黑" pitchFamily="34" charset="-122"/>
              </a:rPr>
              <a:t>若定义的是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常对象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，则只能调用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常成员函数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101381" name="圆角矩形 7"/>
          <p:cNvSpPr>
            <a:spLocks noChangeArrowheads="1"/>
          </p:cNvSpPr>
          <p:nvPr/>
        </p:nvSpPr>
        <p:spPr bwMode="auto">
          <a:xfrm>
            <a:off x="2781300" y="1511300"/>
            <a:ext cx="5783263" cy="44958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00B0F0"/>
            </a:solidFill>
            <a:prstDash val="dash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Arial" charset="0"/>
              <a:buNone/>
            </a:pPr>
            <a:endParaRPr lang="zh-CN" altLang="en-US"/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0" y="1109184"/>
            <a:ext cx="9144000" cy="723849"/>
          </a:xfrm>
          <a:prstGeom prst="rect">
            <a:avLst/>
          </a:prstGeom>
          <a:gradFill>
            <a:gsLst>
              <a:gs pos="100000">
                <a:srgbClr val="00B0F0">
                  <a:alpha val="0"/>
                </a:srgbClr>
              </a:gs>
              <a:gs pos="0">
                <a:srgbClr val="D1ECFF">
                  <a:alpha val="0"/>
                </a:srgbClr>
              </a:gs>
              <a:gs pos="49000">
                <a:srgbClr val="D1ECFF"/>
              </a:gs>
            </a:gsLst>
            <a:lin ang="0" scaled="0"/>
          </a:gradFill>
          <a:ln w="2857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>
              <a:ea typeface="宋体" pitchFamily="2" charset="-122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781175" y="1169988"/>
            <a:ext cx="2805113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类中的内联函数</a:t>
            </a:r>
            <a:r>
              <a:rPr lang="zh-CN" altLang="en-US" sz="2800" b="1">
                <a:latin typeface="微软雅黑" pitchFamily="34" charset="-122"/>
                <a:ea typeface="微软雅黑" pitchFamily="34" charset="-122"/>
              </a:rPr>
              <a:t> </a:t>
            </a:r>
            <a:endParaRPr lang="en-US" altLang="zh-CN" sz="2800" b="1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2" descr="C:\Documents and Settings\Administrator\桌面\小人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87413"/>
            <a:ext cx="1827213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4215" name="矩形 9"/>
          <p:cNvSpPr>
            <a:spLocks noChangeArrowheads="1"/>
          </p:cNvSpPr>
          <p:nvPr/>
        </p:nvSpPr>
        <p:spPr bwMode="auto">
          <a:xfrm>
            <a:off x="615950" y="2089150"/>
            <a:ext cx="833755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lnSpc>
                <a:spcPct val="135000"/>
              </a:lnSpc>
            </a:pP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C++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中在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成员函数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的返回值类型前添加</a:t>
            </a:r>
            <a:r>
              <a:rPr lang="en-US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inline</a:t>
            </a:r>
            <a:r>
              <a:rPr lang="zh-CN" altLang="zh-CN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关键字</a:t>
            </a:r>
            <a:r>
              <a:rPr lang="zh-CN" altLang="en-US">
                <a:latin typeface="微软雅黑" pitchFamily="34" charset="-122"/>
                <a:ea typeface="微软雅黑" pitchFamily="34" charset="-122"/>
              </a:rPr>
              <a:t>被称为</a:t>
            </a:r>
            <a:r>
              <a:rPr lang="zh-CN" altLang="en-US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内联函数</a:t>
            </a:r>
            <a:r>
              <a:rPr lang="zh-CN" altLang="zh-CN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>
            <a:grpSpLocks/>
          </p:cNvGrpSpPr>
          <p:nvPr/>
        </p:nvGrpSpPr>
        <p:grpSpPr bwMode="auto">
          <a:xfrm>
            <a:off x="661988" y="2790825"/>
            <a:ext cx="8137525" cy="3635375"/>
            <a:chOff x="552224" y="2756145"/>
            <a:chExt cx="8137525" cy="3634682"/>
          </a:xfrm>
        </p:grpSpPr>
        <p:grpSp>
          <p:nvGrpSpPr>
            <p:cNvPr id="102410" name="组合 48"/>
            <p:cNvGrpSpPr>
              <a:grpSpLocks/>
            </p:cNvGrpSpPr>
            <p:nvPr/>
          </p:nvGrpSpPr>
          <p:grpSpPr bwMode="auto">
            <a:xfrm>
              <a:off x="552224" y="2756145"/>
              <a:ext cx="8137525" cy="3634682"/>
              <a:chOff x="552224" y="2756145"/>
              <a:chExt cx="8137525" cy="3634682"/>
            </a:xfrm>
          </p:grpSpPr>
          <p:grpSp>
            <p:nvGrpSpPr>
              <p:cNvPr id="102412" name="组合 15"/>
              <p:cNvGrpSpPr>
                <a:grpSpLocks/>
              </p:cNvGrpSpPr>
              <p:nvPr/>
            </p:nvGrpSpPr>
            <p:grpSpPr bwMode="auto">
              <a:xfrm>
                <a:off x="552224" y="2756145"/>
                <a:ext cx="8137525" cy="3634682"/>
                <a:chOff x="566056" y="2222550"/>
                <a:chExt cx="8137575" cy="3636551"/>
              </a:xfrm>
            </p:grpSpPr>
            <p:grpSp>
              <p:nvGrpSpPr>
                <p:cNvPr id="102414" name="组合 19"/>
                <p:cNvGrpSpPr>
                  <a:grpSpLocks/>
                </p:cNvGrpSpPr>
                <p:nvPr/>
              </p:nvGrpSpPr>
              <p:grpSpPr bwMode="auto">
                <a:xfrm>
                  <a:off x="566056" y="2222550"/>
                  <a:ext cx="8137575" cy="3636551"/>
                  <a:chOff x="566056" y="2222550"/>
                  <a:chExt cx="8137575" cy="3636551"/>
                </a:xfrm>
              </p:grpSpPr>
              <p:sp>
                <p:nvSpPr>
                  <p:cNvPr id="31" name="矩形 30"/>
                  <p:cNvSpPr/>
                  <p:nvPr/>
                </p:nvSpPr>
                <p:spPr bwMode="auto">
                  <a:xfrm>
                    <a:off x="566056" y="2457576"/>
                    <a:ext cx="8137575" cy="3401525"/>
                  </a:xfrm>
                  <a:prstGeom prst="rect">
                    <a:avLst/>
                  </a:prstGeom>
                  <a:ln w="9525">
                    <a:solidFill>
                      <a:srgbClr val="00B0F0"/>
                    </a:solidFill>
                  </a:ln>
                </p:spPr>
                <p:style>
                  <a:lnRef idx="2">
                    <a:schemeClr val="accent4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fillRef>
                  <a:effectRef idx="0">
                    <a:schemeClr val="lt1">
                      <a:alpha val="90000"/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dk1">
                      <a:hueOff val="0"/>
                      <a:satOff val="0"/>
                      <a:lumOff val="0"/>
                      <a:alphaOff val="0"/>
                    </a:schemeClr>
                  </a:fontRef>
                </p:style>
              </p:sp>
              <p:sp>
                <p:nvSpPr>
                  <p:cNvPr id="32" name="任意多边形 31"/>
                  <p:cNvSpPr/>
                  <p:nvPr/>
                </p:nvSpPr>
                <p:spPr bwMode="auto">
                  <a:xfrm>
                    <a:off x="874033" y="2222550"/>
                    <a:ext cx="2836879" cy="470052"/>
                  </a:xfrm>
                  <a:custGeom>
                    <a:avLst/>
                    <a:gdLst>
                      <a:gd name="connsiteX0" fmla="*/ 0 w 4267200"/>
                      <a:gd name="connsiteY0" fmla="*/ 201820 h 1210897"/>
                      <a:gd name="connsiteX1" fmla="*/ 201820 w 4267200"/>
                      <a:gd name="connsiteY1" fmla="*/ 0 h 1210897"/>
                      <a:gd name="connsiteX2" fmla="*/ 4065380 w 4267200"/>
                      <a:gd name="connsiteY2" fmla="*/ 0 h 1210897"/>
                      <a:gd name="connsiteX3" fmla="*/ 4267200 w 4267200"/>
                      <a:gd name="connsiteY3" fmla="*/ 201820 h 1210897"/>
                      <a:gd name="connsiteX4" fmla="*/ 4267200 w 4267200"/>
                      <a:gd name="connsiteY4" fmla="*/ 1009077 h 1210897"/>
                      <a:gd name="connsiteX5" fmla="*/ 4065380 w 4267200"/>
                      <a:gd name="connsiteY5" fmla="*/ 1210897 h 1210897"/>
                      <a:gd name="connsiteX6" fmla="*/ 201820 w 4267200"/>
                      <a:gd name="connsiteY6" fmla="*/ 1210897 h 1210897"/>
                      <a:gd name="connsiteX7" fmla="*/ 0 w 4267200"/>
                      <a:gd name="connsiteY7" fmla="*/ 1009077 h 1210897"/>
                      <a:gd name="connsiteX8" fmla="*/ 0 w 4267200"/>
                      <a:gd name="connsiteY8" fmla="*/ 201820 h 121089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4267200" h="1210897">
                        <a:moveTo>
                          <a:pt x="0" y="201820"/>
                        </a:moveTo>
                        <a:cubicBezTo>
                          <a:pt x="0" y="90358"/>
                          <a:pt x="90358" y="0"/>
                          <a:pt x="201820" y="0"/>
                        </a:cubicBezTo>
                        <a:lnTo>
                          <a:pt x="4065380" y="0"/>
                        </a:lnTo>
                        <a:cubicBezTo>
                          <a:pt x="4176842" y="0"/>
                          <a:pt x="4267200" y="90358"/>
                          <a:pt x="4267200" y="201820"/>
                        </a:cubicBezTo>
                        <a:lnTo>
                          <a:pt x="4267200" y="1009077"/>
                        </a:lnTo>
                        <a:cubicBezTo>
                          <a:pt x="4267200" y="1120539"/>
                          <a:pt x="4176842" y="1210897"/>
                          <a:pt x="4065380" y="1210897"/>
                        </a:cubicBezTo>
                        <a:lnTo>
                          <a:pt x="201820" y="1210897"/>
                        </a:lnTo>
                        <a:cubicBezTo>
                          <a:pt x="90358" y="1210897"/>
                          <a:pt x="0" y="1120539"/>
                          <a:pt x="0" y="1009077"/>
                        </a:cubicBezTo>
                        <a:lnTo>
                          <a:pt x="0" y="201820"/>
                        </a:lnTo>
                        <a:close/>
                      </a:path>
                    </a:pathLst>
                  </a:custGeom>
                  <a:solidFill>
                    <a:srgbClr val="00B0F0"/>
                  </a:solidFill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4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lIns="220401" tIns="59111" rIns="220401" bIns="59111" spcCol="1270" anchor="ctr"/>
                  <a:lstStyle/>
                  <a:p>
                    <a:pPr defTabSz="2889250" eaLnBrk="0" hangingPunct="0">
                      <a:lnSpc>
                        <a:spcPct val="90000"/>
                      </a:lnSpc>
                      <a:spcAft>
                        <a:spcPct val="35000"/>
                      </a:spcAft>
                      <a:defRPr/>
                    </a:pPr>
                    <a:endParaRPr lang="zh-CN" altLang="en-US" sz="6500" dirty="0"/>
                  </a:p>
                </p:txBody>
              </p:sp>
            </p:grpSp>
            <p:sp>
              <p:nvSpPr>
                <p:cNvPr id="102415" name="矩形 10"/>
                <p:cNvSpPr>
                  <a:spLocks noChangeArrowheads="1"/>
                </p:cNvSpPr>
                <p:nvPr/>
              </p:nvSpPr>
              <p:spPr bwMode="auto">
                <a:xfrm>
                  <a:off x="1050022" y="2290825"/>
                  <a:ext cx="2493005" cy="369451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charset="0"/>
                      <a:ea typeface="宋体" charset="-122"/>
                    </a:defRPr>
                  </a:lvl9pPr>
                </a:lstStyle>
                <a:p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常</a:t>
                  </a:r>
                  <a:r>
                    <a:rPr lang="zh-CN" altLang="zh-CN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成员函数</a:t>
                  </a:r>
                  <a:r>
                    <a:rPr lang="zh-CN" altLang="en-US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的语法格式</a:t>
                  </a:r>
                </a:p>
              </p:txBody>
            </p:sp>
          </p:grpSp>
          <p:sp>
            <p:nvSpPr>
              <p:cNvPr id="102413" name="矩形 23"/>
              <p:cNvSpPr>
                <a:spLocks noChangeArrowheads="1"/>
              </p:cNvSpPr>
              <p:nvPr/>
            </p:nvSpPr>
            <p:spPr bwMode="auto">
              <a:xfrm>
                <a:off x="595766" y="3433171"/>
                <a:ext cx="8072260" cy="2665611"/>
              </a:xfrm>
              <a:prstGeom prst="rect">
                <a:avLst/>
              </a:prstGeom>
              <a:solidFill>
                <a:srgbClr val="E7F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charset="-122"/>
                  </a:defRPr>
                </a:lvl9pPr>
              </a:lstStyle>
              <a:p>
                <a:pPr eaLnBrk="1" hangingPunct="1">
                  <a:buFont typeface="Arial" charset="0"/>
                  <a:buNone/>
                </a:pPr>
                <a:endParaRPr lang="zh-CN" altLang="en-US"/>
              </a:p>
            </p:txBody>
          </p:sp>
        </p:grpSp>
        <p:sp>
          <p:nvSpPr>
            <p:cNvPr id="102411" name="矩形 22"/>
            <p:cNvSpPr>
              <a:spLocks noChangeArrowheads="1"/>
            </p:cNvSpPr>
            <p:nvPr/>
          </p:nvSpPr>
          <p:spPr bwMode="auto">
            <a:xfrm>
              <a:off x="853392" y="3444669"/>
              <a:ext cx="5615444" cy="2554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endParaRPr lang="en-US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class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类名</a:t>
              </a: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public: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 inline 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函数返回值类型 函数名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(</a:t>
              </a:r>
              <a:r>
                <a:rPr lang="zh-CN" altLang="zh-CN" sz="2000">
                  <a:latin typeface="微软雅黑" pitchFamily="34" charset="-122"/>
                  <a:ea typeface="微软雅黑" pitchFamily="34" charset="-122"/>
                </a:rPr>
                <a:t>参数表</a:t>
              </a:r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)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 {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     }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  <a:p>
              <a:r>
                <a:rPr lang="en-US" altLang="zh-CN" sz="2000">
                  <a:latin typeface="微软雅黑" pitchFamily="34" charset="-122"/>
                  <a:ea typeface="微软雅黑" pitchFamily="34" charset="-122"/>
                </a:rPr>
                <a:t>};</a:t>
              </a:r>
              <a:endParaRPr lang="zh-CN" altLang="zh-CN" sz="20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2409" name="标题 1"/>
          <p:cNvSpPr>
            <a:spLocks noChangeArrowheads="1"/>
          </p:cNvSpPr>
          <p:nvPr/>
        </p:nvSpPr>
        <p:spPr bwMode="auto">
          <a:xfrm>
            <a:off x="163513" y="136525"/>
            <a:ext cx="4386262" cy="76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 marL="571500" indent="-5715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>
              <a:buFont typeface="Wingdings" pitchFamily="2" charset="2"/>
              <a:buNone/>
            </a:pPr>
            <a:r>
              <a:rPr lang="en-US" altLang="zh-CN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2.5 </a:t>
            </a:r>
            <a:r>
              <a:rPr lang="zh-CN" altLang="en-US" sz="2800" b="1">
                <a:solidFill>
                  <a:srgbClr val="FFFF00"/>
                </a:solidFill>
                <a:latin typeface="微软雅黑" pitchFamily="34" charset="-122"/>
                <a:ea typeface="微软雅黑" pitchFamily="34" charset="-122"/>
                <a:sym typeface="宋体" charset="-122"/>
              </a:rPr>
              <a:t>类中特殊的成员函数</a:t>
            </a:r>
          </a:p>
        </p:txBody>
      </p:sp>
    </p:spTree>
    <p:custDataLst>
      <p:tags r:id="rId1"/>
    </p:custData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42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c19a73f6eb66dc5aa3d45c7177a91dcdb2111c"/>
  <p:tag name="ISPRING_ULTRA_SCORM_COURSE_ID" val="D30F0F49-A043-438E-AF1C-8B990943B951"/>
  <p:tag name="ISPRING_SCORM_RATE_SLIDES" val="1"/>
  <p:tag name="ISPRING_SCORM_RATE_QUIZZES" val="0"/>
  <p:tag name="ISPRING_SCORM_PASSING_SCORE" val="100.0000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ONLINEFOLDERID" val="0"/>
  <p:tag name="ISPRINGONLINEFOLDERPATH" val="Content List"/>
  <p:tag name="ISPRINGCLOUDFOLDERID" val="0"/>
  <p:tag name="ISPRINGCLOUDFOLDERPATH" val="Content List"/>
  <p:tag name="ISPRING_PLAYERS_CUSTOMIZATION" val="UEsDBBQAAgAIAIp7lkb7ubvAOQQAAHYOAAAdAAAAdW5pdmVyc2FsL2NvbW1vbl9tZXNzYWdlcy5sbmetV11r21YYvi/0PxwEhe1ibjto6YWjcGyd2CKy5ErHcbIPxIl14orIOp4ke82uythGs1100G50o1sJdM1gXTYKHV3D9mtiufkXeyXZrZ1uWEp2YeMj/Dzv96P3lJdv9jw05EHoCn9July6JCHud4Tj+t0lqUVX3rkmoTBivsM84fMlyRcSWpbPnyt7zO8OWJfD7/PnECr3eBjCMZST0+szcp0lqVmxq0ajifUNWzNqhl1Ra5JcFb0+83eQJrrig+Ctd69eu3n5ytW3yxcnyDxEVgNr2jwVSpmuXMpBpFPT0GxgI5qtk3UqyUfPvzp6fut471kxsNGimqoTSR492h+/eFoM3DTJWmL5y5yWW6ZJdGpbmqoQW7Vs3aBpUjRCiSLJ8f3fRl8/Hh/ujw9/zUjjJ3vj7z+Ln915uX/75cHvo7++WWRDMXFb1Ws2NQzNsomuTJ9I8vjwbvzDw/G9w/GTewVpTGwRExy8+/j4u0enwNpprTN4vHsrfrBbjKSu1uoafGjixfEv949eHBQjaBIdErA47gaxLFwjdsVYh+pIsm4UQRirkmysFkFsEEuS4WsRRsdrag1T1dCTvjGJRU21mjbNhhigDvOR8L0dxDodwKF+wIeuGITwZOjyj7mDQs91eFjMikWut6BdVaxlVm6wIUeRSCknhMj1UXSDo6475OBC4PBgkQ2YmSpRkspcb6nv2StY1YhiQ6kUo23TdJQTYyzgyBcRYp4nkgDALnOGzO9wtMk7bBBytAN/c1wn/VufQdiJJx8N3E8QizL/0IXJqOkKWb9QOptrKtVAJtos8EFgC1LNDfqbwfYGIUQaRbzXjxZFMZOJ0v/ixVnjamLL+s+g8tTljBGdsF80HAtanJjwXoNpr7giP4I0oD8kmfSY6+VHqfoKGGoGPOR+xAOk+lsFbOrGhEAX6LQca5D5ORfWoCIF8G1SsVSa5Jhvhm7EFyHTQmX1/vce6cAK4PGIv+6TTb4lYP49zoZQRHjuhlnjlE5hrFBDTJU1kcBZnZ6w6OBQl0WwcCFwyXN7EL+Tg7PVINMMZvI6l4m2GHhOKmeeu51KLNRm0MsS0s/qlBndCkQvfeqxcDpLmcIvn8WLLDgzM9qcMbiI1CLYrNbtKtarBGZhdOfb+I/bOUHQy4lPGrVsDVcSePx0DzaD+NOf44c/xbt/w+Yz+uLz0cGfOQmznUwhKxhIJ6nNmEqlUk6Okx5ljsDi9OODQgwwpok4kVdM7+si4uGHi0gorszj0kMe1GSRneLyrbNp5SeJw5Tiar0BzWGlvSAGQWfxyjDL0MDmKghEunFJcoMF26AuVAivEEsacaJwUTHrBTf5WejZ5DmJl6pNGytKerWBS43ndraz15qDWCpwyR3HgztOXrJqHeugPSf4uONGBQlTuZ9OOsxcdp52V7LNvaH+r05hekMsX5y5MP4DUEsDBBQAAgAIAIp7lkZ49uKGHwQAAAwQAAAnAAAAdW5pdmVyc2FsL2ZsYXNoX3B1Ymxpc2hpbmdfc2V0dGluZ3MueG1s1VdRaxtHEH7Xr1iu5DE6ObFrx5xkjC0RE1lyrCuNKcWs7la6rfd2r7d7UpSnUJLStA8tlEIJocXQxn1o0xIIpDXtjymRlP6LzmplWYrk9ERwcdCDdHMz38x8O/ut1lm7HTLUIrGkguethWzOQoR7wqe8mbfec0uXVywkFeY+ZoKTvMWFhdYKGSdK6ozKoEaUAleJAIbL1UjlrUCpaNW22+12lsoo1m8FSxTgy6wnQjuKiSRckdiOGO7Al+pERFqFTAYhx5i2hZ8wgqgPJXCqq8OsxLAMLNu41bF30IxFwv0NwUSM4mY9b72zsq4/Jz4GapOGhOvmZAGM2qxWse9TXQ9mNXqHoIDQZgCFLy9aqE19FeStq7krGgbc7WmYAbhpAmuYDQHdcDXED4nCPlbYPJqEitxW8sRgTH6H45B6LrxBmoC8tenu18pbm8X9StUt1vavu9tlU8McQW7xljtHkLvllovz+KeFv763U9wtb1Vu7LvVatnd2jmNAkYnCHHsScYcYFYksUdGhDkqSMI6x5TBtL1CoyQK5pXhuElcUaKwig3MJLHQRxFp3kwwo6oDY52DsT4gJFqXEfHUrl62vKXihFincAYQCoO1HM3E0rXRTCyvTLRum+ynbc2s0sFKYS+A4QHboDTHHjeduDUEn2hNP6O6YP6oIRLWiV/BIRnbE7UDykvguWChBiwCg1bXY4qZhaiC1r1RsEzqUlE12IWlcU8EWLDbCdquTVHhBTiWE4yPWNeD7xU+qAhF5IeGCmM6y/V9kTAfdUSCGD0gSAkEy5yE8CsgaHwzoUYswoEV9rtCklEorkVJm/hraRLtQYowgUiQmogRZTJ8nNA7qE4aIgZcglsgSmCn0uBn5wKOsJSnoPikxktmi2xVNou3LukGsd/C3JsTHGaDhJE6D3wMvXMBKRgTwOYYBDDj4USSwfr41B+4pWkzVe7et792v3rcPz7qH//y4vnnL57f7f182H94r/fsy5dHn7188lv3z2/S9uBhjgRnHYQ9EAipJ6dFRSLBYmbEVCnT4gW4NRhGHTwMRZQP2m7CHoNksU/iNGi5hStXF5feXV65tpq1/777+PJrg4aiucOwzmZUc+NMVU4X9Yo2/0fQaxR6KrYk4lAPpj+VdPapM1THaf1wbK1rs2VuoMYXUeV63//Ye/BX//jr3nePUs3708Peowe9T34aBj681/30fvfJ72liuz8c9f94msZzwHwaR7Pl/jl8ls75i/TOe+kKqFTTeFVvpPHaNYfGztiBker0wTEHyX8rXCtwOjXNUQjnE6MhhY33VijQWWLw5uL1vwjQG/3PMup1ngKUzWbPbQouvMCfJ70XiTHzNLoZTVyFHHvmpVO/CSmnIfCo/8CMbqqFpcUcXK5mvspkAG3yBl/I/AtQSwMEFAACAAgAinuWRstwdQu3AgAAVAoAACEAAAB1bml2ZXJzYWwvZmxhc2hfc2tpbl9zZXR0aW5ncy54bWyVVttu2zAMfd9XBNl73V3TAWqANs2AAt1arEXfZZuxhciSIcnp8vfTtZYSO/FMBLDIc0SKIukguSVs+WE2QwWnXDyDUoRV0miCbkbK63neKcXZRcGZAqYuGBcNpvPlx5/2QZlFnmPxHYipnA0uoHezsM8UivfxbWFkjFDwpsVs/8ArfpHjYlsJ3rHybGj1vgVBCdtq5OWPxWo96oASqe4VNElM6ysj0yitACnBhPR9beQsi+IcaPB0aZ+JnN7V6dMf0HZEEmVpN5+MjNFaXEGa5KsbI+N4pndPb2Vh5DRBwV+loV8+GxmFUrwHkW5+99XIKIO3Xfs/NdIKXpmEppzTl/jOoRyXuv1MVJdGzhLMgYyjs7fg02PPeheB/Gvc98i0q+D0yeT1YCCYS88pLJXoAGVh5Wyy5m+PndL9AcsNplIDYlUPetJBP+FOhm1SXY/7A2+ElRHIK3rEK6ddAysXb+w0NfSE1erWzooY+66LIhSw88ooxF7ZI3/rvB4hI2WPfKakhEdG98cRHJocKVzyLfbXeTr/2goM62XIWFgFq/H0YFpXRqF6RcA0vISlNOG8kAbMvaHM6lxI2VFMiOEdqbAinP0yuHxvDyNRdmDwtTZcWUgRRWGo4GyMekzH6bLrtB69NS1I91noD+fWM6Wn+PUcK4WLutGfJTmfeZ5uE52YeTbMMHNSw0Hcsw2PONb3GKnBYgvihXM61Q3jCuTU7blrrjE4yqIcoGw4y8hvMpR+1jU5iLW+NQKhbFKdw9Wkqqn+qVcCb1CmhBGjY6pab8cwea/KSOFLALAo6lCzbuEsTUcVobAD6q2Rwh547GRI6hodK7cb9QAbFRec10yqSD8p+kqJcalhgPCq4xpmOMv5KaxwLu3Jkr4PQ7hv/GQsh2FmSi/27hS+lJKdtf04hVpp/k3+A1BLAwQUAAIACACKe5ZGPsmsovIDAAAdDwAAJgAAAHVuaXZlcnNhbC9odG1sX3B1Ymxpc2hpbmdfc2V0dGluZ3MueG1s1VddaxtHFH3Xrxi25DFaOx+1Y1YyxpaxiCK59pbGlGJGOyPt1LMz251ZKcpTCGlpmocUSqGE0GJo4z60aQkE0pr2x5RISv9F72hk2Ypsd0W+0YO0d+899547d85ovMVrEUctmigmRcGZzc84iIpAEiaaBedDf/XsvIOUxoJgLgUtOEI6aLGY8+K0zpkKN6nW4KoQwAi1EOuCE2odL7huu93OMxUn5q3kqQZ8lQ9k5MYJVVRomrgxxx340p2YKqeYyyHkWdMVSVJOESNQgmCmOszXdMQd13rVcbDTTGQqyLLkMkFJs15w3ptfMp8DH4u0wiIqDDdVBKMx6wVMCDPlYL7JrlMUUtYMoe65Cw5qM6LDgnN+5pyBAXd3EmYAbjlgA7MsgYzQQ/yIakywxvbRJtT0mlYHBmsiHYEjFvjwBhn+BWfF396slFdK29WaX9rcXvOvVGwNUwT5pav+FEF+2a+UpvHPCr+2tV7aqJSrl7f9Wq3il9cPo6CjYw3x3PGOedBZmSYBHTXM02Ea1QVmHIbtuTYqqmFcOU6a1JerDFaxgbmiDvo0ps0PUsyZ7sBUz8BU71AaL6mYBnrDLFvB0UlKnUM4CwiFwVqOZuLipdFMzM2PUXdt9kNax1bpYa1xEMLwgG1QmuceNR24NaQYo2aeUV1yMiLUgC5z4LKUMMwdxDRwC0ZvtemAXmUc+m9iZ/MNoSfIBSFO1FgPR300oxwUP65KTdUnlpw1neT6kUw5QR2ZIs52KNISwcKlEfwKKTq6PVAjkdHAyrHSSHFGKGox2qZkMUuiLUgRpRAJ2hFzqm2Gz1J2HdVpQyaAS3ELVAbsTFn8/FTAMVbqEBQf1HjGDn25ulK6esYQxKSFRTAlOKw2jWL9KvAxcBcSUnAuoZtHIKAzAU4VHawPYWTgloVmpty9737rfv2gv7/X3//16ZOvnj650ftlt3/vVu/x3Wd7Xz57+Hv3r2+zcgiwQFLwDsIBbHllJqfFZKrAYmfEVqmy4oW4NRhGEzwMRUwMaDfhIIFkCaFJFrSZ2XPnL1x8f27+0kLe/efGg7OnBg1lcJ1jk83q4PKJOpst6jm1/Z+gUzR3InZVJpEZTDKR9PhzZKh3k/rhuUZtjheugb6+Ht3q/fBT7/bf/f1vet/fzzTBj3Z792/3bv48DLx3q/vF592Hf2SJ7f641//zURbPQS+zONpN9O/u42zOd7I7b2UroFrL4lW7nMVrwx4D60eOgEznCU4EiPg74VqF86ZpDzc4cTiLGGyld0JTTtreLy5Hr0VSTv8vZAXnpUpKPp9/Zev65kX4pTbsbeqBfRrdMMauFJ577OUtB/bxK20x9x9QSwMEFAACAAgAinuWRm6HjzybAQAAHgYAAB8AAAB1bml2ZXJzYWwvaHRtbF9za2luX3NldHRpbmdzLmpzjZTLbsIwEEX3fEXkbitEn7TdoUKlSiwqlV3VhROGEOHYlu2kpIh/b8a87MQpeDbxzcmd8USeTS+qF0lI9BJt7LPdf/h7qwFqRhVw7eusQ89RJ5plc5hlObCMA2kg5eHTo7w9ESFjwq1pXH2irXb8iMA3C8q0i8uAhQpoOqCVAe0nlGQdEn+PYs851+5MTqPjwhjB+4ngBrjpc6Fyahly9WaXe8QGLEpQZ9AFTcAzHdrVRZ4cH4YYLpeIXFJeTUUq+jFNVqkSBZ935V9WElT9y1c7YPA8fJ14dizT5t1A3kw8ecLoJqUCrWGf93GCEYQZjYE5vgO7/kE94/aBGnSZ6cwc6NENhktLmkKrS08jDB/jtVerm0OMNmdgbXbE3S2GRzBagWpZje8xPFDIQl7wA6USKXakhbZ7fkSZoPOMp/vUA4wgh8WibVf3Tge15Y+Jd4VE4wotA/c07xodF9x74w2lQ1bdyDoNXXoWEnlIFIHEMgSWwWpMc4zg/isi1BiaLPN6OtSzsW4DVStQMyFYXf73uULLxsjqbf8AUEsDBBQAAgAIAIp7lkYa2uo7qgAAAB8BAAAaAAAAdW5pdmVyc2FsL2kxOG5fcHJlc2V0cy54bWydjzEPwiAQhXd+BbldsFvTAN1M3Bx0NhVRSejRcNT684XUGGeHS+5d3vdeTvWvMfCnS+QjamjEFrhDG68e7xpOx92mBU55wOsQIjoNGIH3hinftHhIjlwmXiKQNDxynjopl2URnqZUEiiGOZdgEjaOsswYUVZSTisKK9v5v+jPDQxjnKvL7EPeoyl7UauFU7IaKnN2KDzeIshqUPLrrsrOlEtFEUr+PGbYG1BLAwQUAAIACACKe5ZGlBOzImkAAABuAAAAHAAAAHVuaXZlcnNhbC9sb2NhbF9zZXR0aW5ncy54bWwNzDEOgzAMQNGdU1jeKe3WgcDGVpbSA1jERZEcG5GA4PZk+8PTb/szChy8pWDq8PV4IrDO5oMuDn/TUL8RUib1JKbsUA2h76pWbCb5cs4FJliFLt4mjiUyjxSLHHYRqOFTXv/AHpuuugFQSwMEFAACAAgAdrjDRM6CCTfsAgAAiAgAABQAAAB1bml2ZXJzYWwvcGxheWVyLnhtbK1VTW/bMAw9p8D+g6F7raRd1zSQW3QFih3WoUDWbbdAtRlbi215klw3/fWj/G3P6VZgBwM2xfdI8ZE0u3pOYucJlBYy9cjCnRMHUl8GIg098vD19nhJri7fHbEs5ntQjgg8kqfCAnhMnAC0r0RmEHzPTeSRnsFFZuJkSkglzB65z5C7i7Qk745m6JJqj0TGZCtKi6JwhUZEGmoZ55ZEu75MaKZAQ2pA0SoN4jTYlfk7Gp9EptTsM9A9ZGbeHrgmaTmetRiQFKeuVCE9mc8X9Mfd57UfQcKPRaoNT30gDlZyVpbykfu7OxnkMWhrm7EqyTUYY5MobTNmVmKxTB2tfI9UDpsEtOYhaDdOQ0IrLJ0As23MdVTz6AGt5dU7UfOWfhv7vWncSuVo55zlj7HQER71IZ11EsjoMCpLyuuWHfTQdNCtZSKOgl+5UBCUn9/aFpkvSBWw7bgyT1cXPh7g2y33jVT7G4RhF9UKuq1obiWaW4JaDreNvu4oSHPbLXCTK2hKNWNPIgD5hSvFbVtcGpUDoyNjjaVDMKPVlWuROkFYZJL47B+0sX4jaX7q15QpAf9DmE9I1NZEpAE83wr0MZBgTQ1gsa3NNVns2phdTjp/THp9PTBVOdai4EUcw1UIOIYBN5x2dnoICoprdPFzNcL2Dg6CIxFGMT5mkmF8epAm4Wo3ydA7OAiOpb+bgLbmtox0XMdRM7UdxOjEOmF+ro1MxEvZnoM9Y1ZlH742cs3RdSbag/P5H6M4iNEM5pZMrC771ttXzeG9nVOjO59NVlkG3YrzACbPKq9mFvJs5BPAluexuenn1OzDHnSU89R0THN9x36XxVq8gFOIwP7pFqe2JhHYnvHIh+VpjwH1xO0yCF+apiIyWktSqXlIOYa1eRJQVJhqVj6i6qGSeRqMtHGz7uegY9xV1wq4E8MWM12cYPPJzCPv8aW+y8XZRXeV88VFgy3zuq8CV7m8YVXXCXedQet+bS/C6pnH199QSwMEFAACAAgAinuWRj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AFfpBGhvo53h0XAADZOwAAFwAAAHVuaXZlcnNhbC91bml2ZXJzYWwucG5n7Vt5WFNX2se2I61VcURKFCTTulBFjdEpVpaktla0WqhVjC2YKIuMhRABWbNcrV9dApK6MhYhtlSpIERREoEk14UkSqpxqYQQQjQRw5IQLsvNhSx3EuyAy8zzfX/MPN8z38cfPOHc3PP+fu973u3AOQe/CA+bNGHGBDc3t0lrVq/80s3tDdDN7TXLm+OdTxJLDeedH+PSvgz72K3yjm+Hc/BGworPV7i5XeS8bdv2B+f4rZ2rv0pzc5t8w/UzTkb7Jc7NLTh5zcoVG7PIJo0mt9ISiUK2zx3jHOO+9Z/wdb3nrZOrQ+5v9cJGNX97hP+m5C/4j1d/urD6jwuuffMG9suLX0y6NpX6w14+vzHkNDXGM6DPWtEhvh9AaiQnKkQJGY2OVt4yYVNwn7Bu6dvdEQlzPaKNOfYBJU489JBHZgzKKeL+ljTFOCexq39Rn/Cq22SMsrbOAB12LRrKjHc+drvCrb9Tnb6cJeptCOh4+zXXm/b34Uo51HVoWetqiusVt+6Ei/TQKdq3T4Z6jgx7bH2KUsUbzuFu61dGskecwvXVbi8M6PrcfAJ62zWMn/7Ph7vXi/vP4LYIncDeWgcswM2el7yi5b+uTFLdbh+WgtFTHG2URa1Z+kNRHtlzOqwS6gGfw5p89vBsvKMLdHQ13ohek5OQMqtKvR7Pcuq5eN/s9HhBSYzNqcnWiWs6G5LDJIhzYa5ijvx2fGTq7HMBdTO99N5OkNjVX5IygudLcc7fpd//XGnM2Jjn0jrv3TVbVKZfnhH55EjtGMC/EWCjaPBpoTdPPNQpCeAJUyEsCmGvxujSggkyfZpo/uh7dgPgMEgSeaIMSOpDa8lh/3ycrTAhvhzFQNkIrfVelOnv7bDXKgZGH8XbjtyZNSxEXraEtcZweJhEfOR08Oe+m8PkqsryKPez44ZJfxUpxXWELHEpc+H8fH3Bn0EzwxDsrSBYjRKuXcUVtZ0rLa7NcgwaaKKV3FFRKrsFQC2SWE5oBtRewjnreBLheNK4tnHY7TdvOg6t/SGKISHlReFTmY4+LmgzVGAkunJQlx1BtPdXlLYSRimm5V4rnyGA9U1KMVwdFXF76SgbgX9xlq43ys9CgdIXrOIFD3binp+3PoB1haksEp4aJVYzzODR5I2u36lERfkQX+ZNYUC98Q6HGXU0bugdttOC8gZkzm3TfGKP40wBuXbgt5BRuZfU0gqEL7WTdkuavIhTiMXeurYy3pTnaNVhLhfndJ4TrKr87IPdoyrXEtlckxfFXn2Q9h3DaTKcH914MXjG1VFEjVYiIHa7X0CYcB/43GOU+nqTaR/vv1+fXX6jcEGcUQlFYcNOeyLy+eXPaTtOWkSmm6qj0Nk7JLq0EIKyfMR1Vz0spImzods0Vl9v+ce7P5AYshiVpP+QeLw3MNTFo9janGlTYra3mrfYntIcTyU4+33cOEsNEp2v6EBa8hXQ6Iz1A/fX4raE2HpueHuE9k+58MvLoTSA6DmlHif2VNcbciJHQH/pjaTs9NO9EJrxHkf2fBA5okhemXHckgtnnxN1PPSjycTeWcTruiows3HTqGplVe4335UeLqCwTn4aOvjkaIc2OLF81AqRqtefbLV9XQh1hbwoPnUxq+I2kl5cNrp6kbDbcgzYuN0WFBE5YuuS+fTdvnmUxKWsotKX+Eh51dPBOxue06zB70/uemVzHsVw7gXlvt8LJVKlvL6NL/K+hlQH6pXZZWN0x+j+B9Ll100H/QAbtFbVl+8YoKADM4tZQx2C4kzG4J0w4tC9/g6Bp7nrE+zQ3TYzzeKo7DWoXMmCJtLYu9BOnqPzjP5B6S+v6Ks+p1f6EwdvyQGaw6ZAQ5iO9dP2PmwNnLEl/eaE9XC/+uC1RDpRQAeghJoHRMV2NMh6LRF1hGfXLat4lXlpHgV1SmFAx3mMtl5l8Mz0MkAG69czvvvN7Og2kyeHqUmRVP16W5owWrjumMicdTKLFYJrvQP36zHVoaGtCSFMlMU3SB7ostWyqlCmJ8+HlklX03Gi/vsSA8FSIy9YLtbY5SZtq+gf2GiDlGcK4OeXhM9p5hC2+Rz7Cfmg+J2S9QdWzNtXonQWkl5mvWCh1KzfATlKsgbt1jfxH1JLoifustIqWsgENkVvp82KPMAnRjDio4Rglt1EpQLdnwsdcK31cAALi8PSZpG303OE4YwkiCAolZgvbTOdfdVdTMmsp0rWbx0r1aQ1VD5+HpsSe4rNx78vLcHk8gWHJ20Pw2+m0jJ9GnQWFeKFtToSUiQHqu3ZMceCCLgkVKhCaRdQu8NOjeBw/NkUgZIo5tLPvGpuS6qtodjPaa7N00ruwf2mgPKYu+xSc9hPpvR8XdRMfXkln9fevO9skq2ZuNCIhnxl5SykF9nNFhqdnmNLa4SDLF++6pRzORQ6JMRU88cl0YvUB+8FiFMXrLqAGJJs7JQkNO0aDBSb4oOsShXqyNArTQ6G5etXhVSm2djXdqAK+kMwVt2Xr/8ibwM+i4r6al+bvneTjdAsPXMbpn6nPu2l7cVQPngHVDhXTj1fwJuc+2OSFRFwffjMwniGr1rhoc4tUImvL2CBIpYQNCawJLJLTAYk/Avxqibg1eirK4QCxBMS0YoD+EBNd0BhGS+rudibB2L/GuPLvrcjgJzsUxJzqhntm0sorsD8wOfgWrsdBoCKw0ZoyYGrzpva9CaptalhH2/KjUihCFMLo/T6Jq8IjsHM9cPegBOagX+ob/d2m84ROZYTx+iO0f1foPuuFNc4oCc69C93pB5E286hP03fvPb5vUFemQwLhDBPTzw/58UdxVqc6Ek5uDUFWu7H7XqOeVcAZbBBMlxmVyzdCeS6NrLmf/32QjrP7qzsH+QehUepbmCnPGkroGxfH0EYfFIB7uigP/fdEpflz8SOCNMfG7Zvx+YR2A/nDFsx6MQIwfBbrqUtyB8T8/9IjKszojH0Pt5cuzEBV5ylO7gWJ+y5XmFoEScUZz/VMc10rQRnu46Lzum/F0YLNWgCCN3lDF9rAYdCsxjyiVp79IsQ4c52lNFzTQ51qRK4Il+wO86Y3f7j/kXuJVlFU0AO3qhZQMgvnxjplPC4K0o71Nhm5th7PNCeCq2G+6JGpjI9aeJHnJDemxXAEFnT5EmZ9w7OE+xWe0TgZ1NvNEEBZbqBZIvQ1GEVzNzbAgepzQLY7N+SbGNbLjHj1YGpJgpBCtrVmlay0OgAOHaZGBi89RJIMvCUlPdRZu/DDdBxCpQKmTiymMVs3txcg6zpMlp2wZSNvyLpa+0rtgg/2CoxC0plcsbQA66YUYTh6uySB3pTfR9fx6zvqrceUCoIMOacq0edCmqHmwYlYnifnOxsk8V8KGD8ZcQO46VdSVj9k+eCezrYmLFMT8oLxsO+4IyAgPHl1NnsFe+TaT6cmI/UHhvxf5bI63lQEGSrwCickKcvA0OB+z6FaiEHn4+fT55LpnVl3NgycaOVditPqR4vSLI1EOD3W5WQ3UTJ+OZFpwhOtzXvOxU8XVylCyiLmc0eN298JWK/FxhInfVAbOyAgqwUAR/It3jy+QJgwb5KTAWfN1G9im+X08xEuo/amlsqM3POFrziRpi9fNofhEd1bZewySCz/FHKsWbBoXVRkDWLDvXbBV9It1ajDTymmigj7ZK0849PIsl08Tp9nqUGGDTp2egk3aCVb8m0NZkLXrLNQyjRyhdjjsQ0qZIU8lXnqX9tFn87n/34G5+7+VpCDdAKLzwAWd8ffyYLKyuVkb6h3mg0OdtGexLPk8c9RIH48N5NwhbYEJpPWc84r57iDUjtTXwUo9cHT473lI+k69I4574nUsbD7IpBlrNjoptZwILxpzGsGMwE/AQTGJ/qI9Rly2ilefhv6CI7KdnE9aPRrMspMs42VIEPl6i1rY0OE1WiVgHnoSHoMvJXvjNMBBw8S9P6NOWL3B+7kYyXDVc3uMfy9aWRCpDy2XDJ27VgpFacOuIqbLiZL9IshNbKXrKSQK+EKSEhGXWliayXljze1owqJ9IsVoTn0+l4SbZzbybw4cMRy1ga8JX4U5ZwCDnLk6iUtupD0QJ6Tn9HBDDU2/HYmRe4tIO+5BdjvxsOAGu1YM/1twtA7XgeYrAIDaEFoPLXl6g+0Cs9I0JSoEd7PciOWhVn2w+klwRJEC9t9xUseH2ZGDokNySSX9SorgPquuRMWZJZnJDUQWu7M4+cgBKzXvH0BtYFJtyPqfPLaf9Rjt2FLSGFAMR9O8iv2IeN/RpLvBSwr8Ku6K7VPChBcAQp4kV566zqJZMcg9YmFoyVlzEx/34xMbaYLSjCQbO6aF8Pkcf+0TQGMAYwBjAGMAYwBjAGMAYwBjAGMAYwBjAGMAYwBjAGMAbwfxRAr9Y64Ir9giP9d3Sr4kb+ZIZjdqz11tq7M2mhvx7/2ewteDd55d9lrcp2HVMlA/aBKI/MOR263rn11JvJq2QuMm5Xq4Yx3BbI/3XDrj3oIBeteXaCfvr/+AT9Px02rtEry3niHOikgvFUF4u1NkncCT17cvdjWVmnkCs6fS5nKaHVOHwx4MIR+/ajpjnHs4p6zkUwOz+L+kyYJLwDD6nUlfVdLU9YaW1QVxcFHZLwbA28n7HGjRAklRXZs11Am3p0uTiy2nue5MRUGo5OpENLlNWeEhnL39xXVhnCYuo8uauJVzt0+juOkMyuo1zbkzPG7DAQyQWzoDYcMDgzAq0DrXW5WodJK+5viuWI9IMtpxK4TLgCNXFdh4lDaahlKk4AtJJtRVScxXUwl6pQF7NKAZ7AmvkkqDXMkoq1PXKXEw2aZhT0UKbkMdP9nba1SLzt0cqe6kG7FrX3M00SeRyPXoYsjbZ4L96SbavVijsTPbGZsKHGB/+e7aqH7Wrb6e9D0fZr7liG7EHMh7mlsrtTWe37We29Sr08ZakOsGJEOqDPdf6bmeiWu2eHte5NIhxLzFA/XkLGsQ4pDxWoi71Rcv3paQo1CwQ062DzzXQhp7NNp5hBIzq25BvMFHNtSz8pT6qGHxY5OdawcW9mPTkcdl+2NjOADtBVXS0VyKVog/fy6GxbA+EX66ewYXlk3h/wH9fz8HPjcJe8b6wJXFdPGjK678+KyuyFr9Ah0MpazeblsK8FsADfAzHteWA5wpx4Qq1VBRZTcd4oIYnyFib2vqP8MqvHHVg8826gy26/Wf4I7DNZHsol3GyrZfCslEeHvEqWDbhouT2QZNbHcY5WfgI74CplzWQooaFVOy+P4t8sDjWGy8owEfDrUhPSwKP7O8LzgUz8VAlPtn4JC2RGbpq4UY1Mm3UfXrLNanl33xk9KUVCJAGC3zFBDhBRV6BedcH+oFItQtj3CpHOcKfjdugS4uI5hyvXwgTLMCLGXMtyFEBdi6ifrISFIqThBzupNS5mp0pce6CwwK6h6pUpb7K1WPefL4hs2+mFKnmm/r7JMbNGbUkpxSmZjMxZVobwLZV1vDMcIhmJj9LRU7wSo707npe2RafGXrJkR0p5dZcn/VHVB+frb5An+kGMG0rRcbtGVKgnwfBeqOtOvNnHmSoilfYbT5eqrBo52RDE7NzA/UxrjsSA3fcDV8Yp1PWCKk13fAzC5lYfs5/3T97E6NKxdragv/KyhuCKQ9vQpSCsaxPQfCaqFXp2KZWWuMH+K69Te7iOic0cSjXDyIA70OPurQi1tEjexgl3QmFAf1iHfFeVZZIzOH9KKM6ey4zepamyiApEd9Kt173F34vNwQOVhyiy7v5sp5p9LRXB08GYpmbWqqb1E+erPWZofcPeSl5lM/vOugtnegLe6qte+i9tovoPayYdU2PeAZNn3XOk60zGsDOYUzAvzfc0XAuEhWdjIXNbJOFEZqJtqGc/kQFV85gm+v5HmwDIGzgsTvKna52+UV7Tgf7kIMMO1zolZ1opyDKW5gxmKn/944x8bSpfJdZAv9Dp0VxEGySuWJwUq4SFmFN8g4QURY3QoletVIyanIxmCiZFQv1I9YwTOnMoPefDAWa9umV8dfDg5rJx3cnxXM67k5tcV0G6ltp1vRYVieU6GF6gyC0luROe8TjI/e546Nxa5xJrnQszt+W2Al3CGrdskZUxEb+LGkkxeWkn15j7uKitjZQ3k7JoeFbAQe6edMaCXUerONtw9KLC1M6RWXk8XTMbH0A/edsUNHn7M8eReIOIRBA6vta7ihPren8a6hOHdVWllivGvhTrN5VIhrQzarre/bGZ7rp3FcZDAm/r5duHHcfLogO7s44xfV1x/TOi/ZP1Q2d9eSR1ahcF9C0DjhIAT4oXH8f6kAWnvvtMq5t+7prLRn2TU6Wz8S6kSEQAWAW5YVhmf2/AOli3AxIa03dnNhCwglq0KjaEKB4KYGkayIvinmGq9KcLTzyDdMpx1sCp+CTJzYG7n3hsYbR/gq1FboYRegPNAGrFsYZKgaHe+Lytd+UuaTxbc72cGq/w+F13V8Xov3j38wZCvsiYnvyljfY909dLr7wmx4EMKI1oSSt4ncSovmVi2PRYkHEyS5VVZKSO0x5lEpLRMzLkJEXVx9GpZ87Swm+6uZ0qL+WygpjDpn/BlOlTKKqBVot42UzhEqgKClKpXxP7WxktqNKvjsbMU1RX+HMZS5gnvxfRnIniOMMYi12L9dAcM8YOG6meG2rFBEl5Ra6i0aueznmdZPAHev1xjv4ItF/HdXRwryhsrhtFbQJBKh3r6Nn/QFFQfpOA/YTxUNloGn8B8c1Fr8dOAzeh8TeNzNfd3M4/eUiiLMR6bxE8w5hbz13uMKpkd/EsU71HFYcLpfsKdCsGXUWL3MxC4FaaTUqLtjXz7F8HVS6mBCI9GSqDPDLO6cX7qqlNbF3UDH1aUl9LmkKTc8fCVgiMpqRn4f0DjgXldsT+VPi9CHUZ2RndPd/127UHM6m2nGVxQLGIO3iSW4MUaQeLBJOioIWbZBdnF/OBk0hVHRc5yM2SyVOAm1K/VqcD17CdLumJPj5gMmRrKjE3dWlL6XbRM43al3IH1w1daa+NN9Odxu+CD0Yw3mNqMxuQ6r5Hez3E1N8mqDZPzcdZSohDJR1yPCUQHtGBDrWV4+ebwUlL2EA+2hA7MU7VNfP31MgJ6V091NQeFG/OdImdhqbLNoCalFhbM55VVJpkfGyqemZs2sew2NltbBoY4AF2KeAgwSxXAgnHiZGYIRbvOlJ9lKmOtbX8qN+caquhiE2Q48ShUOEWeDDVGUb78VLrzdZlzorZoEvY9lyhWKQI6Vs3ROC59DjMYcy277EAAyRgoPGLqSCRQGQ9stO11lbBpPktxKqL+wVyAqXyPTEx2HpKGJ5pDX3kjDhLeSHj1+Mi0Gn9yhvpBGldL5KOE3+rn9tyi/QdozuNW8c4DfgKgogDG4jp0H4A2d9x4XoS6jpzlP/jfoHV2bcN9ve1zU8eWpuip8p+p7n8gPkzuR9OcwjJjlJZm3MLbpEtyfXcOXRKae0IQEcMIgdtcm9XMD44HOCJ8+EdFS18ZNVZL9N0GJlamG8e5+66oamp957ZcutEqib43ueMlBvHZc5ifeO3SnWkY7+1kwTmDF4CWXYlEDqzLhCLIjIcZS45kOxPj3K1aJbPGNuuplMDM2vPRBvCp9EMc8VXHjfoSVfO8R5deauUEbk67yuoD9SpRTqlvmcgChyIKtBOfkexlOFqDjdEy7anPVzYpsniklLuI+mLXNcDcj1YPXu9PQjII3X9A122qsuFs3j/P+5IQ3uKzAx/puv+rFuLIsaS8+j2Mu067lvD3C41ifwQELWC/Sdd453EXE3XnlyUy3O4LqJunXMx89MCPanf9cbf76bOzqisEEh57XXO3l3iQxMeFk91TV33jutuq9as06HjtnyxruduVka96/maT8NXVn689du/AVBLAwQUAAIACAAFfpBGcD84SUoAAABqAAAAGwAAAHVuaXZlcnNhbC91bml2ZXJzYWwucG5nLnhtbLOxr8jNUShLLSrOzM+zVTLUM1Cyt+PlsikoSi3LTC1XqACKGekZQICSQiUqtzwzpSTDVsnS0BghlpGamZ5RYqtkZmEKF9QHGgkAUEsBAgAAFAACAAgAinuWRvu5u8A5BAAAdg4AAB0AAAAAAAAAAQAAAAAAAAAAAHVuaXZlcnNhbC9jb21tb25fbWVzc2FnZXMubG5nUEsBAgAAFAACAAgAinuWRnj24oYfBAAADBAAACcAAAAAAAAAAQAAAAAAdAQAAHVuaXZlcnNhbC9mbGFzaF9wdWJsaXNoaW5nX3NldHRpbmdzLnhtbFBLAQIAABQAAgAIAIp7lkbLcHULtwIAAFQKAAAhAAAAAAAAAAEAAAAAANgIAAB1bml2ZXJzYWwvZmxhc2hfc2tpbl9zZXR0aW5ncy54bWxQSwECAAAUAAIACACKe5ZGPsmsovIDAAAdDwAAJgAAAAAAAAABAAAAAADOCwAAdW5pdmVyc2FsL2h0bWxfcHVibGlzaGluZ19zZXR0aW5ncy54bWxQSwECAAAUAAIACACKe5ZGboePPJsBAAAeBgAAHwAAAAAAAAABAAAAAAAEEAAAdW5pdmVyc2FsL2h0bWxfc2tpbl9zZXR0aW5ncy5qc1BLAQIAABQAAgAIAIp7lkYa2uo7qgAAAB8BAAAaAAAAAAAAAAEAAAAAANwRAAB1bml2ZXJzYWwvaTE4bl9wcmVzZXRzLnhtbFBLAQIAABQAAgAIAIp7lkaUE7MiaQAAAG4AAAAcAAAAAAAAAAEAAAAAAL4SAAB1bml2ZXJzYWwvbG9jYWxfc2V0dGluZ3MueG1sUEsBAgAAFAACAAgAdrjDRM6CCTfsAgAAiAgAABQAAAAAAAAAAQAAAAAAYRMAAHVuaXZlcnNhbC9wbGF5ZXIueG1sUEsBAgAAFAACAAgAinuWRjXb2a1oAQAA8wIAACkAAAAAAAAAAQAAAAAAfxYAAHVuaXZlcnNhbC9za2luX2N1c3RvbWl6YXRpb25fc2V0dGluZ3MueG1sUEsBAgAAFAACAAgABX6QRob6Od4dFwAA2TsAABcAAAAAAAAAAAAAAAAALhgAAHVuaXZlcnNhbC91bml2ZXJzYWwucG5nUEsBAgAAFAACAAgABX6QRnA/OElKAAAAagAAABsAAAAAAAAAAQAAAAAAgC8AAHVuaXZlcnNhbC91bml2ZXJzYWwucG5nLnhtbFBLBQYAAAAACwALAEkDAAADMAAAAAA="/>
  <p:tag name="ISPRING_PRESENTATION_TITLE" val="第2章 类与对象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6节知识点"/>
  <p:tag name="GENSWF_ADVANCE_TIME" val="0.00"/>
  <p:tag name="ISPRING_SLIDE_INDENT_LEVEL" val="0"/>
  <p:tag name="ISPRING_CUSTOM_TIMING_USED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与对象概述"/>
  <p:tag name="GENSWF_ADVANCE_TIME" val="0.00"/>
  <p:tag name="ISPRING_SLIDE_INDENT_LEVEL" val="0"/>
  <p:tag name="ISPRING_CUSTOM_TIMING_USED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友元"/>
  <p:tag name="GENSWF_ADVANCE_TIME" val="0.00"/>
  <p:tag name="ISPRING_SLIDE_INDENT_LEVEL" val="0"/>
  <p:tag name="ISPRING_CUSTOM_TIMING_USED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小结"/>
  <p:tag name="GENSWF_ADVANCE_TIME" val="0.00"/>
  <p:tag name="ISPRING_SLIDE_INDENT_LEVEL" val="0"/>
  <p:tag name="ISPRING_CUSTOM_TIMING_USED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第2章 类与对象"/>
  <p:tag name="GENSWF_ADVANCE_TIME" val="0.00"/>
  <p:tag name="ISPRING_SLIDE_INDENT_LEVEL" val="0"/>
  <p:tag name="ISPRING_CUSTOM_TIMING_USED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学习目标"/>
  <p:tag name="GENSWF_ADVANCE_TIME" val="0.00"/>
  <p:tag name="ISPRING_SLIDE_INDENT_LEVEL" val="0"/>
  <p:tag name="ISPRING_CUSTOM_TIMING_USED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与对象"/>
  <p:tag name="GENSWF_ADVANCE_TIME" val="0.00"/>
  <p:tag name="ISPRING_SLIDE_INDENT_LEVEL" val="0"/>
  <p:tag name="ISPRING_CUSTOM_TIMING_USED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目录"/>
  <p:tag name="GENSWF_ADVANCE_TIME" val="0.00"/>
  <p:tag name="ISPRING_SLIDE_INDENT_LEVEL" val="0"/>
  <p:tag name="ISPRING_CUSTOM_TIMING_USED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1 节知识点"/>
  <p:tag name="GENSWF_ADVANCE_TIME" val="0.00"/>
  <p:tag name="ISPRING_SLIDE_INDENT_LEVEL" val="0"/>
  <p:tag name="ISPRING_CUSTOM_TIMING_USED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构造函数和析构函数"/>
  <p:tag name="GENSWF_ADVANCE_TIME" val="0.00"/>
  <p:tag name="ISPRING_SLIDE_INDENT_LEVEL" val="0"/>
  <p:tag name="ISPRING_CUSTOM_TIMING_USED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2节知识点"/>
  <p:tag name="GENSWF_ADVANCE_TIME" val="0.00"/>
  <p:tag name="ISPRING_SLIDE_INDENT_LEVEL" val="0"/>
  <p:tag name="ISPRING_CUSTOM_TIMING_USED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3节知识点"/>
  <p:tag name="GENSWF_ADVANCE_TIME" val="0.00"/>
  <p:tag name="ISPRING_SLIDE_INDENT_LEVEL" val="0"/>
  <p:tag name="ISPRING_CUSTOM_TIMING_USED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4节知识点"/>
  <p:tag name="GENSWF_ADVANCE_TIME" val="0.00"/>
  <p:tag name="ISPRING_SLIDE_INDENT_LEVEL" val="0"/>
  <p:tag name="ISPRING_CUSTOM_TIMING_USED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面向对象程序设计"/>
  <p:tag name="GENSWF_ADVANCE_TIME" val="0.00"/>
  <p:tag name="ISPRING_SLIDE_INDENT_LEVEL" val="0"/>
  <p:tag name="ISPRING_CUSTOM_TIMING_USED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2.5节知识点"/>
  <p:tag name="GENSWF_ADVANCE_TIME" val="0.00"/>
  <p:tag name="ISPRING_SLIDE_INDENT_LEVEL" val="0"/>
  <p:tag name="ISPRING_CUSTOM_TIMING_USED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SLIDE_TITLE" val="类中特殊的成员变量"/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默认设计模板">
  <a:themeElements>
    <a:clrScheme name="穿越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ACE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8575" cap="flat" cmpd="sng" algn="ctr">
          <a:solidFill>
            <a:srgbClr val="00ACE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  <a:txDef>
      <a:spPr>
        <a:gradFill flip="none" rotWithShape="1">
          <a:gsLst>
            <a:gs pos="50000">
              <a:srgbClr val="C1EFFF"/>
            </a:gs>
            <a:gs pos="0">
              <a:schemeClr val="bg1">
                <a:lumMod val="4000"/>
                <a:lumOff val="96000"/>
                <a:alpha val="0"/>
              </a:schemeClr>
            </a:gs>
            <a:gs pos="100000">
              <a:schemeClr val="bg1">
                <a:alpha val="0"/>
              </a:schemeClr>
            </a:gs>
          </a:gsLst>
          <a:lin ang="0" scaled="0"/>
          <a:tileRect/>
        </a:gradFill>
      </a:spPr>
      <a:bodyPr wrap="square" anchor="ctr" anchorCtr="1">
        <a:spAutoFit/>
      </a:bodyPr>
      <a:lstStyle>
        <a:defPPr>
          <a:defRPr sz="8000" b="1" dirty="0">
            <a:solidFill>
              <a:srgbClr val="00B0F0"/>
            </a:solidFill>
            <a:latin typeface="微软雅黑" pitchFamily="34" charset="-122"/>
            <a:ea typeface="微软雅黑" pitchFamily="34" charset="-122"/>
          </a:defRPr>
        </a:defPPr>
      </a:lstStyle>
    </a:tx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16606</TotalTime>
  <Pages>0</Pages>
  <Words>5755</Words>
  <Characters>0</Characters>
  <Application>Microsoft Office PowerPoint</Application>
  <DocSecurity>0</DocSecurity>
  <PresentationFormat>全屏显示(4:3)</PresentationFormat>
  <Lines>0</Lines>
  <Paragraphs>990</Paragraphs>
  <Slides>111</Slides>
  <Notes>111</Notes>
  <HiddenSlides>0</HiddenSlides>
  <MMClips>0</MMClips>
  <ScaleCrop>false</ScaleCrop>
  <HeadingPairs>
    <vt:vector size="8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111</vt:i4>
      </vt:variant>
      <vt:variant>
        <vt:lpstr>自定义放映</vt:lpstr>
      </vt:variant>
      <vt:variant>
        <vt:i4>1</vt:i4>
      </vt:variant>
    </vt:vector>
  </HeadingPairs>
  <TitlesOfParts>
    <vt:vector size="114" baseType="lpstr">
      <vt:lpstr>默认设计模板</vt:lpstr>
      <vt:lpstr>Microsoft Excel 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第2章 类与对象</dc:title>
  <dc:creator>王哲</dc:creator>
  <cp:lastModifiedBy>Hao Lu</cp:lastModifiedBy>
  <cp:revision>922</cp:revision>
  <dcterms:created xsi:type="dcterms:W3CDTF">2013-01-25T01:44:32Z</dcterms:created>
  <dcterms:modified xsi:type="dcterms:W3CDTF">2019-09-11T04:11:22Z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2052-9.1.0.4517</vt:lpwstr>
  </property>
</Properties>
</file>